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theme/themeOverride1.xml" ContentType="application/vnd.openxmlformats-officedocument.themeOverrid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drawings/drawing1.xml" ContentType="application/vnd.openxmlformats-officedocument.drawingml.chartshapes+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ppt/charts/chart20.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6"/>
  </p:notesMasterIdLst>
  <p:handoutMasterIdLst>
    <p:handoutMasterId r:id="rId97"/>
  </p:handoutMasterIdLst>
  <p:sldIdLst>
    <p:sldId id="485" r:id="rId2"/>
    <p:sldId id="256" r:id="rId3"/>
    <p:sldId id="386" r:id="rId4"/>
    <p:sldId id="376" r:id="rId5"/>
    <p:sldId id="377" r:id="rId6"/>
    <p:sldId id="378" r:id="rId7"/>
    <p:sldId id="385" r:id="rId8"/>
    <p:sldId id="379" r:id="rId9"/>
    <p:sldId id="380" r:id="rId10"/>
    <p:sldId id="381" r:id="rId11"/>
    <p:sldId id="382" r:id="rId12"/>
    <p:sldId id="383" r:id="rId13"/>
    <p:sldId id="384" r:id="rId14"/>
    <p:sldId id="400" r:id="rId15"/>
    <p:sldId id="401" r:id="rId16"/>
    <p:sldId id="402" r:id="rId17"/>
    <p:sldId id="403" r:id="rId18"/>
    <p:sldId id="404" r:id="rId19"/>
    <p:sldId id="405" r:id="rId20"/>
    <p:sldId id="406" r:id="rId21"/>
    <p:sldId id="407" r:id="rId22"/>
    <p:sldId id="408" r:id="rId23"/>
    <p:sldId id="409" r:id="rId24"/>
    <p:sldId id="431" r:id="rId25"/>
    <p:sldId id="410" r:id="rId26"/>
    <p:sldId id="411" r:id="rId27"/>
    <p:sldId id="412" r:id="rId28"/>
    <p:sldId id="413" r:id="rId29"/>
    <p:sldId id="415" r:id="rId30"/>
    <p:sldId id="416" r:id="rId31"/>
    <p:sldId id="417" r:id="rId32"/>
    <p:sldId id="419" r:id="rId33"/>
    <p:sldId id="422" r:id="rId34"/>
    <p:sldId id="423" r:id="rId35"/>
    <p:sldId id="424" r:id="rId36"/>
    <p:sldId id="425" r:id="rId37"/>
    <p:sldId id="426" r:id="rId38"/>
    <p:sldId id="427" r:id="rId39"/>
    <p:sldId id="428" r:id="rId40"/>
    <p:sldId id="429" r:id="rId41"/>
    <p:sldId id="430" r:id="rId42"/>
    <p:sldId id="432" r:id="rId43"/>
    <p:sldId id="437" r:id="rId44"/>
    <p:sldId id="433" r:id="rId45"/>
    <p:sldId id="438" r:id="rId46"/>
    <p:sldId id="434" r:id="rId47"/>
    <p:sldId id="439" r:id="rId48"/>
    <p:sldId id="448" r:id="rId49"/>
    <p:sldId id="435" r:id="rId50"/>
    <p:sldId id="440" r:id="rId51"/>
    <p:sldId id="436" r:id="rId52"/>
    <p:sldId id="441" r:id="rId53"/>
    <p:sldId id="442" r:id="rId54"/>
    <p:sldId id="443" r:id="rId55"/>
    <p:sldId id="444" r:id="rId56"/>
    <p:sldId id="445" r:id="rId57"/>
    <p:sldId id="446" r:id="rId58"/>
    <p:sldId id="447" r:id="rId59"/>
    <p:sldId id="449" r:id="rId60"/>
    <p:sldId id="460" r:id="rId61"/>
    <p:sldId id="451" r:id="rId62"/>
    <p:sldId id="452" r:id="rId63"/>
    <p:sldId id="453" r:id="rId64"/>
    <p:sldId id="454" r:id="rId65"/>
    <p:sldId id="455" r:id="rId66"/>
    <p:sldId id="456" r:id="rId67"/>
    <p:sldId id="457" r:id="rId68"/>
    <p:sldId id="458" r:id="rId69"/>
    <p:sldId id="459" r:id="rId70"/>
    <p:sldId id="286" r:id="rId71"/>
    <p:sldId id="461" r:id="rId72"/>
    <p:sldId id="462" r:id="rId73"/>
    <p:sldId id="463" r:id="rId74"/>
    <p:sldId id="464" r:id="rId75"/>
    <p:sldId id="465" r:id="rId76"/>
    <p:sldId id="466" r:id="rId77"/>
    <p:sldId id="467" r:id="rId78"/>
    <p:sldId id="468" r:id="rId79"/>
    <p:sldId id="469" r:id="rId80"/>
    <p:sldId id="470" r:id="rId81"/>
    <p:sldId id="471" r:id="rId82"/>
    <p:sldId id="472" r:id="rId83"/>
    <p:sldId id="473" r:id="rId84"/>
    <p:sldId id="474" r:id="rId85"/>
    <p:sldId id="475" r:id="rId86"/>
    <p:sldId id="476" r:id="rId87"/>
    <p:sldId id="477" r:id="rId88"/>
    <p:sldId id="478" r:id="rId89"/>
    <p:sldId id="479" r:id="rId90"/>
    <p:sldId id="480" r:id="rId91"/>
    <p:sldId id="481" r:id="rId92"/>
    <p:sldId id="482" r:id="rId93"/>
    <p:sldId id="483" r:id="rId94"/>
    <p:sldId id="484" r:id="rId95"/>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50" d="100"/>
          <a:sy n="50" d="100"/>
        </p:scale>
        <p:origin x="-1956" y="-49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viewProps" Target="viewProps.xml"/><Relationship Id="rId10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Excel_Worksheet19.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ZA"/>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045" b="1" i="0" u="none" strike="noStrike" baseline="0">
                <a:solidFill>
                  <a:schemeClr val="tx1"/>
                </a:solidFill>
                <a:latin typeface="Arial"/>
                <a:ea typeface="Arial"/>
                <a:cs typeface="Arial"/>
              </a:defRPr>
            </a:pPr>
            <a:r>
              <a:rPr lang="en-ZA" dirty="0"/>
              <a:t>South African Population - estimates </a:t>
            </a:r>
            <a:r>
              <a:rPr lang="en-ZA" dirty="0" smtClean="0"/>
              <a:t>2006/2011</a:t>
            </a:r>
            <a:endParaRPr lang="en-ZA" dirty="0"/>
          </a:p>
        </c:rich>
      </c:tx>
      <c:layout>
        <c:manualLayout>
          <c:xMode val="edge"/>
          <c:yMode val="edge"/>
          <c:x val="0.16496018202502843"/>
          <c:y val="1.935483870967742E-2"/>
        </c:manualLayout>
      </c:layout>
      <c:overlay val="0"/>
      <c:spPr>
        <a:noFill/>
        <a:ln w="23609">
          <a:noFill/>
        </a:ln>
      </c:spPr>
    </c:title>
    <c:autoTitleDeleted val="0"/>
    <c:view3D>
      <c:rotX val="15"/>
      <c:rotY val="170"/>
      <c:rAngAx val="0"/>
      <c:perspective val="0"/>
    </c:view3D>
    <c:floor>
      <c:thickness val="0"/>
    </c:floor>
    <c:sideWall>
      <c:thickness val="0"/>
    </c:sideWall>
    <c:backWall>
      <c:thickness val="0"/>
    </c:backWall>
    <c:plotArea>
      <c:layout>
        <c:manualLayout>
          <c:layoutTarget val="inner"/>
          <c:xMode val="edge"/>
          <c:yMode val="edge"/>
          <c:x val="6.2571103526734922E-2"/>
          <c:y val="0.17419354838709677"/>
          <c:w val="0.76222980659840733"/>
          <c:h val="0.57204301075268815"/>
        </c:manualLayout>
      </c:layout>
      <c:pie3DChart>
        <c:varyColors val="1"/>
        <c:ser>
          <c:idx val="0"/>
          <c:order val="0"/>
          <c:tx>
            <c:strRef>
              <c:f>Sheet1!$B$1</c:f>
              <c:strCache>
                <c:ptCount val="1"/>
              </c:strCache>
            </c:strRef>
          </c:tx>
          <c:spPr>
            <a:solidFill>
              <a:schemeClr val="accent1"/>
            </a:solidFill>
            <a:ln w="11805">
              <a:solidFill>
                <a:schemeClr val="tx1"/>
              </a:solidFill>
              <a:prstDash val="solid"/>
            </a:ln>
          </c:spPr>
          <c:explosion val="32"/>
          <c:dPt>
            <c:idx val="0"/>
            <c:bubble3D val="0"/>
            <c:spPr>
              <a:gradFill rotWithShape="0">
                <a:gsLst>
                  <a:gs pos="50000">
                    <a:srgbClr val="FFFF00"/>
                  </a:gs>
                  <a:gs pos="50000">
                    <a:srgbClr xmlns:mc="http://schemas.openxmlformats.org/markup-compatibility/2006" xmlns:a14="http://schemas.microsoft.com/office/drawing/2010/main" val="008000" mc:Ignorable="a14" a14:legacySpreadsheetColorIndex="17"/>
                  </a:gs>
                  <a:gs pos="100000">
                    <a:srgbClr xmlns:mc="http://schemas.openxmlformats.org/markup-compatibility/2006" xmlns:a14="http://schemas.microsoft.com/office/drawing/2010/main" val="000000" mc:Ignorable="a14" a14:legacySpreadsheetColorIndex="17">
                      <a:gamma/>
                      <a:shade val="46275"/>
                      <a:invGamma/>
                    </a:srgbClr>
                  </a:gs>
                </a:gsLst>
                <a:lin ang="5400000" scaled="1"/>
              </a:gradFill>
              <a:ln w="11805">
                <a:solidFill>
                  <a:schemeClr val="tx1"/>
                </a:solidFill>
                <a:prstDash val="solid"/>
              </a:ln>
            </c:spPr>
          </c:dPt>
          <c:dPt>
            <c:idx val="1"/>
            <c:bubble3D val="0"/>
            <c:explosion val="52"/>
            <c:spPr>
              <a:gradFill rotWithShape="0">
                <a:gsLst>
                  <a:gs pos="100000">
                    <a:schemeClr val="tx2">
                      <a:lumMod val="75000"/>
                    </a:schemeClr>
                  </a:gs>
                  <a:gs pos="100000">
                    <a:srgbClr xmlns:mc="http://schemas.openxmlformats.org/markup-compatibility/2006" xmlns:a14="http://schemas.microsoft.com/office/drawing/2010/main" val="FFCC00" mc:Ignorable="a14" a14:legacySpreadsheetColorIndex="51"/>
                  </a:gs>
                  <a:gs pos="78500">
                    <a:srgbClr val="806600"/>
                  </a:gs>
                  <a:gs pos="57000">
                    <a:srgbClr xmlns:mc="http://schemas.openxmlformats.org/markup-compatibility/2006" xmlns:a14="http://schemas.microsoft.com/office/drawing/2010/main" val="000000" mc:Ignorable="a14" a14:legacySpreadsheetColorIndex="51">
                      <a:gamma/>
                      <a:shade val="46275"/>
                      <a:invGamma/>
                    </a:srgbClr>
                  </a:gs>
                </a:gsLst>
                <a:lin ang="4800000" scaled="0"/>
              </a:gradFill>
              <a:ln w="11805">
                <a:solidFill>
                  <a:schemeClr val="tx1"/>
                </a:solidFill>
                <a:prstDash val="solid"/>
              </a:ln>
            </c:spPr>
          </c:dPt>
          <c:dPt>
            <c:idx val="2"/>
            <c:bubble3D val="0"/>
            <c:spPr>
              <a:solidFill>
                <a:srgbClr val="993366"/>
              </a:solidFill>
              <a:ln w="11805">
                <a:solidFill>
                  <a:schemeClr val="tx1"/>
                </a:solidFill>
                <a:prstDash val="solid"/>
              </a:ln>
            </c:spPr>
          </c:dPt>
          <c:dPt>
            <c:idx val="3"/>
            <c:bubble3D val="0"/>
            <c:explosion val="5"/>
            <c:spPr>
              <a:solidFill>
                <a:srgbClr val="FF0000"/>
              </a:solidFill>
              <a:ln w="11805">
                <a:solidFill>
                  <a:schemeClr val="tx1"/>
                </a:solidFill>
                <a:prstDash val="solid"/>
              </a:ln>
            </c:spPr>
          </c:dPt>
          <c:dLbls>
            <c:dLbl>
              <c:idx val="0"/>
              <c:layout>
                <c:manualLayout>
                  <c:x val="5.9837950374715627E-2"/>
                  <c:y val="-7.2128117010559822E-2"/>
                </c:manualLayout>
              </c:layout>
              <c:tx>
                <c:rich>
                  <a:bodyPr/>
                  <a:lstStyle/>
                  <a:p>
                    <a:r>
                      <a:rPr lang="en-US" dirty="0" smtClean="0"/>
                      <a:t>79.4%</a:t>
                    </a:r>
                  </a:p>
                  <a:p>
                    <a:r>
                      <a:rPr lang="en-US" dirty="0" smtClean="0"/>
                      <a:t>79.2%</a:t>
                    </a:r>
                    <a:endParaRPr lang="en-US" dirty="0"/>
                  </a:p>
                </c:rich>
              </c:tx>
              <c:showLegendKey val="0"/>
              <c:showVal val="1"/>
              <c:showCatName val="0"/>
              <c:showSerName val="0"/>
              <c:showPercent val="0"/>
              <c:showBubbleSize val="0"/>
            </c:dLbl>
            <c:dLbl>
              <c:idx val="1"/>
              <c:layout/>
              <c:tx>
                <c:rich>
                  <a:bodyPr/>
                  <a:lstStyle/>
                  <a:p>
                    <a:r>
                      <a:rPr lang="en-US"/>
                      <a:t>8.9</a:t>
                    </a:r>
                    <a:r>
                      <a:rPr lang="en-US" smtClean="0"/>
                      <a:t>% </a:t>
                    </a:r>
                    <a:endParaRPr lang="en-US"/>
                  </a:p>
                </c:rich>
              </c:tx>
              <c:showLegendKey val="0"/>
              <c:showVal val="1"/>
              <c:showCatName val="0"/>
              <c:showSerName val="0"/>
              <c:showPercent val="0"/>
              <c:showBubbleSize val="0"/>
            </c:dLbl>
            <c:dLbl>
              <c:idx val="3"/>
              <c:layout/>
              <c:tx>
                <c:rich>
                  <a:bodyPr/>
                  <a:lstStyle/>
                  <a:p>
                    <a:r>
                      <a:rPr lang="en-US" smtClean="0"/>
                      <a:t>9.2%</a:t>
                    </a:r>
                  </a:p>
                  <a:p>
                    <a:r>
                      <a:rPr lang="en-US" smtClean="0"/>
                      <a:t>8.9%</a:t>
                    </a:r>
                    <a:endParaRPr lang="en-US"/>
                  </a:p>
                </c:rich>
              </c:tx>
              <c:showLegendKey val="0"/>
              <c:showVal val="1"/>
              <c:showCatName val="0"/>
              <c:showSerName val="0"/>
              <c:showPercent val="0"/>
              <c:showBubbleSize val="0"/>
            </c:dLbl>
            <c:spPr>
              <a:noFill/>
              <a:ln w="23609">
                <a:noFill/>
              </a:ln>
            </c:spPr>
            <c:txPr>
              <a:bodyPr/>
              <a:lstStyle/>
              <a:p>
                <a:pPr>
                  <a:defRPr sz="1766" b="1" i="0" u="none" strike="noStrike" baseline="0">
                    <a:solidFill>
                      <a:schemeClr val="tx1"/>
                    </a:solidFill>
                    <a:latin typeface="Arial"/>
                    <a:ea typeface="Arial"/>
                    <a:cs typeface="Arial"/>
                  </a:defRPr>
                </a:pPr>
                <a:endParaRPr lang="en-US"/>
              </a:p>
            </c:txPr>
            <c:showLegendKey val="0"/>
            <c:showVal val="1"/>
            <c:showCatName val="0"/>
            <c:showSerName val="0"/>
            <c:showPercent val="0"/>
            <c:showBubbleSize val="0"/>
            <c:showLeaderLines val="1"/>
          </c:dLbls>
          <c:cat>
            <c:strRef>
              <c:f>Sheet1!$A$2:$A$5</c:f>
              <c:strCache>
                <c:ptCount val="4"/>
                <c:pt idx="0">
                  <c:v>African</c:v>
                </c:pt>
                <c:pt idx="1">
                  <c:v>Coloured</c:v>
                </c:pt>
                <c:pt idx="2">
                  <c:v>Indian</c:v>
                </c:pt>
                <c:pt idx="3">
                  <c:v>White</c:v>
                </c:pt>
              </c:strCache>
            </c:strRef>
          </c:cat>
          <c:val>
            <c:numRef>
              <c:f>Sheet1!$B$2:$B$5</c:f>
              <c:numCache>
                <c:formatCode>0.0%</c:formatCode>
                <c:ptCount val="4"/>
                <c:pt idx="0">
                  <c:v>0.79400000013147998</c:v>
                </c:pt>
                <c:pt idx="1">
                  <c:v>8.8999999999999996E-2</c:v>
                </c:pt>
                <c:pt idx="2">
                  <c:v>2.4500000000000001E-2</c:v>
                </c:pt>
                <c:pt idx="3">
                  <c:v>9.1999999999999998E-2</c:v>
                </c:pt>
              </c:numCache>
            </c:numRef>
          </c:val>
        </c:ser>
        <c:dLbls>
          <c:showLegendKey val="0"/>
          <c:showVal val="0"/>
          <c:showCatName val="0"/>
          <c:showSerName val="0"/>
          <c:showPercent val="0"/>
          <c:showBubbleSize val="0"/>
          <c:showLeaderLines val="1"/>
        </c:dLbls>
      </c:pie3DChart>
      <c:spPr>
        <a:noFill/>
        <a:ln w="23609">
          <a:noFill/>
        </a:ln>
      </c:spPr>
    </c:plotArea>
    <c:legend>
      <c:legendPos val="b"/>
      <c:layout>
        <c:manualLayout>
          <c:xMode val="edge"/>
          <c:yMode val="edge"/>
          <c:x val="0.17534271436340176"/>
          <c:y val="0.85807736660480793"/>
          <c:w val="0.52673492605233219"/>
          <c:h val="9.2473142934768854E-2"/>
        </c:manualLayout>
      </c:layout>
      <c:overlay val="0"/>
      <c:spPr>
        <a:solidFill>
          <a:schemeClr val="bg1"/>
        </a:solidFill>
        <a:ln w="2951">
          <a:solidFill>
            <a:schemeClr val="tx1"/>
          </a:solidFill>
          <a:prstDash val="solid"/>
        </a:ln>
      </c:spPr>
      <c:txPr>
        <a:bodyPr/>
        <a:lstStyle/>
        <a:p>
          <a:pPr>
            <a:defRPr sz="1538" b="1" i="0" u="none" strike="noStrike" baseline="0">
              <a:solidFill>
                <a:schemeClr val="tx1"/>
              </a:solidFill>
              <a:latin typeface="Arial"/>
              <a:ea typeface="Arial"/>
              <a:cs typeface="Arial"/>
            </a:defRPr>
          </a:pPr>
          <a:endParaRPr lang="en-US"/>
        </a:p>
      </c:txPr>
    </c:legend>
    <c:plotVisOnly val="1"/>
    <c:dispBlanksAs val="zero"/>
    <c:showDLblsOverMax val="0"/>
  </c:chart>
  <c:spPr>
    <a:noFill/>
    <a:ln>
      <a:noFill/>
    </a:ln>
  </c:spPr>
  <c:txPr>
    <a:bodyPr/>
    <a:lstStyle/>
    <a:p>
      <a:pPr>
        <a:defRPr sz="1673" b="1" i="0" u="none" strike="noStrike" baseline="0">
          <a:solidFill>
            <a:schemeClr val="tx1"/>
          </a:solidFill>
          <a:latin typeface="Arial"/>
          <a:ea typeface="Arial"/>
          <a:cs typeface="Arial"/>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Z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perspective val="30"/>
    </c:view3D>
    <c:floor>
      <c:thickness val="0"/>
    </c:floor>
    <c:sideWall>
      <c:thickness val="0"/>
    </c:sideWall>
    <c:backWall>
      <c:thickness val="0"/>
    </c:backWall>
    <c:plotArea>
      <c:layout>
        <c:manualLayout>
          <c:layoutTarget val="inner"/>
          <c:xMode val="edge"/>
          <c:yMode val="edge"/>
          <c:x val="0"/>
          <c:y val="0.11624863040197191"/>
          <c:w val="1"/>
          <c:h val="0.88375136959802802"/>
        </c:manualLayout>
      </c:layout>
      <c:pie3DChart>
        <c:varyColors val="1"/>
        <c:ser>
          <c:idx val="0"/>
          <c:order val="0"/>
          <c:tx>
            <c:strRef>
              <c:f>Sheet1!$B$1</c:f>
              <c:strCache>
                <c:ptCount val="1"/>
                <c:pt idx="0">
                  <c:v>2012</c:v>
                </c:pt>
              </c:strCache>
            </c:strRef>
          </c:tx>
          <c:explosion val="25"/>
          <c:dLbls>
            <c:dLbl>
              <c:idx val="0"/>
              <c:spPr/>
              <c:txPr>
                <a:bodyPr/>
                <a:lstStyle/>
                <a:p>
                  <a:pPr>
                    <a:defRPr>
                      <a:solidFill>
                        <a:schemeClr val="bg1"/>
                      </a:solidFill>
                    </a:defRPr>
                  </a:pPr>
                  <a:endParaRPr lang="en-US"/>
                </a:p>
              </c:txPr>
              <c:showLegendKey val="0"/>
              <c:showVal val="0"/>
              <c:showCatName val="1"/>
              <c:showSerName val="0"/>
              <c:showPercent val="1"/>
              <c:showBubbleSize val="0"/>
            </c:dLbl>
            <c:txPr>
              <a:bodyPr/>
              <a:lstStyle/>
              <a:p>
                <a:pPr>
                  <a:defRPr>
                    <a:solidFill>
                      <a:schemeClr val="tx1"/>
                    </a:solidFill>
                  </a:defRPr>
                </a:pPr>
                <a:endParaRPr lang="en-US"/>
              </a:p>
            </c:txPr>
            <c:showLegendKey val="0"/>
            <c:showVal val="0"/>
            <c:showCatName val="1"/>
            <c:showSerName val="0"/>
            <c:showPercent val="1"/>
            <c:showBubbleSize val="0"/>
            <c:showLeaderLines val="1"/>
          </c:dLbls>
          <c:cat>
            <c:strRef>
              <c:f>Sheet1!$A$2:$A$5</c:f>
              <c:strCache>
                <c:ptCount val="4"/>
                <c:pt idx="0">
                  <c:v>White</c:v>
                </c:pt>
                <c:pt idx="1">
                  <c:v>Africans</c:v>
                </c:pt>
                <c:pt idx="2">
                  <c:v>Indians</c:v>
                </c:pt>
                <c:pt idx="3">
                  <c:v>Coloured</c:v>
                </c:pt>
              </c:strCache>
            </c:strRef>
          </c:cat>
          <c:val>
            <c:numRef>
              <c:f>Sheet1!$B$2:$B$5</c:f>
              <c:numCache>
                <c:formatCode>General</c:formatCode>
                <c:ptCount val="4"/>
                <c:pt idx="0">
                  <c:v>35534</c:v>
                </c:pt>
                <c:pt idx="1">
                  <c:v>3041</c:v>
                </c:pt>
                <c:pt idx="2">
                  <c:v>2220</c:v>
                </c:pt>
                <c:pt idx="3">
                  <c:v>315</c:v>
                </c:pt>
              </c:numCache>
            </c:numRef>
          </c:val>
        </c:ser>
        <c:dLbls>
          <c:showLegendKey val="0"/>
          <c:showVal val="0"/>
          <c:showCatName val="0"/>
          <c:showSerName val="0"/>
          <c:showPercent val="0"/>
          <c:showBubbleSize val="0"/>
          <c:showLeaderLines val="1"/>
        </c:dLbls>
      </c:pie3DChart>
    </c:plotArea>
    <c:plotVisOnly val="1"/>
    <c:dispBlanksAs val="gap"/>
    <c:showDLblsOverMax val="0"/>
  </c:chart>
  <c:txPr>
    <a:bodyPr/>
    <a:lstStyle/>
    <a:p>
      <a:pPr>
        <a:defRPr sz="1800"/>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Z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30"/>
      <c:rotY val="0"/>
      <c:rAngAx val="0"/>
      <c:perspective val="30"/>
    </c:view3D>
    <c:floor>
      <c:thickness val="0"/>
    </c:floor>
    <c:sideWall>
      <c:thickness val="0"/>
    </c:sideWall>
    <c:backWall>
      <c:thickness val="0"/>
    </c:backWall>
    <c:plotArea>
      <c:layout/>
      <c:pie3DChart>
        <c:varyColors val="1"/>
        <c:ser>
          <c:idx val="0"/>
          <c:order val="0"/>
          <c:explosion val="25"/>
          <c:dLbls>
            <c:dLbl>
              <c:idx val="0"/>
              <c:showLegendKey val="0"/>
              <c:showVal val="1"/>
              <c:showCatName val="0"/>
              <c:showSerName val="0"/>
              <c:showPercent val="0"/>
              <c:showBubbleSize val="0"/>
            </c:dLbl>
            <c:dLbl>
              <c:idx val="1"/>
              <c:showLegendKey val="0"/>
              <c:showVal val="1"/>
              <c:showCatName val="0"/>
              <c:showSerName val="0"/>
              <c:showPercent val="0"/>
              <c:showBubbleSize val="0"/>
            </c:dLbl>
            <c:dLbl>
              <c:idx val="2"/>
              <c:showLegendKey val="0"/>
              <c:showVal val="1"/>
              <c:showCatName val="0"/>
              <c:showSerName val="0"/>
              <c:showPercent val="0"/>
              <c:showBubbleSize val="0"/>
            </c:dLbl>
            <c:dLbl>
              <c:idx val="3"/>
              <c:showLegendKey val="0"/>
              <c:showVal val="1"/>
              <c:showCatName val="0"/>
              <c:showSerName val="0"/>
              <c:showPercent val="0"/>
              <c:showBubbleSize val="0"/>
            </c:dLbl>
            <c:txPr>
              <a:bodyPr/>
              <a:lstStyle/>
              <a:p>
                <a:pPr>
                  <a:defRPr sz="1600"/>
                </a:pPr>
                <a:endParaRPr lang="en-US"/>
              </a:p>
            </c:txPr>
            <c:showLegendKey val="0"/>
            <c:showVal val="0"/>
            <c:showCatName val="0"/>
            <c:showSerName val="0"/>
            <c:showPercent val="0"/>
            <c:showBubbleSize val="0"/>
          </c:dLbls>
          <c:cat>
            <c:strRef>
              <c:f>'2013 Racial Split'!$G$20:$J$20</c:f>
              <c:strCache>
                <c:ptCount val="4"/>
                <c:pt idx="0">
                  <c:v>African</c:v>
                </c:pt>
                <c:pt idx="1">
                  <c:v>Coloured</c:v>
                </c:pt>
                <c:pt idx="2">
                  <c:v>Indian</c:v>
                </c:pt>
                <c:pt idx="3">
                  <c:v>White</c:v>
                </c:pt>
              </c:strCache>
            </c:strRef>
          </c:cat>
          <c:val>
            <c:numRef>
              <c:f>'2013 Racial Split'!$G$21:$J$21</c:f>
              <c:numCache>
                <c:formatCode>0%</c:formatCode>
                <c:ptCount val="4"/>
                <c:pt idx="0">
                  <c:v>7.4007308160779536E-2</c:v>
                </c:pt>
                <c:pt idx="1">
                  <c:v>7.6004872107186356E-3</c:v>
                </c:pt>
                <c:pt idx="2">
                  <c:v>5.4080389768574912E-2</c:v>
                </c:pt>
                <c:pt idx="3">
                  <c:v>0.86431181485992692</c:v>
                </c:pt>
              </c:numCache>
            </c:numRef>
          </c:val>
        </c:ser>
        <c:dLbls>
          <c:showLegendKey val="0"/>
          <c:showVal val="0"/>
          <c:showCatName val="0"/>
          <c:showSerName val="0"/>
          <c:showPercent val="0"/>
          <c:showBubbleSize val="0"/>
          <c:showLeaderLines val="1"/>
        </c:dLbls>
      </c:pie3DChart>
    </c:plotArea>
    <c:legend>
      <c:legendPos val="r"/>
      <c:layout>
        <c:manualLayout>
          <c:xMode val="edge"/>
          <c:yMode val="edge"/>
          <c:x val="4.9639545056867872E-2"/>
          <c:y val="0.8150147986820796"/>
          <c:w val="0.77258267716535445"/>
          <c:h val="0.15365834589825209"/>
        </c:manualLayout>
      </c:layout>
      <c:overlay val="0"/>
      <c:txPr>
        <a:bodyPr/>
        <a:lstStyle/>
        <a:p>
          <a:pPr>
            <a:defRPr sz="1100"/>
          </a:pPr>
          <a:endParaRPr lang="en-US"/>
        </a:p>
      </c:txPr>
    </c:legend>
    <c:plotVisOnly val="1"/>
    <c:dispBlanksAs val="gap"/>
    <c:showDLblsOverMax val="0"/>
  </c:chart>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Z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perspective val="30"/>
    </c:view3D>
    <c:floor>
      <c:thickness val="0"/>
    </c:floor>
    <c:sideWall>
      <c:thickness val="0"/>
    </c:sideWall>
    <c:backWall>
      <c:thickness val="0"/>
    </c:backWall>
    <c:plotArea>
      <c:layout/>
      <c:pie3DChart>
        <c:varyColors val="1"/>
        <c:ser>
          <c:idx val="0"/>
          <c:order val="0"/>
          <c:tx>
            <c:strRef>
              <c:f>Sheet1!$B$1</c:f>
              <c:strCache>
                <c:ptCount val="1"/>
                <c:pt idx="0">
                  <c:v>Sales</c:v>
                </c:pt>
              </c:strCache>
            </c:strRef>
          </c:tx>
          <c:explosion val="25"/>
          <c:dLbls>
            <c:txPr>
              <a:bodyPr/>
              <a:lstStyle/>
              <a:p>
                <a:pPr>
                  <a:defRPr sz="2000">
                    <a:solidFill>
                      <a:schemeClr val="bg1"/>
                    </a:solidFill>
                  </a:defRPr>
                </a:pPr>
                <a:endParaRPr lang="en-US"/>
              </a:p>
            </c:txPr>
            <c:showLegendKey val="0"/>
            <c:showVal val="0"/>
            <c:showCatName val="1"/>
            <c:showSerName val="0"/>
            <c:showPercent val="1"/>
            <c:showBubbleSize val="0"/>
            <c:showLeaderLines val="1"/>
          </c:dLbls>
          <c:cat>
            <c:strRef>
              <c:f>Sheet1!$A$2:$A$3</c:f>
              <c:strCache>
                <c:ptCount val="2"/>
                <c:pt idx="0">
                  <c:v>Female</c:v>
                </c:pt>
                <c:pt idx="1">
                  <c:v>Male</c:v>
                </c:pt>
              </c:strCache>
            </c:strRef>
          </c:cat>
          <c:val>
            <c:numRef>
              <c:f>Sheet1!$B$2:$B$3</c:f>
              <c:numCache>
                <c:formatCode>General</c:formatCode>
                <c:ptCount val="2"/>
                <c:pt idx="0">
                  <c:v>22809</c:v>
                </c:pt>
                <c:pt idx="1">
                  <c:v>18300</c:v>
                </c:pt>
              </c:numCache>
            </c:numRef>
          </c:val>
        </c:ser>
        <c:dLbls>
          <c:showLegendKey val="0"/>
          <c:showVal val="0"/>
          <c:showCatName val="0"/>
          <c:showSerName val="0"/>
          <c:showPercent val="0"/>
          <c:showBubbleSize val="0"/>
          <c:showLeaderLines val="1"/>
        </c:dLbls>
      </c:pie3DChart>
    </c:plotArea>
    <c:plotVisOnly val="1"/>
    <c:dispBlanksAs val="gap"/>
    <c:showDLblsOverMax val="0"/>
  </c:chart>
  <c:txPr>
    <a:bodyPr/>
    <a:lstStyle/>
    <a:p>
      <a:pPr>
        <a:defRPr sz="1800"/>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Z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30"/>
      <c:rotY val="0"/>
      <c:rAngAx val="0"/>
      <c:perspective val="30"/>
    </c:view3D>
    <c:floor>
      <c:thickness val="0"/>
    </c:floor>
    <c:sideWall>
      <c:thickness val="0"/>
    </c:sideWall>
    <c:backWall>
      <c:thickness val="0"/>
    </c:backWall>
    <c:plotArea>
      <c:layout/>
      <c:pie3DChart>
        <c:varyColors val="1"/>
        <c:ser>
          <c:idx val="0"/>
          <c:order val="0"/>
          <c:dLbls>
            <c:txPr>
              <a:bodyPr/>
              <a:lstStyle/>
              <a:p>
                <a:pPr>
                  <a:defRPr sz="2800" b="1">
                    <a:solidFill>
                      <a:schemeClr val="bg1"/>
                    </a:solidFill>
                  </a:defRPr>
                </a:pPr>
                <a:endParaRPr lang="en-US"/>
              </a:p>
            </c:txPr>
            <c:showLegendKey val="0"/>
            <c:showVal val="1"/>
            <c:showCatName val="0"/>
            <c:showSerName val="0"/>
            <c:showPercent val="0"/>
            <c:showBubbleSize val="0"/>
            <c:showLeaderLines val="1"/>
          </c:dLbls>
          <c:cat>
            <c:strRef>
              <c:f>'20132014 Gender'!$I$8:$J$8</c:f>
              <c:strCache>
                <c:ptCount val="2"/>
                <c:pt idx="0">
                  <c:v>Female</c:v>
                </c:pt>
                <c:pt idx="1">
                  <c:v>Male</c:v>
                </c:pt>
              </c:strCache>
            </c:strRef>
          </c:cat>
          <c:val>
            <c:numRef>
              <c:f>'20132014 Gender'!$I$9:$J$9</c:f>
              <c:numCache>
                <c:formatCode>0%</c:formatCode>
                <c:ptCount val="2"/>
                <c:pt idx="0">
                  <c:v>0.56000000000000005</c:v>
                </c:pt>
                <c:pt idx="1">
                  <c:v>0.44</c:v>
                </c:pt>
              </c:numCache>
            </c:numRef>
          </c:val>
        </c:ser>
        <c:dLbls>
          <c:showLegendKey val="0"/>
          <c:showVal val="0"/>
          <c:showCatName val="0"/>
          <c:showSerName val="0"/>
          <c:showPercent val="0"/>
          <c:showBubbleSize val="0"/>
          <c:showLeaderLines val="1"/>
        </c:dLbls>
      </c:pie3DChart>
    </c:plotArea>
    <c:legend>
      <c:legendPos val="r"/>
      <c:layout>
        <c:manualLayout>
          <c:xMode val="edge"/>
          <c:yMode val="edge"/>
          <c:x val="0.21010620200252739"/>
          <c:y val="0.89868388230305907"/>
          <c:w val="0.78063453873821331"/>
          <c:h val="0.10131611769694095"/>
        </c:manualLayout>
      </c:layout>
      <c:overlay val="0"/>
      <c:txPr>
        <a:bodyPr/>
        <a:lstStyle/>
        <a:p>
          <a:pPr>
            <a:defRPr sz="1800"/>
          </a:pPr>
          <a:endParaRPr lang="en-US"/>
        </a:p>
      </c:txPr>
    </c:legend>
    <c:plotVisOnly val="1"/>
    <c:dispBlanksAs val="gap"/>
    <c:showDLblsOverMax val="0"/>
  </c:chart>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Z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Male</c:v>
                </c:pt>
              </c:strCache>
            </c:strRef>
          </c:tx>
          <c:invertIfNegative val="0"/>
          <c:dLbls>
            <c:dLbl>
              <c:idx val="0"/>
              <c:tx>
                <c:rich>
                  <a:bodyPr/>
                  <a:lstStyle/>
                  <a:p>
                    <a:pPr>
                      <a:defRPr>
                        <a:solidFill>
                          <a:schemeClr val="bg1"/>
                        </a:solidFill>
                      </a:defRPr>
                    </a:pPr>
                    <a:r>
                      <a:rPr lang="en-US" dirty="0" smtClean="0"/>
                      <a:t>Males</a:t>
                    </a:r>
                  </a:p>
                  <a:p>
                    <a:pPr>
                      <a:defRPr>
                        <a:solidFill>
                          <a:schemeClr val="bg1"/>
                        </a:solidFill>
                      </a:defRPr>
                    </a:pPr>
                    <a:r>
                      <a:rPr lang="en-US" dirty="0" smtClean="0"/>
                      <a:t>56%</a:t>
                    </a:r>
                    <a:endParaRPr lang="en-US" dirty="0"/>
                  </a:p>
                </c:rich>
              </c:tx>
              <c:spPr/>
              <c:showLegendKey val="0"/>
              <c:showVal val="1"/>
              <c:showCatName val="0"/>
              <c:showSerName val="0"/>
              <c:showPercent val="0"/>
              <c:showBubbleSize val="0"/>
            </c:dLbl>
            <c:dLbl>
              <c:idx val="1"/>
              <c:tx>
                <c:rich>
                  <a:bodyPr/>
                  <a:lstStyle/>
                  <a:p>
                    <a:pPr>
                      <a:defRPr b="1">
                        <a:solidFill>
                          <a:schemeClr val="bg1"/>
                        </a:solidFill>
                      </a:defRPr>
                    </a:pPr>
                    <a:r>
                      <a:rPr lang="en-US" dirty="0" smtClean="0"/>
                      <a:t>Males</a:t>
                    </a:r>
                  </a:p>
                  <a:p>
                    <a:pPr>
                      <a:defRPr b="1">
                        <a:solidFill>
                          <a:schemeClr val="bg1"/>
                        </a:solidFill>
                      </a:defRPr>
                    </a:pPr>
                    <a:r>
                      <a:rPr lang="en-US" dirty="0" smtClean="0"/>
                      <a:t>56%</a:t>
                    </a:r>
                    <a:endParaRPr lang="en-US" dirty="0"/>
                  </a:p>
                </c:rich>
              </c:tx>
              <c:spPr/>
              <c:showLegendKey val="0"/>
              <c:showVal val="1"/>
              <c:showCatName val="0"/>
              <c:showSerName val="0"/>
              <c:showPercent val="0"/>
              <c:showBubbleSize val="0"/>
            </c:dLbl>
            <c:showLegendKey val="0"/>
            <c:showVal val="1"/>
            <c:showCatName val="0"/>
            <c:showSerName val="0"/>
            <c:showPercent val="0"/>
            <c:showBubbleSize val="0"/>
            <c:showLeaderLines val="0"/>
          </c:dLbls>
          <c:cat>
            <c:numRef>
              <c:f>Sheet1!$A$2:$A$4</c:f>
              <c:numCache>
                <c:formatCode>General</c:formatCode>
                <c:ptCount val="3"/>
                <c:pt idx="0">
                  <c:v>2011</c:v>
                </c:pt>
                <c:pt idx="1">
                  <c:v>2012</c:v>
                </c:pt>
              </c:numCache>
            </c:numRef>
          </c:cat>
          <c:val>
            <c:numRef>
              <c:f>Sheet1!$B$2:$B$4</c:f>
              <c:numCache>
                <c:formatCode>General</c:formatCode>
                <c:ptCount val="3"/>
                <c:pt idx="0">
                  <c:v>7263</c:v>
                </c:pt>
                <c:pt idx="1">
                  <c:v>7151</c:v>
                </c:pt>
              </c:numCache>
            </c:numRef>
          </c:val>
        </c:ser>
        <c:ser>
          <c:idx val="1"/>
          <c:order val="1"/>
          <c:tx>
            <c:strRef>
              <c:f>Sheet1!$C$1</c:f>
              <c:strCache>
                <c:ptCount val="1"/>
                <c:pt idx="0">
                  <c:v>Female</c:v>
                </c:pt>
              </c:strCache>
            </c:strRef>
          </c:tx>
          <c:invertIfNegative val="0"/>
          <c:dLbls>
            <c:dLbl>
              <c:idx val="0"/>
              <c:tx>
                <c:rich>
                  <a:bodyPr/>
                  <a:lstStyle/>
                  <a:p>
                    <a:pPr>
                      <a:defRPr sz="1700"/>
                    </a:pPr>
                    <a:r>
                      <a:rPr lang="en-US" sz="1700" dirty="0" smtClean="0"/>
                      <a:t>Females 44%</a:t>
                    </a:r>
                    <a:endParaRPr lang="en-US" sz="1700" dirty="0"/>
                  </a:p>
                </c:rich>
              </c:tx>
              <c:spPr/>
              <c:showLegendKey val="0"/>
              <c:showVal val="1"/>
              <c:showCatName val="1"/>
              <c:showSerName val="0"/>
              <c:showPercent val="0"/>
              <c:showBubbleSize val="0"/>
            </c:dLbl>
            <c:dLbl>
              <c:idx val="1"/>
              <c:layout>
                <c:manualLayout>
                  <c:x val="7.8616352201257858E-2"/>
                  <c:y val="2.806032660894488E-3"/>
                </c:manualLayout>
              </c:layout>
              <c:tx>
                <c:rich>
                  <a:bodyPr/>
                  <a:lstStyle/>
                  <a:p>
                    <a:pPr>
                      <a:defRPr sz="1700"/>
                    </a:pPr>
                    <a:r>
                      <a:rPr lang="en-US" sz="1700" dirty="0" smtClean="0"/>
                      <a:t>Females 44%</a:t>
                    </a:r>
                    <a:endParaRPr lang="en-US" sz="1700" dirty="0"/>
                  </a:p>
                </c:rich>
              </c:tx>
              <c:spPr/>
              <c:showLegendKey val="0"/>
              <c:showVal val="1"/>
              <c:showCatName val="1"/>
              <c:showSerName val="0"/>
              <c:showPercent val="0"/>
              <c:showBubbleSize val="0"/>
            </c:dLbl>
            <c:showLegendKey val="0"/>
            <c:showVal val="1"/>
            <c:showCatName val="1"/>
            <c:showSerName val="0"/>
            <c:showPercent val="0"/>
            <c:showBubbleSize val="0"/>
            <c:showLeaderLines val="0"/>
          </c:dLbls>
          <c:cat>
            <c:numRef>
              <c:f>Sheet1!$A$2:$A$4</c:f>
              <c:numCache>
                <c:formatCode>General</c:formatCode>
                <c:ptCount val="3"/>
                <c:pt idx="0">
                  <c:v>2011</c:v>
                </c:pt>
                <c:pt idx="1">
                  <c:v>2012</c:v>
                </c:pt>
              </c:numCache>
            </c:numRef>
          </c:cat>
          <c:val>
            <c:numRef>
              <c:f>Sheet1!$C$2:$C$4</c:f>
              <c:numCache>
                <c:formatCode>General</c:formatCode>
                <c:ptCount val="3"/>
                <c:pt idx="0">
                  <c:v>5381</c:v>
                </c:pt>
                <c:pt idx="1">
                  <c:v>5606</c:v>
                </c:pt>
              </c:numCache>
            </c:numRef>
          </c:val>
        </c:ser>
        <c:dLbls>
          <c:showLegendKey val="0"/>
          <c:showVal val="0"/>
          <c:showCatName val="0"/>
          <c:showSerName val="0"/>
          <c:showPercent val="0"/>
          <c:showBubbleSize val="0"/>
        </c:dLbls>
        <c:gapWidth val="150"/>
        <c:axId val="167591936"/>
        <c:axId val="167593472"/>
      </c:barChart>
      <c:catAx>
        <c:axId val="167591936"/>
        <c:scaling>
          <c:orientation val="minMax"/>
        </c:scaling>
        <c:delete val="0"/>
        <c:axPos val="b"/>
        <c:numFmt formatCode="General" sourceLinked="1"/>
        <c:majorTickMark val="out"/>
        <c:minorTickMark val="none"/>
        <c:tickLblPos val="nextTo"/>
        <c:crossAx val="167593472"/>
        <c:crosses val="autoZero"/>
        <c:auto val="1"/>
        <c:lblAlgn val="ctr"/>
        <c:lblOffset val="100"/>
        <c:noMultiLvlLbl val="0"/>
      </c:catAx>
      <c:valAx>
        <c:axId val="167593472"/>
        <c:scaling>
          <c:orientation val="minMax"/>
        </c:scaling>
        <c:delete val="0"/>
        <c:axPos val="l"/>
        <c:majorGridlines/>
        <c:numFmt formatCode="General" sourceLinked="1"/>
        <c:majorTickMark val="out"/>
        <c:minorTickMark val="none"/>
        <c:tickLblPos val="nextTo"/>
        <c:crossAx val="167591936"/>
        <c:crosses val="autoZero"/>
        <c:crossBetween val="between"/>
      </c:valAx>
    </c:plotArea>
    <c:plotVisOnly val="1"/>
    <c:dispBlanksAs val="gap"/>
    <c:showDLblsOverMax val="0"/>
  </c:chart>
  <c:spPr>
    <a:solidFill>
      <a:schemeClr val="accent1">
        <a:lumMod val="60000"/>
        <a:lumOff val="40000"/>
      </a:schemeClr>
    </a:solidFill>
  </c:spPr>
  <c:txPr>
    <a:bodyPr/>
    <a:lstStyle/>
    <a:p>
      <a:pPr>
        <a:defRPr sz="1800"/>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ZA"/>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itle>
    <c:autoTitleDeleted val="0"/>
    <c:view3D>
      <c:rotX val="15"/>
      <c:rotY val="0"/>
      <c:rAngAx val="0"/>
      <c:perspective val="30"/>
    </c:view3D>
    <c:floor>
      <c:thickness val="0"/>
    </c:floor>
    <c:sideWall>
      <c:thickness val="0"/>
    </c:sideWall>
    <c:backWall>
      <c:thickness val="0"/>
    </c:backWall>
    <c:plotArea>
      <c:layout/>
      <c:pie3DChart>
        <c:varyColors val="1"/>
        <c:ser>
          <c:idx val="0"/>
          <c:order val="0"/>
          <c:tx>
            <c:strRef>
              <c:f>Sheet1!$B$1</c:f>
              <c:strCache>
                <c:ptCount val="1"/>
                <c:pt idx="0">
                  <c:v>Female</c:v>
                </c:pt>
              </c:strCache>
            </c:strRef>
          </c:tx>
          <c:explosion val="25"/>
          <c:dLbls>
            <c:dLbl>
              <c:idx val="0"/>
              <c:showLegendKey val="0"/>
              <c:showVal val="0"/>
              <c:showCatName val="1"/>
              <c:showSerName val="0"/>
              <c:showPercent val="1"/>
              <c:showBubbleSize val="0"/>
            </c:dLbl>
            <c:dLbl>
              <c:idx val="1"/>
              <c:showLegendKey val="0"/>
              <c:showVal val="0"/>
              <c:showCatName val="1"/>
              <c:showSerName val="0"/>
              <c:showPercent val="1"/>
              <c:showBubbleSize val="0"/>
            </c:dLbl>
            <c:showLegendKey val="0"/>
            <c:showVal val="1"/>
            <c:showCatName val="0"/>
            <c:showSerName val="0"/>
            <c:showPercent val="1"/>
            <c:showBubbleSize val="0"/>
            <c:showLeaderLines val="1"/>
          </c:dLbls>
          <c:cat>
            <c:strRef>
              <c:f>Sheet1!$A$2:$A$3</c:f>
              <c:strCache>
                <c:ptCount val="2"/>
                <c:pt idx="0">
                  <c:v>Blacks</c:v>
                </c:pt>
                <c:pt idx="1">
                  <c:v>White</c:v>
                </c:pt>
              </c:strCache>
            </c:strRef>
          </c:cat>
          <c:val>
            <c:numRef>
              <c:f>Sheet1!$B$2:$B$3</c:f>
              <c:numCache>
                <c:formatCode>_ * #,##0_ ;_ * \-#,##0_ ;_ * "-"??_ ;_ @_ </c:formatCode>
                <c:ptCount val="2"/>
                <c:pt idx="0">
                  <c:v>436</c:v>
                </c:pt>
                <c:pt idx="1">
                  <c:v>5170</c:v>
                </c:pt>
              </c:numCache>
            </c:numRef>
          </c:val>
        </c:ser>
        <c:ser>
          <c:idx val="1"/>
          <c:order val="1"/>
          <c:tx>
            <c:strRef>
              <c:f>Sheet1!$C$1</c:f>
              <c:strCache>
                <c:ptCount val="1"/>
                <c:pt idx="0">
                  <c:v>Male</c:v>
                </c:pt>
              </c:strCache>
            </c:strRef>
          </c:tx>
          <c:explosion val="25"/>
          <c:dLbls>
            <c:txPr>
              <a:bodyPr/>
              <a:lstStyle/>
              <a:p>
                <a:pPr>
                  <a:defRPr sz="1600"/>
                </a:pPr>
                <a:endParaRPr lang="en-US"/>
              </a:p>
            </c:txPr>
            <c:showLegendKey val="0"/>
            <c:showVal val="1"/>
            <c:showCatName val="0"/>
            <c:showSerName val="0"/>
            <c:showPercent val="0"/>
            <c:showBubbleSize val="0"/>
            <c:showLeaderLines val="1"/>
          </c:dLbls>
          <c:cat>
            <c:strRef>
              <c:f>Sheet1!$A$2:$A$3</c:f>
              <c:strCache>
                <c:ptCount val="2"/>
                <c:pt idx="0">
                  <c:v>Blacks</c:v>
                </c:pt>
                <c:pt idx="1">
                  <c:v>White</c:v>
                </c:pt>
              </c:strCache>
            </c:strRef>
          </c:cat>
          <c:val>
            <c:numRef>
              <c:f>Sheet1!$C$2:$C$3</c:f>
              <c:numCache>
                <c:formatCode>_ * #,##0_ ;_ * \-#,##0_ ;_ * "-"??_ ;_ @_ </c:formatCode>
                <c:ptCount val="2"/>
                <c:pt idx="0">
                  <c:v>24</c:v>
                </c:pt>
                <c:pt idx="1">
                  <c:v>6508</c:v>
                </c:pt>
              </c:numCache>
            </c:numRef>
          </c:val>
        </c:ser>
        <c:dLbls>
          <c:showLegendKey val="0"/>
          <c:showVal val="0"/>
          <c:showCatName val="0"/>
          <c:showSerName val="0"/>
          <c:showPercent val="0"/>
          <c:showBubbleSize val="0"/>
          <c:showLeaderLines val="1"/>
        </c:dLbls>
      </c:pie3DChart>
    </c:plotArea>
    <c:plotVisOnly val="1"/>
    <c:dispBlanksAs val="gap"/>
    <c:showDLblsOverMax val="0"/>
  </c:chart>
  <c:spPr>
    <a:solidFill>
      <a:schemeClr val="accent1">
        <a:lumMod val="60000"/>
        <a:lumOff val="40000"/>
      </a:schemeClr>
    </a:solidFill>
  </c:spPr>
  <c:txPr>
    <a:bodyPr/>
    <a:lstStyle/>
    <a:p>
      <a:pPr>
        <a:defRPr sz="1800"/>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ZA"/>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tx>
            <c:strRef>
              <c:f>Sheet1!$B$1</c:f>
              <c:strCache>
                <c:ptCount val="1"/>
                <c:pt idx="0">
                  <c:v>Males</c:v>
                </c:pt>
              </c:strCache>
            </c:strRef>
          </c:tx>
          <c:explosion val="25"/>
          <c:dLbls>
            <c:showLegendKey val="0"/>
            <c:showVal val="0"/>
            <c:showCatName val="1"/>
            <c:showSerName val="0"/>
            <c:showPercent val="1"/>
            <c:showBubbleSize val="0"/>
            <c:showLeaderLines val="1"/>
          </c:dLbls>
          <c:cat>
            <c:strRef>
              <c:f>Sheet1!$A$2:$A$3</c:f>
              <c:strCache>
                <c:ptCount val="2"/>
                <c:pt idx="0">
                  <c:v>Blacks</c:v>
                </c:pt>
                <c:pt idx="1">
                  <c:v>Whites</c:v>
                </c:pt>
              </c:strCache>
            </c:strRef>
          </c:cat>
          <c:val>
            <c:numRef>
              <c:f>Sheet1!$B$2:$B$3</c:f>
              <c:numCache>
                <c:formatCode>General</c:formatCode>
                <c:ptCount val="2"/>
                <c:pt idx="0">
                  <c:v>24</c:v>
                </c:pt>
                <c:pt idx="1">
                  <c:v>6508</c:v>
                </c:pt>
              </c:numCache>
            </c:numRef>
          </c:val>
        </c:ser>
        <c:dLbls>
          <c:showLegendKey val="0"/>
          <c:showVal val="0"/>
          <c:showCatName val="0"/>
          <c:showSerName val="0"/>
          <c:showPercent val="0"/>
          <c:showBubbleSize val="0"/>
          <c:showLeaderLines val="1"/>
        </c:dLbls>
      </c:pie3DChart>
    </c:plotArea>
    <c:plotVisOnly val="1"/>
    <c:dispBlanksAs val="gap"/>
    <c:showDLblsOverMax val="0"/>
  </c:chart>
  <c:spPr>
    <a:solidFill>
      <a:schemeClr val="accent1">
        <a:lumMod val="60000"/>
        <a:lumOff val="40000"/>
      </a:schemeClr>
    </a:solidFill>
  </c:spPr>
  <c:txPr>
    <a:bodyPr/>
    <a:lstStyle/>
    <a:p>
      <a:pPr>
        <a:defRPr sz="1800"/>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ZA"/>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tx>
            <c:strRef>
              <c:f>Sheet1!$B$1</c:f>
              <c:strCache>
                <c:ptCount val="1"/>
                <c:pt idx="0">
                  <c:v>Female</c:v>
                </c:pt>
              </c:strCache>
            </c:strRef>
          </c:tx>
          <c:explosion val="25"/>
          <c:dLbls>
            <c:dLbl>
              <c:idx val="1"/>
              <c:spPr/>
              <c:txPr>
                <a:bodyPr/>
                <a:lstStyle/>
                <a:p>
                  <a:pPr>
                    <a:defRPr>
                      <a:solidFill>
                        <a:schemeClr val="bg1"/>
                      </a:solidFill>
                    </a:defRPr>
                  </a:pPr>
                  <a:endParaRPr lang="en-US"/>
                </a:p>
              </c:txPr>
              <c:showLegendKey val="0"/>
              <c:showVal val="0"/>
              <c:showCatName val="1"/>
              <c:showSerName val="0"/>
              <c:showPercent val="1"/>
              <c:showBubbleSize val="0"/>
            </c:dLbl>
            <c:showLegendKey val="0"/>
            <c:showVal val="0"/>
            <c:showCatName val="1"/>
            <c:showSerName val="0"/>
            <c:showPercent val="1"/>
            <c:showBubbleSize val="0"/>
            <c:showLeaderLines val="1"/>
          </c:dLbls>
          <c:cat>
            <c:strRef>
              <c:f>Sheet1!$A$2:$A$3</c:f>
              <c:strCache>
                <c:ptCount val="2"/>
                <c:pt idx="0">
                  <c:v>Blacks</c:v>
                </c:pt>
                <c:pt idx="1">
                  <c:v>Whites</c:v>
                </c:pt>
              </c:strCache>
            </c:strRef>
          </c:cat>
          <c:val>
            <c:numRef>
              <c:f>Sheet1!$B$2:$B$3</c:f>
              <c:numCache>
                <c:formatCode>General</c:formatCode>
                <c:ptCount val="2"/>
                <c:pt idx="0">
                  <c:v>431</c:v>
                </c:pt>
                <c:pt idx="1">
                  <c:v>4950</c:v>
                </c:pt>
              </c:numCache>
            </c:numRef>
          </c:val>
        </c:ser>
        <c:dLbls>
          <c:showLegendKey val="0"/>
          <c:showVal val="0"/>
          <c:showCatName val="0"/>
          <c:showSerName val="0"/>
          <c:showPercent val="0"/>
          <c:showBubbleSize val="0"/>
          <c:showLeaderLines val="1"/>
        </c:dLbls>
      </c:pie3DChart>
    </c:plotArea>
    <c:plotVisOnly val="1"/>
    <c:dispBlanksAs val="gap"/>
    <c:showDLblsOverMax val="0"/>
  </c:chart>
  <c:spPr>
    <a:solidFill>
      <a:schemeClr val="accent1">
        <a:lumMod val="60000"/>
        <a:lumOff val="40000"/>
      </a:schemeClr>
    </a:solidFill>
  </c:spPr>
  <c:txPr>
    <a:bodyPr/>
    <a:lstStyle/>
    <a:p>
      <a:pPr>
        <a:defRPr sz="1800"/>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ZA"/>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tx>
            <c:strRef>
              <c:f>Sheet1!$B$1</c:f>
              <c:strCache>
                <c:ptCount val="1"/>
                <c:pt idx="0">
                  <c:v>Males</c:v>
                </c:pt>
              </c:strCache>
            </c:strRef>
          </c:tx>
          <c:explosion val="25"/>
          <c:dLbls>
            <c:dLbl>
              <c:idx val="1"/>
              <c:spPr/>
              <c:txPr>
                <a:bodyPr/>
                <a:lstStyle/>
                <a:p>
                  <a:pPr>
                    <a:defRPr>
                      <a:solidFill>
                        <a:schemeClr val="bg1"/>
                      </a:solidFill>
                    </a:defRPr>
                  </a:pPr>
                  <a:endParaRPr lang="en-US"/>
                </a:p>
              </c:txPr>
              <c:showLegendKey val="0"/>
              <c:showVal val="0"/>
              <c:showCatName val="1"/>
              <c:showSerName val="0"/>
              <c:showPercent val="1"/>
              <c:showBubbleSize val="0"/>
            </c:dLbl>
            <c:showLegendKey val="0"/>
            <c:showVal val="0"/>
            <c:showCatName val="1"/>
            <c:showSerName val="0"/>
            <c:showPercent val="1"/>
            <c:showBubbleSize val="0"/>
            <c:showLeaderLines val="1"/>
          </c:dLbls>
          <c:cat>
            <c:strRef>
              <c:f>Sheet1!$A$2:$A$3</c:f>
              <c:strCache>
                <c:ptCount val="2"/>
                <c:pt idx="0">
                  <c:v>Blacks</c:v>
                </c:pt>
                <c:pt idx="1">
                  <c:v>Whites</c:v>
                </c:pt>
              </c:strCache>
            </c:strRef>
          </c:cat>
          <c:val>
            <c:numRef>
              <c:f>Sheet1!$B$2:$B$3</c:f>
              <c:numCache>
                <c:formatCode>General</c:formatCode>
                <c:ptCount val="2"/>
                <c:pt idx="0">
                  <c:v>727</c:v>
                </c:pt>
                <c:pt idx="1">
                  <c:v>6424</c:v>
                </c:pt>
              </c:numCache>
            </c:numRef>
          </c:val>
        </c:ser>
        <c:dLbls>
          <c:showLegendKey val="0"/>
          <c:showVal val="0"/>
          <c:showCatName val="0"/>
          <c:showSerName val="0"/>
          <c:showPercent val="0"/>
          <c:showBubbleSize val="0"/>
          <c:showLeaderLines val="1"/>
        </c:dLbls>
      </c:pie3DChart>
    </c:plotArea>
    <c:plotVisOnly val="1"/>
    <c:dispBlanksAs val="gap"/>
    <c:showDLblsOverMax val="0"/>
  </c:chart>
  <c:spPr>
    <a:solidFill>
      <a:schemeClr val="accent1">
        <a:lumMod val="60000"/>
        <a:lumOff val="40000"/>
      </a:schemeClr>
    </a:solidFill>
  </c:spPr>
  <c:txPr>
    <a:bodyPr/>
    <a:lstStyle/>
    <a:p>
      <a:pPr>
        <a:defRPr sz="1800"/>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n-ZA"/>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smtClean="0"/>
              <a:t>2011/2012</a:t>
            </a:r>
            <a:endParaRPr lang="en-US" dirty="0"/>
          </a:p>
        </c:rich>
      </c:tx>
      <c:overlay val="0"/>
    </c:title>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0"/>
          <c:y val="0.18639944692433411"/>
          <c:w val="0.9033021344030111"/>
          <c:h val="0.81342357416532141"/>
        </c:manualLayout>
      </c:layout>
      <c:pie3DChart>
        <c:varyColors val="1"/>
        <c:ser>
          <c:idx val="0"/>
          <c:order val="0"/>
          <c:tx>
            <c:strRef>
              <c:f>Sheet1!$B$1</c:f>
              <c:strCache>
                <c:ptCount val="1"/>
                <c:pt idx="0">
                  <c:v>2011</c:v>
                </c:pt>
              </c:strCache>
            </c:strRef>
          </c:tx>
          <c:explosion val="25"/>
          <c:dLbls>
            <c:txPr>
              <a:bodyPr/>
              <a:lstStyle/>
              <a:p>
                <a:pPr>
                  <a:defRPr b="1">
                    <a:solidFill>
                      <a:schemeClr val="bg1"/>
                    </a:solidFill>
                  </a:defRPr>
                </a:pPr>
                <a:endParaRPr lang="en-US"/>
              </a:p>
            </c:txPr>
            <c:showLegendKey val="0"/>
            <c:showVal val="0"/>
            <c:showCatName val="1"/>
            <c:showSerName val="0"/>
            <c:showPercent val="1"/>
            <c:showBubbleSize val="0"/>
            <c:showLeaderLines val="1"/>
          </c:dLbls>
          <c:cat>
            <c:strRef>
              <c:f>Sheet1!$A$2:$A$3</c:f>
              <c:strCache>
                <c:ptCount val="2"/>
                <c:pt idx="0">
                  <c:v>Male</c:v>
                </c:pt>
                <c:pt idx="1">
                  <c:v>Female</c:v>
                </c:pt>
              </c:strCache>
            </c:strRef>
          </c:cat>
          <c:val>
            <c:numRef>
              <c:f>Sheet1!$B$2:$B$3</c:f>
              <c:numCache>
                <c:formatCode>General</c:formatCode>
                <c:ptCount val="2"/>
                <c:pt idx="0">
                  <c:v>10961</c:v>
                </c:pt>
                <c:pt idx="1">
                  <c:v>16933</c:v>
                </c:pt>
              </c:numCache>
            </c:numRef>
          </c:val>
        </c:ser>
        <c:dLbls>
          <c:showLegendKey val="0"/>
          <c:showVal val="0"/>
          <c:showCatName val="0"/>
          <c:showSerName val="0"/>
          <c:showPercent val="0"/>
          <c:showBubbleSize val="0"/>
          <c:showLeaderLines val="1"/>
        </c:dLbls>
      </c:pie3DChart>
    </c:plotArea>
    <c:plotVisOnly val="1"/>
    <c:dispBlanksAs val="gap"/>
    <c:showDLblsOverMax val="0"/>
  </c:chart>
  <c:spPr>
    <a:solidFill>
      <a:schemeClr val="accent2">
        <a:lumMod val="60000"/>
        <a:lumOff val="40000"/>
      </a:schemeClr>
    </a:solidFill>
  </c:spPr>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ZA"/>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8.0367949289357699E-2"/>
          <c:y val="0.25575662019331574"/>
          <c:w val="0.83269945030456105"/>
          <c:h val="0.7442433798066842"/>
        </c:manualLayout>
      </c:layout>
      <c:pie3DChart>
        <c:varyColors val="1"/>
        <c:ser>
          <c:idx val="0"/>
          <c:order val="0"/>
          <c:tx>
            <c:strRef>
              <c:f>Sheet1!$B$1</c:f>
              <c:strCache>
                <c:ptCount val="1"/>
                <c:pt idx="0">
                  <c:v>SA Population: Gender Split %</c:v>
                </c:pt>
              </c:strCache>
            </c:strRef>
          </c:tx>
          <c:explosion val="25"/>
          <c:dLbls>
            <c:showLegendKey val="0"/>
            <c:showVal val="1"/>
            <c:showCatName val="0"/>
            <c:showSerName val="0"/>
            <c:showPercent val="0"/>
            <c:showBubbleSize val="0"/>
            <c:showLeaderLines val="1"/>
          </c:dLbls>
          <c:cat>
            <c:strRef>
              <c:f>Sheet1!$A$2:$A$3</c:f>
              <c:strCache>
                <c:ptCount val="2"/>
                <c:pt idx="0">
                  <c:v>Female</c:v>
                </c:pt>
                <c:pt idx="1">
                  <c:v>Male</c:v>
                </c:pt>
              </c:strCache>
            </c:strRef>
          </c:cat>
          <c:val>
            <c:numRef>
              <c:f>Sheet1!$B$2:$B$3</c:f>
              <c:numCache>
                <c:formatCode>0%</c:formatCode>
                <c:ptCount val="2"/>
                <c:pt idx="0">
                  <c:v>0.52</c:v>
                </c:pt>
                <c:pt idx="1">
                  <c:v>0.48</c:v>
                </c:pt>
              </c:numCache>
            </c:numRef>
          </c:val>
        </c:ser>
        <c:dLbls>
          <c:showLegendKey val="0"/>
          <c:showVal val="0"/>
          <c:showCatName val="0"/>
          <c:showSerName val="0"/>
          <c:showPercent val="0"/>
          <c:showBubbleSize val="0"/>
          <c:showLeaderLines val="1"/>
        </c:dLbls>
      </c:pie3DChart>
    </c:plotArea>
    <c:legend>
      <c:legendPos val="r"/>
      <c:layout>
        <c:manualLayout>
          <c:xMode val="edge"/>
          <c:yMode val="edge"/>
          <c:x val="0.49735946884255111"/>
          <c:y val="0.84264409585319189"/>
          <c:w val="0.41207368957845492"/>
          <c:h val="0.14390107191685614"/>
        </c:manualLayout>
      </c:layout>
      <c:overlay val="0"/>
    </c:legend>
    <c:plotVisOnly val="1"/>
    <c:dispBlanksAs val="gap"/>
    <c:showDLblsOverMax val="0"/>
  </c:chart>
  <c:txPr>
    <a:bodyPr/>
    <a:lstStyle/>
    <a:p>
      <a:pPr>
        <a:defRPr sz="1800"/>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en-ZA"/>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tx>
            <c:strRef>
              <c:f>Sheet1!$B$1</c:f>
              <c:strCache>
                <c:ptCount val="1"/>
                <c:pt idx="0">
                  <c:v>2011/2012</c:v>
                </c:pt>
              </c:strCache>
            </c:strRef>
          </c:tx>
          <c:explosion val="25"/>
          <c:dLbls>
            <c:dLbl>
              <c:idx val="1"/>
              <c:spPr/>
              <c:txPr>
                <a:bodyPr/>
                <a:lstStyle/>
                <a:p>
                  <a:pPr>
                    <a:defRPr>
                      <a:solidFill>
                        <a:schemeClr val="bg1"/>
                      </a:solidFill>
                    </a:defRPr>
                  </a:pPr>
                  <a:endParaRPr lang="en-US"/>
                </a:p>
              </c:txPr>
              <c:showLegendKey val="0"/>
              <c:showVal val="0"/>
              <c:showCatName val="1"/>
              <c:showSerName val="0"/>
              <c:showPercent val="1"/>
              <c:showBubbleSize val="0"/>
            </c:dLbl>
            <c:txPr>
              <a:bodyPr/>
              <a:lstStyle/>
              <a:p>
                <a:pPr>
                  <a:defRPr>
                    <a:solidFill>
                      <a:schemeClr val="tx1"/>
                    </a:solidFill>
                  </a:defRPr>
                </a:pPr>
                <a:endParaRPr lang="en-US"/>
              </a:p>
            </c:txPr>
            <c:showLegendKey val="0"/>
            <c:showVal val="0"/>
            <c:showCatName val="1"/>
            <c:showSerName val="0"/>
            <c:showPercent val="1"/>
            <c:showBubbleSize val="0"/>
            <c:showLeaderLines val="1"/>
          </c:dLbls>
          <c:cat>
            <c:strRef>
              <c:f>Sheet1!$A$2:$A$3</c:f>
              <c:strCache>
                <c:ptCount val="2"/>
                <c:pt idx="0">
                  <c:v>Blacks</c:v>
                </c:pt>
                <c:pt idx="1">
                  <c:v>Whites</c:v>
                </c:pt>
              </c:strCache>
            </c:strRef>
          </c:cat>
          <c:val>
            <c:numRef>
              <c:f>Sheet1!$B$2:$B$3</c:f>
              <c:numCache>
                <c:formatCode>General</c:formatCode>
                <c:ptCount val="2"/>
                <c:pt idx="0">
                  <c:v>4291</c:v>
                </c:pt>
                <c:pt idx="1">
                  <c:v>23604</c:v>
                </c:pt>
              </c:numCache>
            </c:numRef>
          </c:val>
        </c:ser>
        <c:dLbls>
          <c:showLegendKey val="0"/>
          <c:showVal val="0"/>
          <c:showCatName val="0"/>
          <c:showSerName val="0"/>
          <c:showPercent val="0"/>
          <c:showBubbleSize val="0"/>
          <c:showLeaderLines val="1"/>
        </c:dLbls>
      </c:pie3DChart>
    </c:plotArea>
    <c:plotVisOnly val="1"/>
    <c:dispBlanksAs val="gap"/>
    <c:showDLblsOverMax val="0"/>
  </c:chart>
  <c:spPr>
    <a:solidFill>
      <a:schemeClr val="accent2">
        <a:lumMod val="60000"/>
        <a:lumOff val="40000"/>
      </a:schemeClr>
    </a:solidFill>
  </c:spPr>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Z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invertIfNegative val="0"/>
          <c:dPt>
            <c:idx val="1"/>
            <c:invertIfNegative val="0"/>
            <c:bubble3D val="0"/>
            <c:spPr>
              <a:solidFill>
                <a:schemeClr val="accent2"/>
              </a:solidFill>
            </c:spPr>
          </c:dPt>
          <c:dPt>
            <c:idx val="2"/>
            <c:invertIfNegative val="0"/>
            <c:bubble3D val="0"/>
            <c:spPr>
              <a:solidFill>
                <a:srgbClr val="FFFF00"/>
              </a:solidFill>
            </c:spPr>
          </c:dPt>
          <c:dLbls>
            <c:dLbl>
              <c:idx val="0"/>
              <c:layout>
                <c:manualLayout>
                  <c:x val="1.543209876543207E-2"/>
                  <c:y val="-9.2599077809518107E-2"/>
                </c:manualLayout>
              </c:layout>
              <c:showLegendKey val="0"/>
              <c:showVal val="1"/>
              <c:showCatName val="0"/>
              <c:showSerName val="0"/>
              <c:showPercent val="0"/>
              <c:showBubbleSize val="0"/>
            </c:dLbl>
            <c:dLbl>
              <c:idx val="1"/>
              <c:layout>
                <c:manualLayout>
                  <c:x val="1.5432098765431532E-3"/>
                  <c:y val="-6.1732718539678738E-2"/>
                </c:manualLayout>
              </c:layout>
              <c:showLegendKey val="0"/>
              <c:showVal val="1"/>
              <c:showCatName val="0"/>
              <c:showSerName val="0"/>
              <c:showPercent val="0"/>
              <c:showBubbleSize val="0"/>
            </c:dLbl>
            <c:dLbl>
              <c:idx val="2"/>
              <c:layout>
                <c:manualLayout>
                  <c:x val="4.6296296296296294E-3"/>
                  <c:y val="-7.2956849183256692E-2"/>
                </c:manualLayout>
              </c:layout>
              <c:showLegendKey val="0"/>
              <c:showVal val="1"/>
              <c:showCatName val="0"/>
              <c:showSerName val="0"/>
              <c:showPercent val="0"/>
              <c:showBubbleSize val="0"/>
            </c:dLbl>
            <c:txPr>
              <a:bodyPr/>
              <a:lstStyle/>
              <a:p>
                <a:pPr>
                  <a:defRPr sz="1600"/>
                </a:pPr>
                <a:endParaRPr lang="en-US"/>
              </a:p>
            </c:txPr>
            <c:showLegendKey val="0"/>
            <c:showVal val="1"/>
            <c:showCatName val="0"/>
            <c:showSerName val="0"/>
            <c:showPercent val="0"/>
            <c:showBubbleSize val="0"/>
            <c:showLeaderLines val="0"/>
          </c:dLbls>
          <c:val>
            <c:numRef>
              <c:f>Sheet3!$B$9:$D$9</c:f>
              <c:numCache>
                <c:formatCode>General</c:formatCode>
                <c:ptCount val="3"/>
                <c:pt idx="0">
                  <c:v>40763</c:v>
                </c:pt>
                <c:pt idx="1">
                  <c:v>41110</c:v>
                </c:pt>
                <c:pt idx="2">
                  <c:v>41050</c:v>
                </c:pt>
              </c:numCache>
            </c:numRef>
          </c:val>
        </c:ser>
        <c:dLbls>
          <c:showLegendKey val="0"/>
          <c:showVal val="0"/>
          <c:showCatName val="0"/>
          <c:showSerName val="0"/>
          <c:showPercent val="0"/>
          <c:showBubbleSize val="0"/>
        </c:dLbls>
        <c:gapWidth val="150"/>
        <c:shape val="box"/>
        <c:axId val="151446656"/>
        <c:axId val="151448192"/>
        <c:axId val="0"/>
      </c:bar3DChart>
      <c:catAx>
        <c:axId val="151446656"/>
        <c:scaling>
          <c:orientation val="minMax"/>
        </c:scaling>
        <c:delete val="0"/>
        <c:axPos val="b"/>
        <c:numFmt formatCode="General" sourceLinked="1"/>
        <c:majorTickMark val="out"/>
        <c:minorTickMark val="none"/>
        <c:tickLblPos val="nextTo"/>
        <c:crossAx val="151448192"/>
        <c:crosses val="autoZero"/>
        <c:auto val="1"/>
        <c:lblAlgn val="ctr"/>
        <c:lblOffset val="100"/>
        <c:noMultiLvlLbl val="0"/>
      </c:catAx>
      <c:valAx>
        <c:axId val="151448192"/>
        <c:scaling>
          <c:orientation val="minMax"/>
        </c:scaling>
        <c:delete val="0"/>
        <c:axPos val="l"/>
        <c:majorGridlines/>
        <c:numFmt formatCode="General" sourceLinked="1"/>
        <c:majorTickMark val="out"/>
        <c:minorTickMark val="none"/>
        <c:tickLblPos val="nextTo"/>
        <c:crossAx val="151446656"/>
        <c:crosses val="autoZero"/>
        <c:crossBetween val="between"/>
      </c:valAx>
    </c:plotArea>
    <c:legend>
      <c:legendPos val="r"/>
      <c:overlay val="0"/>
      <c:txPr>
        <a:bodyPr/>
        <a:lstStyle/>
        <a:p>
          <a:pPr rtl="0">
            <a:defRPr/>
          </a:pPr>
          <a:endParaRPr lang="en-US"/>
        </a:p>
      </c:txPr>
    </c:legend>
    <c:plotVisOnly val="0"/>
    <c:dispBlanksAs val="zero"/>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Z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invertIfNegative val="0"/>
          <c:dPt>
            <c:idx val="1"/>
            <c:invertIfNegative val="0"/>
            <c:bubble3D val="0"/>
            <c:spPr>
              <a:solidFill>
                <a:schemeClr val="accent2"/>
              </a:solidFill>
            </c:spPr>
          </c:dPt>
          <c:dPt>
            <c:idx val="2"/>
            <c:invertIfNegative val="0"/>
            <c:bubble3D val="0"/>
            <c:spPr>
              <a:solidFill>
                <a:srgbClr val="FFFF00"/>
              </a:solidFill>
            </c:spPr>
          </c:dPt>
          <c:dLbls>
            <c:dLbl>
              <c:idx val="0"/>
              <c:layout>
                <c:manualLayout>
                  <c:x val="1.543209876543207E-2"/>
                  <c:y val="-9.2599077809518107E-2"/>
                </c:manualLayout>
              </c:layout>
              <c:showLegendKey val="0"/>
              <c:showVal val="1"/>
              <c:showCatName val="0"/>
              <c:showSerName val="0"/>
              <c:showPercent val="0"/>
              <c:showBubbleSize val="0"/>
            </c:dLbl>
            <c:dLbl>
              <c:idx val="1"/>
              <c:layout>
                <c:manualLayout>
                  <c:x val="1.5432098765431532E-3"/>
                  <c:y val="-6.1732718539678738E-2"/>
                </c:manualLayout>
              </c:layout>
              <c:showLegendKey val="0"/>
              <c:showVal val="1"/>
              <c:showCatName val="0"/>
              <c:showSerName val="0"/>
              <c:showPercent val="0"/>
              <c:showBubbleSize val="0"/>
            </c:dLbl>
            <c:dLbl>
              <c:idx val="2"/>
              <c:layout>
                <c:manualLayout>
                  <c:x val="4.6296296296296294E-3"/>
                  <c:y val="-7.2956849183256692E-2"/>
                </c:manualLayout>
              </c:layout>
              <c:showLegendKey val="0"/>
              <c:showVal val="1"/>
              <c:showCatName val="0"/>
              <c:showSerName val="0"/>
              <c:showPercent val="0"/>
              <c:showBubbleSize val="0"/>
            </c:dLbl>
            <c:txPr>
              <a:bodyPr/>
              <a:lstStyle/>
              <a:p>
                <a:pPr>
                  <a:defRPr sz="1600"/>
                </a:pPr>
                <a:endParaRPr lang="en-US"/>
              </a:p>
            </c:txPr>
            <c:showLegendKey val="0"/>
            <c:showVal val="1"/>
            <c:showCatName val="0"/>
            <c:showSerName val="0"/>
            <c:showPercent val="0"/>
            <c:showBubbleSize val="0"/>
            <c:showLeaderLines val="0"/>
          </c:dLbls>
          <c:val>
            <c:numRef>
              <c:f>Sheet3!$B$9:$D$9</c:f>
              <c:numCache>
                <c:formatCode>General</c:formatCode>
                <c:ptCount val="3"/>
                <c:pt idx="0">
                  <c:v>40763</c:v>
                </c:pt>
                <c:pt idx="1">
                  <c:v>41110</c:v>
                </c:pt>
                <c:pt idx="2">
                  <c:v>41050</c:v>
                </c:pt>
              </c:numCache>
            </c:numRef>
          </c:val>
        </c:ser>
        <c:dLbls>
          <c:showLegendKey val="0"/>
          <c:showVal val="0"/>
          <c:showCatName val="0"/>
          <c:showSerName val="0"/>
          <c:showPercent val="0"/>
          <c:showBubbleSize val="0"/>
        </c:dLbls>
        <c:gapWidth val="150"/>
        <c:shape val="box"/>
        <c:axId val="167211776"/>
        <c:axId val="167213312"/>
        <c:axId val="0"/>
      </c:bar3DChart>
      <c:catAx>
        <c:axId val="167211776"/>
        <c:scaling>
          <c:orientation val="minMax"/>
        </c:scaling>
        <c:delete val="0"/>
        <c:axPos val="b"/>
        <c:numFmt formatCode="General" sourceLinked="1"/>
        <c:majorTickMark val="out"/>
        <c:minorTickMark val="none"/>
        <c:tickLblPos val="nextTo"/>
        <c:crossAx val="167213312"/>
        <c:crosses val="autoZero"/>
        <c:auto val="1"/>
        <c:lblAlgn val="ctr"/>
        <c:lblOffset val="100"/>
        <c:noMultiLvlLbl val="0"/>
      </c:catAx>
      <c:valAx>
        <c:axId val="167213312"/>
        <c:scaling>
          <c:orientation val="minMax"/>
        </c:scaling>
        <c:delete val="0"/>
        <c:axPos val="l"/>
        <c:majorGridlines/>
        <c:numFmt formatCode="General" sourceLinked="1"/>
        <c:majorTickMark val="out"/>
        <c:minorTickMark val="none"/>
        <c:tickLblPos val="nextTo"/>
        <c:crossAx val="167211776"/>
        <c:crosses val="autoZero"/>
        <c:crossBetween val="between"/>
      </c:valAx>
    </c:plotArea>
    <c:legend>
      <c:legendPos val="r"/>
      <c:overlay val="0"/>
      <c:txPr>
        <a:bodyPr/>
        <a:lstStyle/>
        <a:p>
          <a:pPr rtl="0">
            <a:defRPr/>
          </a:pPr>
          <a:endParaRPr lang="en-US"/>
        </a:p>
      </c:txPr>
    </c:legend>
    <c:plotVisOnly val="0"/>
    <c:dispBlanksAs val="zero"/>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ZA"/>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ZA"/>
              <a:t>2011 Provincial</a:t>
            </a:r>
            <a:r>
              <a:rPr lang="en-ZA" baseline="0"/>
              <a:t> Split </a:t>
            </a:r>
            <a:endParaRPr lang="en-ZA"/>
          </a:p>
        </c:rich>
      </c:tx>
      <c:layout>
        <c:manualLayout>
          <c:xMode val="edge"/>
          <c:yMode val="edge"/>
          <c:x val="0.2762222222222222"/>
          <c:y val="2.7777777777777776E-2"/>
        </c:manualLayout>
      </c:layout>
      <c:overlay val="0"/>
    </c:title>
    <c:autoTitleDeleted val="0"/>
    <c:plotArea>
      <c:layout>
        <c:manualLayout>
          <c:layoutTarget val="inner"/>
          <c:xMode val="edge"/>
          <c:yMode val="edge"/>
          <c:x val="8.0539588801399831E-2"/>
          <c:y val="0.12540863366878749"/>
          <c:w val="0.91946041119860022"/>
          <c:h val="0.6896357849465683"/>
        </c:manualLayout>
      </c:layout>
      <c:barChart>
        <c:barDir val="col"/>
        <c:grouping val="clustered"/>
        <c:varyColors val="0"/>
        <c:ser>
          <c:idx val="0"/>
          <c:order val="0"/>
          <c:invertIfNegative val="0"/>
          <c:dLbls>
            <c:delete val="1"/>
          </c:dLbls>
          <c:cat>
            <c:strRef>
              <c:f>Sheet1!$D$3:$D$12</c:f>
              <c:strCache>
                <c:ptCount val="10"/>
                <c:pt idx="0">
                  <c:v>Gauteng</c:v>
                </c:pt>
                <c:pt idx="1">
                  <c:v>W. Cape</c:v>
                </c:pt>
                <c:pt idx="2">
                  <c:v>KZN</c:v>
                </c:pt>
                <c:pt idx="3">
                  <c:v>E. Cape</c:v>
                </c:pt>
                <c:pt idx="4">
                  <c:v>Mpumalanga</c:v>
                </c:pt>
                <c:pt idx="5">
                  <c:v>N. West</c:v>
                </c:pt>
                <c:pt idx="6">
                  <c:v>Free State</c:v>
                </c:pt>
                <c:pt idx="7">
                  <c:v>Limpopo</c:v>
                </c:pt>
                <c:pt idx="8">
                  <c:v>N. Cape</c:v>
                </c:pt>
                <c:pt idx="9">
                  <c:v>Other</c:v>
                </c:pt>
              </c:strCache>
            </c:strRef>
          </c:cat>
          <c:val>
            <c:numRef>
              <c:f>Sheet1!$F$3:$F$12</c:f>
              <c:numCache>
                <c:formatCode>General</c:formatCode>
                <c:ptCount val="10"/>
                <c:pt idx="0">
                  <c:v>17714</c:v>
                </c:pt>
                <c:pt idx="1">
                  <c:v>9582</c:v>
                </c:pt>
                <c:pt idx="2">
                  <c:v>5914</c:v>
                </c:pt>
                <c:pt idx="3">
                  <c:v>2347</c:v>
                </c:pt>
                <c:pt idx="4">
                  <c:v>1595</c:v>
                </c:pt>
                <c:pt idx="5">
                  <c:v>1356</c:v>
                </c:pt>
                <c:pt idx="6">
                  <c:v>1129</c:v>
                </c:pt>
                <c:pt idx="7">
                  <c:v>678</c:v>
                </c:pt>
                <c:pt idx="8">
                  <c:v>381</c:v>
                </c:pt>
                <c:pt idx="9">
                  <c:v>67</c:v>
                </c:pt>
              </c:numCache>
            </c:numRef>
          </c:val>
        </c:ser>
        <c:dLbls>
          <c:showLegendKey val="0"/>
          <c:showVal val="1"/>
          <c:showCatName val="0"/>
          <c:showSerName val="0"/>
          <c:showPercent val="0"/>
          <c:showBubbleSize val="0"/>
        </c:dLbls>
        <c:gapWidth val="36"/>
        <c:axId val="167247232"/>
        <c:axId val="151327872"/>
      </c:barChart>
      <c:catAx>
        <c:axId val="167247232"/>
        <c:scaling>
          <c:orientation val="minMax"/>
        </c:scaling>
        <c:delete val="0"/>
        <c:axPos val="b"/>
        <c:majorTickMark val="none"/>
        <c:minorTickMark val="none"/>
        <c:tickLblPos val="nextTo"/>
        <c:crossAx val="151327872"/>
        <c:crosses val="autoZero"/>
        <c:auto val="1"/>
        <c:lblAlgn val="ctr"/>
        <c:lblOffset val="100"/>
        <c:noMultiLvlLbl val="0"/>
      </c:catAx>
      <c:valAx>
        <c:axId val="151327872"/>
        <c:scaling>
          <c:orientation val="minMax"/>
        </c:scaling>
        <c:delete val="1"/>
        <c:axPos val="l"/>
        <c:numFmt formatCode="General" sourceLinked="1"/>
        <c:majorTickMark val="out"/>
        <c:minorTickMark val="none"/>
        <c:tickLblPos val="nextTo"/>
        <c:crossAx val="167247232"/>
        <c:crosses val="autoZero"/>
        <c:crossBetween val="between"/>
      </c:valAx>
    </c:plotArea>
    <c:plotVisOnly val="1"/>
    <c:dispBlanksAs val="gap"/>
    <c:showDLblsOverMax val="0"/>
  </c:chart>
  <c:externalData r:id="rId1">
    <c:autoUpdate val="0"/>
  </c:externalData>
  <c:userShapes r:id="rId2"/>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ZA"/>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smtClean="0"/>
              <a:t>2012 Provincial</a:t>
            </a:r>
            <a:r>
              <a:rPr lang="en-US" baseline="0" dirty="0" smtClean="0"/>
              <a:t> Split</a:t>
            </a:r>
            <a:endParaRPr lang="en-US" dirty="0"/>
          </a:p>
        </c:rich>
      </c:tx>
      <c:overlay val="0"/>
    </c:title>
    <c:autoTitleDeleted val="0"/>
    <c:plotArea>
      <c:layout>
        <c:manualLayout>
          <c:layoutTarget val="inner"/>
          <c:xMode val="edge"/>
          <c:yMode val="edge"/>
          <c:x val="0.21643391274203932"/>
          <c:y val="0.1440968474554476"/>
          <c:w val="0.72083865696033278"/>
          <c:h val="0.57032790590643356"/>
        </c:manualLayout>
      </c:layout>
      <c:barChart>
        <c:barDir val="col"/>
        <c:grouping val="clustered"/>
        <c:varyColors val="0"/>
        <c:ser>
          <c:idx val="0"/>
          <c:order val="0"/>
          <c:tx>
            <c:strRef>
              <c:f>Sheet1!$B$1</c:f>
              <c:strCache>
                <c:ptCount val="1"/>
                <c:pt idx="0">
                  <c:v>Series 1</c:v>
                </c:pt>
              </c:strCache>
            </c:strRef>
          </c:tx>
          <c:invertIfNegative val="0"/>
          <c:cat>
            <c:strRef>
              <c:f>Sheet1!$A$2:$A$11</c:f>
              <c:strCache>
                <c:ptCount val="10"/>
                <c:pt idx="0">
                  <c:v>Gauteng</c:v>
                </c:pt>
                <c:pt idx="1">
                  <c:v>W. Cape</c:v>
                </c:pt>
                <c:pt idx="2">
                  <c:v>KZN</c:v>
                </c:pt>
                <c:pt idx="3">
                  <c:v>E.Cape</c:v>
                </c:pt>
                <c:pt idx="4">
                  <c:v>Mpumalanga</c:v>
                </c:pt>
                <c:pt idx="5">
                  <c:v>N.West</c:v>
                </c:pt>
                <c:pt idx="6">
                  <c:v>Free state</c:v>
                </c:pt>
                <c:pt idx="7">
                  <c:v>Limpopo</c:v>
                </c:pt>
                <c:pt idx="8">
                  <c:v>N.Cape</c:v>
                </c:pt>
                <c:pt idx="9">
                  <c:v>other</c:v>
                </c:pt>
              </c:strCache>
            </c:strRef>
          </c:cat>
          <c:val>
            <c:numRef>
              <c:f>Sheet1!$B$2:$B$11</c:f>
              <c:numCache>
                <c:formatCode>General</c:formatCode>
                <c:ptCount val="10"/>
                <c:pt idx="0">
                  <c:v>18268</c:v>
                </c:pt>
                <c:pt idx="1">
                  <c:v>9590</c:v>
                </c:pt>
                <c:pt idx="2">
                  <c:v>5857</c:v>
                </c:pt>
                <c:pt idx="3">
                  <c:v>2341</c:v>
                </c:pt>
                <c:pt idx="4">
                  <c:v>1593</c:v>
                </c:pt>
                <c:pt idx="5">
                  <c:v>1263</c:v>
                </c:pt>
                <c:pt idx="6">
                  <c:v>1126</c:v>
                </c:pt>
                <c:pt idx="7">
                  <c:v>641</c:v>
                </c:pt>
                <c:pt idx="8">
                  <c:v>371</c:v>
                </c:pt>
                <c:pt idx="9">
                  <c:v>59</c:v>
                </c:pt>
              </c:numCache>
            </c:numRef>
          </c:val>
        </c:ser>
        <c:ser>
          <c:idx val="1"/>
          <c:order val="1"/>
          <c:tx>
            <c:strRef>
              <c:f>Sheet1!$C$1</c:f>
              <c:strCache>
                <c:ptCount val="1"/>
                <c:pt idx="0">
                  <c:v>Series 2</c:v>
                </c:pt>
              </c:strCache>
            </c:strRef>
          </c:tx>
          <c:invertIfNegative val="0"/>
          <c:cat>
            <c:strRef>
              <c:f>Sheet1!$A$2:$A$11</c:f>
              <c:strCache>
                <c:ptCount val="10"/>
                <c:pt idx="0">
                  <c:v>Gauteng</c:v>
                </c:pt>
                <c:pt idx="1">
                  <c:v>W. Cape</c:v>
                </c:pt>
                <c:pt idx="2">
                  <c:v>KZN</c:v>
                </c:pt>
                <c:pt idx="3">
                  <c:v>E.Cape</c:v>
                </c:pt>
                <c:pt idx="4">
                  <c:v>Mpumalanga</c:v>
                </c:pt>
                <c:pt idx="5">
                  <c:v>N.West</c:v>
                </c:pt>
                <c:pt idx="6">
                  <c:v>Free state</c:v>
                </c:pt>
                <c:pt idx="7">
                  <c:v>Limpopo</c:v>
                </c:pt>
                <c:pt idx="8">
                  <c:v>N.Cape</c:v>
                </c:pt>
                <c:pt idx="9">
                  <c:v>other</c:v>
                </c:pt>
              </c:strCache>
            </c:strRef>
          </c:cat>
          <c:val>
            <c:numRef>
              <c:f>Sheet1!$C$2:$C$11</c:f>
              <c:numCache>
                <c:formatCode>0%</c:formatCode>
                <c:ptCount val="10"/>
                <c:pt idx="0">
                  <c:v>0.44437957624851004</c:v>
                </c:pt>
                <c:pt idx="1">
                  <c:v>0.23328224962903502</c:v>
                </c:pt>
                <c:pt idx="2">
                  <c:v>0.14247488384538665</c:v>
                </c:pt>
                <c:pt idx="3">
                  <c:v>5.6946167505898954E-2</c:v>
                </c:pt>
                <c:pt idx="4">
                  <c:v>3.8750638546303728E-2</c:v>
                </c:pt>
                <c:pt idx="5">
                  <c:v>3.0723199299423482E-2</c:v>
                </c:pt>
                <c:pt idx="6">
                  <c:v>2.7390595733294412E-2</c:v>
                </c:pt>
                <c:pt idx="7">
                  <c:v>1.5592692597727992E-2</c:v>
                </c:pt>
                <c:pt idx="8">
                  <c:v>9.024787759371428E-3</c:v>
                </c:pt>
                <c:pt idx="9">
                  <c:v>1.4352088350482863E-3</c:v>
                </c:pt>
              </c:numCache>
            </c:numRef>
          </c:val>
        </c:ser>
        <c:dLbls>
          <c:showLegendKey val="0"/>
          <c:showVal val="0"/>
          <c:showCatName val="0"/>
          <c:showSerName val="0"/>
          <c:showPercent val="0"/>
          <c:showBubbleSize val="0"/>
        </c:dLbls>
        <c:gapWidth val="150"/>
        <c:axId val="151377792"/>
        <c:axId val="151379328"/>
      </c:barChart>
      <c:catAx>
        <c:axId val="151377792"/>
        <c:scaling>
          <c:orientation val="minMax"/>
        </c:scaling>
        <c:delete val="0"/>
        <c:axPos val="b"/>
        <c:majorTickMark val="out"/>
        <c:minorTickMark val="none"/>
        <c:tickLblPos val="nextTo"/>
        <c:crossAx val="151379328"/>
        <c:crosses val="autoZero"/>
        <c:auto val="1"/>
        <c:lblAlgn val="ctr"/>
        <c:lblOffset val="100"/>
        <c:noMultiLvlLbl val="0"/>
      </c:catAx>
      <c:valAx>
        <c:axId val="151379328"/>
        <c:scaling>
          <c:orientation val="minMax"/>
        </c:scaling>
        <c:delete val="0"/>
        <c:axPos val="l"/>
        <c:majorGridlines/>
        <c:numFmt formatCode="General" sourceLinked="1"/>
        <c:majorTickMark val="out"/>
        <c:minorTickMark val="none"/>
        <c:tickLblPos val="nextTo"/>
        <c:crossAx val="15137779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Z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invertIfNegative val="0"/>
          <c:dLbls>
            <c:showLegendKey val="0"/>
            <c:showVal val="1"/>
            <c:showCatName val="0"/>
            <c:showSerName val="0"/>
            <c:showPercent val="0"/>
            <c:showBubbleSize val="0"/>
            <c:showLeaderLines val="0"/>
          </c:dLbls>
          <c:cat>
            <c:strRef>
              <c:f>Sheet4!$B$6:$B$14</c:f>
              <c:strCache>
                <c:ptCount val="9"/>
                <c:pt idx="0">
                  <c:v>Gauteng</c:v>
                </c:pt>
                <c:pt idx="1">
                  <c:v>West Cape</c:v>
                </c:pt>
                <c:pt idx="2">
                  <c:v>KZN</c:v>
                </c:pt>
                <c:pt idx="3">
                  <c:v>Free State</c:v>
                </c:pt>
                <c:pt idx="4">
                  <c:v>Limpopo</c:v>
                </c:pt>
                <c:pt idx="5">
                  <c:v>North West</c:v>
                </c:pt>
                <c:pt idx="6">
                  <c:v>Eastern Cape</c:v>
                </c:pt>
                <c:pt idx="7">
                  <c:v>Mpumalanga</c:v>
                </c:pt>
                <c:pt idx="8">
                  <c:v>Northern Cape</c:v>
                </c:pt>
              </c:strCache>
            </c:strRef>
          </c:cat>
          <c:val>
            <c:numRef>
              <c:f>Sheet4!$C$6:$C$14</c:f>
              <c:numCache>
                <c:formatCode>General</c:formatCode>
                <c:ptCount val="9"/>
                <c:pt idx="0">
                  <c:v>18268</c:v>
                </c:pt>
                <c:pt idx="1">
                  <c:v>9590</c:v>
                </c:pt>
                <c:pt idx="2">
                  <c:v>5857</c:v>
                </c:pt>
                <c:pt idx="3">
                  <c:v>1126</c:v>
                </c:pt>
                <c:pt idx="4">
                  <c:v>641</c:v>
                </c:pt>
                <c:pt idx="5">
                  <c:v>1263</c:v>
                </c:pt>
                <c:pt idx="6">
                  <c:v>2341</c:v>
                </c:pt>
                <c:pt idx="7">
                  <c:v>1593</c:v>
                </c:pt>
                <c:pt idx="8">
                  <c:v>371</c:v>
                </c:pt>
              </c:numCache>
            </c:numRef>
          </c:val>
        </c:ser>
        <c:dLbls>
          <c:showLegendKey val="0"/>
          <c:showVal val="0"/>
          <c:showCatName val="0"/>
          <c:showSerName val="0"/>
          <c:showPercent val="0"/>
          <c:showBubbleSize val="0"/>
        </c:dLbls>
        <c:gapWidth val="150"/>
        <c:shape val="box"/>
        <c:axId val="167371904"/>
        <c:axId val="167373440"/>
        <c:axId val="0"/>
      </c:bar3DChart>
      <c:catAx>
        <c:axId val="167371904"/>
        <c:scaling>
          <c:orientation val="minMax"/>
        </c:scaling>
        <c:delete val="0"/>
        <c:axPos val="b"/>
        <c:majorTickMark val="out"/>
        <c:minorTickMark val="none"/>
        <c:tickLblPos val="nextTo"/>
        <c:crossAx val="167373440"/>
        <c:crosses val="autoZero"/>
        <c:auto val="1"/>
        <c:lblAlgn val="ctr"/>
        <c:lblOffset val="100"/>
        <c:noMultiLvlLbl val="0"/>
      </c:catAx>
      <c:valAx>
        <c:axId val="167373440"/>
        <c:scaling>
          <c:orientation val="minMax"/>
        </c:scaling>
        <c:delete val="0"/>
        <c:axPos val="l"/>
        <c:majorGridlines/>
        <c:numFmt formatCode="General" sourceLinked="1"/>
        <c:majorTickMark val="out"/>
        <c:minorTickMark val="none"/>
        <c:tickLblPos val="nextTo"/>
        <c:crossAx val="167371904"/>
        <c:crosses val="autoZero"/>
        <c:crossBetween val="between"/>
      </c:valAx>
    </c:plotArea>
    <c:plotVisOnly val="1"/>
    <c:dispBlanksAs val="gap"/>
    <c:showDLblsOverMax val="0"/>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Z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2011</c:v>
                </c:pt>
              </c:strCache>
            </c:strRef>
          </c:tx>
          <c:invertIfNegative val="0"/>
          <c:cat>
            <c:strRef>
              <c:f>Sheet1!$A$2:$A$5</c:f>
              <c:strCache>
                <c:ptCount val="4"/>
                <c:pt idx="0">
                  <c:v>Gauteng</c:v>
                </c:pt>
                <c:pt idx="1">
                  <c:v>W. Cape</c:v>
                </c:pt>
                <c:pt idx="2">
                  <c:v>KZN</c:v>
                </c:pt>
                <c:pt idx="3">
                  <c:v>other</c:v>
                </c:pt>
              </c:strCache>
            </c:strRef>
          </c:cat>
          <c:val>
            <c:numRef>
              <c:f>Sheet1!$B$2:$B$5</c:f>
              <c:numCache>
                <c:formatCode>General</c:formatCode>
                <c:ptCount val="4"/>
                <c:pt idx="0">
                  <c:v>17714</c:v>
                </c:pt>
                <c:pt idx="1">
                  <c:v>9582</c:v>
                </c:pt>
                <c:pt idx="2">
                  <c:v>5914</c:v>
                </c:pt>
                <c:pt idx="3">
                  <c:v>7553</c:v>
                </c:pt>
              </c:numCache>
            </c:numRef>
          </c:val>
        </c:ser>
        <c:ser>
          <c:idx val="1"/>
          <c:order val="1"/>
          <c:tx>
            <c:strRef>
              <c:f>Sheet1!$C$1</c:f>
              <c:strCache>
                <c:ptCount val="1"/>
                <c:pt idx="0">
                  <c:v>2012</c:v>
                </c:pt>
              </c:strCache>
            </c:strRef>
          </c:tx>
          <c:invertIfNegative val="0"/>
          <c:cat>
            <c:strRef>
              <c:f>Sheet1!$A$2:$A$5</c:f>
              <c:strCache>
                <c:ptCount val="4"/>
                <c:pt idx="0">
                  <c:v>Gauteng</c:v>
                </c:pt>
                <c:pt idx="1">
                  <c:v>W. Cape</c:v>
                </c:pt>
                <c:pt idx="2">
                  <c:v>KZN</c:v>
                </c:pt>
                <c:pt idx="3">
                  <c:v>other</c:v>
                </c:pt>
              </c:strCache>
            </c:strRef>
          </c:cat>
          <c:val>
            <c:numRef>
              <c:f>Sheet1!$C$2:$C$5</c:f>
              <c:numCache>
                <c:formatCode>General</c:formatCode>
                <c:ptCount val="4"/>
                <c:pt idx="0">
                  <c:v>18268</c:v>
                </c:pt>
                <c:pt idx="1">
                  <c:v>9590</c:v>
                </c:pt>
                <c:pt idx="2">
                  <c:v>5857</c:v>
                </c:pt>
                <c:pt idx="3">
                  <c:v>7394</c:v>
                </c:pt>
              </c:numCache>
            </c:numRef>
          </c:val>
        </c:ser>
        <c:dLbls>
          <c:showLegendKey val="0"/>
          <c:showVal val="0"/>
          <c:showCatName val="0"/>
          <c:showSerName val="0"/>
          <c:showPercent val="0"/>
          <c:showBubbleSize val="0"/>
        </c:dLbls>
        <c:gapWidth val="150"/>
        <c:axId val="167416576"/>
        <c:axId val="167418112"/>
      </c:barChart>
      <c:catAx>
        <c:axId val="167416576"/>
        <c:scaling>
          <c:orientation val="minMax"/>
        </c:scaling>
        <c:delete val="0"/>
        <c:axPos val="b"/>
        <c:majorTickMark val="out"/>
        <c:minorTickMark val="none"/>
        <c:tickLblPos val="nextTo"/>
        <c:crossAx val="167418112"/>
        <c:crosses val="autoZero"/>
        <c:auto val="1"/>
        <c:lblAlgn val="ctr"/>
        <c:lblOffset val="100"/>
        <c:noMultiLvlLbl val="0"/>
      </c:catAx>
      <c:valAx>
        <c:axId val="167418112"/>
        <c:scaling>
          <c:orientation val="minMax"/>
        </c:scaling>
        <c:delete val="0"/>
        <c:axPos val="l"/>
        <c:majorGridlines/>
        <c:numFmt formatCode="General" sourceLinked="1"/>
        <c:majorTickMark val="out"/>
        <c:minorTickMark val="none"/>
        <c:tickLblPos val="nextTo"/>
        <c:crossAx val="167416576"/>
        <c:crosses val="autoZero"/>
        <c:crossBetween val="between"/>
      </c:valAx>
    </c:plotArea>
    <c:legend>
      <c:legendPos val="r"/>
      <c:overlay val="0"/>
    </c:legend>
    <c:plotVisOnly val="1"/>
    <c:dispBlanksAs val="gap"/>
    <c:showDLblsOverMax val="0"/>
  </c:chart>
  <c:txPr>
    <a:bodyPr/>
    <a:lstStyle/>
    <a:p>
      <a:pPr>
        <a:defRPr sz="1800"/>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Z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perspective val="30"/>
    </c:view3D>
    <c:floor>
      <c:thickness val="0"/>
    </c:floor>
    <c:sideWall>
      <c:thickness val="0"/>
    </c:sideWall>
    <c:backWall>
      <c:thickness val="0"/>
    </c:backWall>
    <c:plotArea>
      <c:layout>
        <c:manualLayout>
          <c:layoutTarget val="inner"/>
          <c:xMode val="edge"/>
          <c:yMode val="edge"/>
          <c:x val="4.7201607704286705E-2"/>
          <c:y val="0.18639944692433411"/>
          <c:w val="0.92687107535754276"/>
          <c:h val="0.81360055307566592"/>
        </c:manualLayout>
      </c:layout>
      <c:pie3DChart>
        <c:varyColors val="1"/>
        <c:ser>
          <c:idx val="0"/>
          <c:order val="0"/>
          <c:tx>
            <c:strRef>
              <c:f>Sheet1!$B$1</c:f>
              <c:strCache>
                <c:ptCount val="1"/>
                <c:pt idx="0">
                  <c:v>Sales</c:v>
                </c:pt>
              </c:strCache>
            </c:strRef>
          </c:tx>
          <c:explosion val="25"/>
          <c:dLbls>
            <c:dLbl>
              <c:idx val="0"/>
              <c:layout>
                <c:manualLayout>
                  <c:x val="-0.11846840489278462"/>
                  <c:y val="-2.1933453720235892E-3"/>
                </c:manualLayout>
              </c:layout>
              <c:showLegendKey val="0"/>
              <c:showVal val="0"/>
              <c:showCatName val="1"/>
              <c:showSerName val="0"/>
              <c:showPercent val="1"/>
              <c:showBubbleSize val="0"/>
            </c:dLbl>
            <c:dLbl>
              <c:idx val="1"/>
              <c:layout>
                <c:manualLayout>
                  <c:x val="-1.6574307928490069E-2"/>
                  <c:y val="-2.0852578777157481E-2"/>
                </c:manualLayout>
              </c:layout>
              <c:showLegendKey val="0"/>
              <c:showVal val="0"/>
              <c:showCatName val="1"/>
              <c:showSerName val="0"/>
              <c:showPercent val="1"/>
              <c:showBubbleSize val="0"/>
            </c:dLbl>
            <c:dLbl>
              <c:idx val="2"/>
              <c:showLegendKey val="0"/>
              <c:showVal val="0"/>
              <c:showCatName val="1"/>
              <c:showSerName val="0"/>
              <c:showPercent val="1"/>
              <c:showBubbleSize val="0"/>
            </c:dLbl>
            <c:dLbl>
              <c:idx val="3"/>
              <c:spPr/>
              <c:txPr>
                <a:bodyPr/>
                <a:lstStyle/>
                <a:p>
                  <a:pPr>
                    <a:defRPr>
                      <a:solidFill>
                        <a:schemeClr val="bg1"/>
                      </a:solidFill>
                    </a:defRPr>
                  </a:pPr>
                  <a:endParaRPr lang="en-US"/>
                </a:p>
              </c:txPr>
              <c:showLegendKey val="0"/>
              <c:showVal val="0"/>
              <c:showCatName val="1"/>
              <c:showSerName val="0"/>
              <c:showPercent val="1"/>
              <c:showBubbleSize val="0"/>
            </c:dLbl>
            <c:showLegendKey val="0"/>
            <c:showVal val="0"/>
            <c:showCatName val="0"/>
            <c:showSerName val="0"/>
            <c:showPercent val="1"/>
            <c:showBubbleSize val="0"/>
            <c:showLeaderLines val="1"/>
          </c:dLbls>
          <c:cat>
            <c:strRef>
              <c:f>Sheet1!$A$2:$A$5</c:f>
              <c:strCache>
                <c:ptCount val="4"/>
                <c:pt idx="0">
                  <c:v>Indians</c:v>
                </c:pt>
                <c:pt idx="1">
                  <c:v>Africans</c:v>
                </c:pt>
                <c:pt idx="2">
                  <c:v>Coloured</c:v>
                </c:pt>
                <c:pt idx="3">
                  <c:v>Whites</c:v>
                </c:pt>
              </c:strCache>
            </c:strRef>
          </c:cat>
          <c:val>
            <c:numRef>
              <c:f>Sheet1!$B$2:$B$5</c:f>
              <c:numCache>
                <c:formatCode>General</c:formatCode>
                <c:ptCount val="4"/>
                <c:pt idx="0">
                  <c:v>2439</c:v>
                </c:pt>
                <c:pt idx="1">
                  <c:v>2808</c:v>
                </c:pt>
                <c:pt idx="2">
                  <c:v>234</c:v>
                </c:pt>
                <c:pt idx="3">
                  <c:v>35282</c:v>
                </c:pt>
              </c:numCache>
            </c:numRef>
          </c:val>
        </c:ser>
        <c:dLbls>
          <c:showLegendKey val="0"/>
          <c:showVal val="0"/>
          <c:showCatName val="0"/>
          <c:showSerName val="0"/>
          <c:showPercent val="0"/>
          <c:showBubbleSize val="0"/>
          <c:showLeaderLines val="1"/>
        </c:dLbls>
      </c:pie3DChart>
    </c:plotArea>
    <c:plotVisOnly val="1"/>
    <c:dispBlanksAs val="gap"/>
    <c:showDLblsOverMax val="0"/>
  </c:chart>
  <c:txPr>
    <a:bodyPr/>
    <a:lstStyle/>
    <a:p>
      <a:pPr>
        <a:defRPr sz="1800"/>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ADF6FFD-F99B-45DC-857E-D5572D83256C}"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ZA"/>
        </a:p>
      </dgm:t>
    </dgm:pt>
    <dgm:pt modelId="{CBEB9165-40E0-475B-A13F-E994AA89C007}">
      <dgm:prSet phldrT="[Text]" custT="1"/>
      <dgm:spPr>
        <a:solidFill>
          <a:schemeClr val="tx2">
            <a:lumMod val="40000"/>
            <a:lumOff val="60000"/>
          </a:schemeClr>
        </a:solidFill>
      </dgm:spPr>
      <dgm:t>
        <a:bodyPr/>
        <a:lstStyle/>
        <a:p>
          <a:r>
            <a:rPr lang="en-US" sz="1800" b="1" dirty="0" smtClean="0"/>
            <a:t>PHASE  1</a:t>
          </a:r>
          <a:endParaRPr lang="en-ZA" sz="1800" b="1" dirty="0"/>
        </a:p>
      </dgm:t>
    </dgm:pt>
    <dgm:pt modelId="{3B17462D-6B2A-4B19-882D-896C743A0DAB}" type="parTrans" cxnId="{AB594FD2-72B6-4B19-AFAB-6B14A2AAF57C}">
      <dgm:prSet/>
      <dgm:spPr/>
      <dgm:t>
        <a:bodyPr/>
        <a:lstStyle/>
        <a:p>
          <a:endParaRPr lang="en-ZA"/>
        </a:p>
      </dgm:t>
    </dgm:pt>
    <dgm:pt modelId="{CAAE8802-5AB2-458E-AF21-A771ACD40CAF}" type="sibTrans" cxnId="{AB594FD2-72B6-4B19-AFAB-6B14A2AAF57C}">
      <dgm:prSet/>
      <dgm:spPr/>
      <dgm:t>
        <a:bodyPr/>
        <a:lstStyle/>
        <a:p>
          <a:endParaRPr lang="en-ZA"/>
        </a:p>
      </dgm:t>
    </dgm:pt>
    <dgm:pt modelId="{181ED31A-CF18-4B37-9423-662417528453}">
      <dgm:prSet phldrT="[Text]" custT="1"/>
      <dgm:spPr/>
      <dgm:t>
        <a:bodyPr/>
        <a:lstStyle/>
        <a:p>
          <a:r>
            <a:rPr lang="en-ZA" sz="1600" dirty="0" smtClean="0">
              <a:solidFill>
                <a:srgbClr val="000000"/>
              </a:solidFill>
            </a:rPr>
            <a:t>Measured the amount of existing stock in the country</a:t>
          </a:r>
          <a:endParaRPr lang="en-ZA" sz="1600" dirty="0">
            <a:solidFill>
              <a:srgbClr val="000000"/>
            </a:solidFill>
          </a:endParaRPr>
        </a:p>
      </dgm:t>
    </dgm:pt>
    <dgm:pt modelId="{BE1DA6DD-D233-4BFB-84AC-47430FEC3222}" type="parTrans" cxnId="{120A0998-9C0D-47D9-BBB5-6FB531FF9410}">
      <dgm:prSet/>
      <dgm:spPr/>
      <dgm:t>
        <a:bodyPr/>
        <a:lstStyle/>
        <a:p>
          <a:endParaRPr lang="en-ZA"/>
        </a:p>
      </dgm:t>
    </dgm:pt>
    <dgm:pt modelId="{306DE057-B380-4827-8CEE-026607005300}" type="sibTrans" cxnId="{120A0998-9C0D-47D9-BBB5-6FB531FF9410}">
      <dgm:prSet/>
      <dgm:spPr/>
      <dgm:t>
        <a:bodyPr/>
        <a:lstStyle/>
        <a:p>
          <a:endParaRPr lang="en-ZA"/>
        </a:p>
      </dgm:t>
    </dgm:pt>
    <dgm:pt modelId="{D823C3BC-BF84-4EE0-9E19-AC354412B740}">
      <dgm:prSet phldrT="[Text]" custT="1"/>
      <dgm:spPr>
        <a:solidFill>
          <a:schemeClr val="tx2">
            <a:lumMod val="40000"/>
            <a:lumOff val="60000"/>
          </a:schemeClr>
        </a:solidFill>
      </dgm:spPr>
      <dgm:t>
        <a:bodyPr/>
        <a:lstStyle/>
        <a:p>
          <a:r>
            <a:rPr lang="en-US" sz="2400" b="1" dirty="0" smtClean="0"/>
            <a:t>PHASE  2</a:t>
          </a:r>
          <a:endParaRPr lang="en-ZA" sz="2400" dirty="0"/>
        </a:p>
      </dgm:t>
    </dgm:pt>
    <dgm:pt modelId="{8C0FFE85-931D-4E97-B7D9-BF33D31014DA}" type="parTrans" cxnId="{922FFE6D-925B-49FB-B7DE-89AC7E14DD3F}">
      <dgm:prSet/>
      <dgm:spPr/>
      <dgm:t>
        <a:bodyPr/>
        <a:lstStyle/>
        <a:p>
          <a:endParaRPr lang="en-ZA"/>
        </a:p>
      </dgm:t>
    </dgm:pt>
    <dgm:pt modelId="{C6772984-932A-46DE-AE8A-980E0C338FE9}" type="sibTrans" cxnId="{922FFE6D-925B-49FB-B7DE-89AC7E14DD3F}">
      <dgm:prSet/>
      <dgm:spPr/>
      <dgm:t>
        <a:bodyPr/>
        <a:lstStyle/>
        <a:p>
          <a:endParaRPr lang="en-ZA"/>
        </a:p>
      </dgm:t>
    </dgm:pt>
    <dgm:pt modelId="{7CC56159-5756-4077-B919-EA0DC9E14C47}">
      <dgm:prSet phldrT="[Text]" custT="1"/>
      <dgm:spPr/>
      <dgm:t>
        <a:bodyPr/>
        <a:lstStyle/>
        <a:p>
          <a:r>
            <a:rPr lang="en-ZA" sz="1600" dirty="0" smtClean="0">
              <a:solidFill>
                <a:srgbClr val="000000"/>
              </a:solidFill>
            </a:rPr>
            <a:t>Measures Economic activity</a:t>
          </a:r>
          <a:endParaRPr lang="en-ZA" sz="1600" dirty="0">
            <a:solidFill>
              <a:srgbClr val="000000"/>
            </a:solidFill>
          </a:endParaRPr>
        </a:p>
      </dgm:t>
    </dgm:pt>
    <dgm:pt modelId="{1C727D66-F186-410D-9951-C4CA1702DA91}" type="parTrans" cxnId="{F7C2DAC4-66FC-40AD-B21A-0B0AFC9D4BA1}">
      <dgm:prSet/>
      <dgm:spPr/>
      <dgm:t>
        <a:bodyPr/>
        <a:lstStyle/>
        <a:p>
          <a:endParaRPr lang="en-ZA"/>
        </a:p>
      </dgm:t>
    </dgm:pt>
    <dgm:pt modelId="{3AC3FFC6-7C54-4362-9271-191061EEAD1F}" type="sibTrans" cxnId="{F7C2DAC4-66FC-40AD-B21A-0B0AFC9D4BA1}">
      <dgm:prSet/>
      <dgm:spPr/>
      <dgm:t>
        <a:bodyPr/>
        <a:lstStyle/>
        <a:p>
          <a:endParaRPr lang="en-ZA"/>
        </a:p>
      </dgm:t>
    </dgm:pt>
    <dgm:pt modelId="{D0EECB69-5D55-4F39-A13D-9E1E0D8D6C8C}">
      <dgm:prSet phldrT="[Text]" custT="1"/>
      <dgm:spPr>
        <a:solidFill>
          <a:schemeClr val="tx2">
            <a:lumMod val="40000"/>
            <a:lumOff val="60000"/>
          </a:schemeClr>
        </a:solidFill>
      </dgm:spPr>
      <dgm:t>
        <a:bodyPr/>
        <a:lstStyle/>
        <a:p>
          <a:r>
            <a:rPr lang="en-US" sz="1800" b="1" dirty="0" smtClean="0"/>
            <a:t>PHASE  3</a:t>
          </a:r>
          <a:endParaRPr lang="en-ZA" sz="1800" dirty="0"/>
        </a:p>
      </dgm:t>
    </dgm:pt>
    <dgm:pt modelId="{92B949EA-4449-4987-9DA8-0B050F48C47F}" type="parTrans" cxnId="{61D27A2C-8CF3-4CEF-B7A8-C64951A17E97}">
      <dgm:prSet/>
      <dgm:spPr/>
      <dgm:t>
        <a:bodyPr/>
        <a:lstStyle/>
        <a:p>
          <a:endParaRPr lang="en-ZA"/>
        </a:p>
      </dgm:t>
    </dgm:pt>
    <dgm:pt modelId="{857142ED-15D1-401F-8F9A-F67745A646A3}" type="sibTrans" cxnId="{61D27A2C-8CF3-4CEF-B7A8-C64951A17E97}">
      <dgm:prSet/>
      <dgm:spPr/>
      <dgm:t>
        <a:bodyPr/>
        <a:lstStyle/>
        <a:p>
          <a:endParaRPr lang="en-ZA"/>
        </a:p>
      </dgm:t>
    </dgm:pt>
    <dgm:pt modelId="{B9B9CB6C-3586-4510-8093-586DADAC4E7F}">
      <dgm:prSet phldrT="[Text]" custT="1"/>
      <dgm:spPr/>
      <dgm:t>
        <a:bodyPr/>
        <a:lstStyle/>
        <a:p>
          <a:r>
            <a:rPr lang="en-US" sz="1600" dirty="0" smtClean="0">
              <a:solidFill>
                <a:srgbClr val="000000"/>
              </a:solidFill>
            </a:rPr>
            <a:t>A</a:t>
          </a:r>
          <a:r>
            <a:rPr lang="en-ZA" sz="1600" b="0" dirty="0" err="1" smtClean="0">
              <a:solidFill>
                <a:srgbClr val="000000"/>
              </a:solidFill>
            </a:rPr>
            <a:t>nalyses</a:t>
          </a:r>
          <a:r>
            <a:rPr lang="en-ZA" sz="1600" b="0" dirty="0" smtClean="0">
              <a:solidFill>
                <a:srgbClr val="000000"/>
              </a:solidFill>
            </a:rPr>
            <a:t> transformation using the BBBEE tool with the 7+1 Property Sector Code elements</a:t>
          </a:r>
          <a:endParaRPr lang="en-ZA" sz="1600" b="0" dirty="0">
            <a:solidFill>
              <a:srgbClr val="000000"/>
            </a:solidFill>
          </a:endParaRPr>
        </a:p>
      </dgm:t>
    </dgm:pt>
    <dgm:pt modelId="{DAF7DADF-9A65-47BF-B218-619992D687E3}" type="parTrans" cxnId="{04F3DBF2-422A-4C7B-B026-937A580B62AB}">
      <dgm:prSet/>
      <dgm:spPr/>
      <dgm:t>
        <a:bodyPr/>
        <a:lstStyle/>
        <a:p>
          <a:endParaRPr lang="en-ZA"/>
        </a:p>
      </dgm:t>
    </dgm:pt>
    <dgm:pt modelId="{3CE33C2E-A451-4E17-8D3F-D62A41B8B02F}" type="sibTrans" cxnId="{04F3DBF2-422A-4C7B-B026-937A580B62AB}">
      <dgm:prSet/>
      <dgm:spPr/>
      <dgm:t>
        <a:bodyPr/>
        <a:lstStyle/>
        <a:p>
          <a:endParaRPr lang="en-ZA"/>
        </a:p>
      </dgm:t>
    </dgm:pt>
    <dgm:pt modelId="{B8CB350F-54E2-B74F-A5AF-BDBDEFEB1B69}">
      <dgm:prSet phldrT="[Text]" custT="1"/>
      <dgm:spPr/>
      <dgm:t>
        <a:bodyPr/>
        <a:lstStyle/>
        <a:p>
          <a:r>
            <a:rPr lang="en-ZA" sz="1600" dirty="0" smtClean="0">
              <a:solidFill>
                <a:srgbClr val="000000"/>
              </a:solidFill>
              <a:latin typeface="Arial" charset="0"/>
            </a:rPr>
            <a:t>“</a:t>
          </a:r>
          <a:r>
            <a:rPr lang="en-ZA" sz="1600" b="1" dirty="0" smtClean="0">
              <a:solidFill>
                <a:srgbClr val="000000"/>
              </a:solidFill>
              <a:latin typeface="Arial" charset="0"/>
            </a:rPr>
            <a:t>The size of the South African Property Sector”</a:t>
          </a:r>
          <a:endParaRPr lang="en-ZA" sz="1600" b="1" dirty="0">
            <a:solidFill>
              <a:srgbClr val="000000"/>
            </a:solidFill>
          </a:endParaRPr>
        </a:p>
      </dgm:t>
    </dgm:pt>
    <dgm:pt modelId="{05FD4B76-5ED0-ED49-9FD4-429314B31CE6}" type="parTrans" cxnId="{21E9943C-0642-314A-850C-F607AC4099D0}">
      <dgm:prSet/>
      <dgm:spPr/>
      <dgm:t>
        <a:bodyPr/>
        <a:lstStyle/>
        <a:p>
          <a:endParaRPr lang="en-US"/>
        </a:p>
      </dgm:t>
    </dgm:pt>
    <dgm:pt modelId="{AE12F687-0E91-364D-8C23-E50EFF103085}" type="sibTrans" cxnId="{21E9943C-0642-314A-850C-F607AC4099D0}">
      <dgm:prSet/>
      <dgm:spPr/>
      <dgm:t>
        <a:bodyPr/>
        <a:lstStyle/>
        <a:p>
          <a:endParaRPr lang="en-US"/>
        </a:p>
      </dgm:t>
    </dgm:pt>
    <dgm:pt modelId="{AD672624-C846-44ED-8581-8C6FA9FF1BCC}">
      <dgm:prSet custT="1"/>
      <dgm:spPr/>
      <dgm:t>
        <a:bodyPr/>
        <a:lstStyle/>
        <a:p>
          <a:r>
            <a:rPr lang="en-ZA" sz="1600" b="1" dirty="0" smtClean="0">
              <a:solidFill>
                <a:srgbClr val="000000"/>
              </a:solidFill>
            </a:rPr>
            <a:t>“Impact of the South African Property Sector on the National Economy”</a:t>
          </a:r>
        </a:p>
      </dgm:t>
    </dgm:pt>
    <dgm:pt modelId="{9BD42F81-D680-4D13-BAFE-0923C41085EC}" type="parTrans" cxnId="{6EADB4AC-B090-4860-8384-2CA5F34D293E}">
      <dgm:prSet/>
      <dgm:spPr/>
      <dgm:t>
        <a:bodyPr/>
        <a:lstStyle/>
        <a:p>
          <a:endParaRPr lang="en-ZA"/>
        </a:p>
      </dgm:t>
    </dgm:pt>
    <dgm:pt modelId="{A3BA7B80-2FEE-46DC-B188-7E69A709D65B}" type="sibTrans" cxnId="{6EADB4AC-B090-4860-8384-2CA5F34D293E}">
      <dgm:prSet/>
      <dgm:spPr/>
      <dgm:t>
        <a:bodyPr/>
        <a:lstStyle/>
        <a:p>
          <a:endParaRPr lang="en-ZA"/>
        </a:p>
      </dgm:t>
    </dgm:pt>
    <dgm:pt modelId="{146302F6-7500-49A2-94C9-BABED9EFF6D1}">
      <dgm:prSet custT="1"/>
      <dgm:spPr/>
      <dgm:t>
        <a:bodyPr/>
        <a:lstStyle/>
        <a:p>
          <a:endParaRPr lang="en-ZA" sz="1600" dirty="0" smtClean="0">
            <a:solidFill>
              <a:srgbClr val="000000"/>
            </a:solidFill>
          </a:endParaRPr>
        </a:p>
      </dgm:t>
    </dgm:pt>
    <dgm:pt modelId="{0CA445AF-0318-4CCB-ADCF-1C67E0E1C52F}" type="parTrans" cxnId="{43397FE7-11F3-4C67-8AFA-58A57D510F33}">
      <dgm:prSet/>
      <dgm:spPr/>
      <dgm:t>
        <a:bodyPr/>
        <a:lstStyle/>
        <a:p>
          <a:endParaRPr lang="en-ZA"/>
        </a:p>
      </dgm:t>
    </dgm:pt>
    <dgm:pt modelId="{18A903C1-8579-44E1-94BF-91ACE672AA41}" type="sibTrans" cxnId="{43397FE7-11F3-4C67-8AFA-58A57D510F33}">
      <dgm:prSet/>
      <dgm:spPr/>
      <dgm:t>
        <a:bodyPr/>
        <a:lstStyle/>
        <a:p>
          <a:endParaRPr lang="en-ZA"/>
        </a:p>
      </dgm:t>
    </dgm:pt>
    <dgm:pt modelId="{B0F6761F-5D06-4E90-8CDB-8E30408757FD}">
      <dgm:prSet phldrT="[Text]" custT="1"/>
      <dgm:spPr/>
      <dgm:t>
        <a:bodyPr/>
        <a:lstStyle/>
        <a:p>
          <a:endParaRPr lang="en-ZA" sz="1600" dirty="0">
            <a:solidFill>
              <a:srgbClr val="000000"/>
            </a:solidFill>
          </a:endParaRPr>
        </a:p>
      </dgm:t>
    </dgm:pt>
    <dgm:pt modelId="{A8412AF2-D05B-4502-A6E9-E840BF342865}" type="parTrans" cxnId="{C0539875-E1C6-4EE1-9A7C-6166F01EE7EA}">
      <dgm:prSet/>
      <dgm:spPr/>
      <dgm:t>
        <a:bodyPr/>
        <a:lstStyle/>
        <a:p>
          <a:endParaRPr lang="en-ZA"/>
        </a:p>
      </dgm:t>
    </dgm:pt>
    <dgm:pt modelId="{1E068E08-B2BE-4EB9-B13A-BB39F55C8678}" type="sibTrans" cxnId="{C0539875-E1C6-4EE1-9A7C-6166F01EE7EA}">
      <dgm:prSet/>
      <dgm:spPr/>
      <dgm:t>
        <a:bodyPr/>
        <a:lstStyle/>
        <a:p>
          <a:endParaRPr lang="en-ZA"/>
        </a:p>
      </dgm:t>
    </dgm:pt>
    <dgm:pt modelId="{06B152E2-1058-4DC7-97A9-F2EE454FF6B0}">
      <dgm:prSet phldrT="[Text]" custT="1"/>
      <dgm:spPr/>
      <dgm:t>
        <a:bodyPr/>
        <a:lstStyle/>
        <a:p>
          <a:r>
            <a:rPr lang="en-ZA" sz="1600" b="1" dirty="0" smtClean="0">
              <a:solidFill>
                <a:srgbClr val="000000"/>
              </a:solidFill>
            </a:rPr>
            <a:t>“State of transformation in the Property Sector”</a:t>
          </a:r>
          <a:endParaRPr lang="en-ZA" sz="1600" b="1" dirty="0">
            <a:solidFill>
              <a:srgbClr val="000000"/>
            </a:solidFill>
          </a:endParaRPr>
        </a:p>
      </dgm:t>
    </dgm:pt>
    <dgm:pt modelId="{BF9F866A-2951-4063-AC61-C1624A9145F3}" type="parTrans" cxnId="{6D96211E-8C10-4ACB-AE8A-334C6E2F7F68}">
      <dgm:prSet/>
      <dgm:spPr/>
      <dgm:t>
        <a:bodyPr/>
        <a:lstStyle/>
        <a:p>
          <a:endParaRPr lang="en-ZA"/>
        </a:p>
      </dgm:t>
    </dgm:pt>
    <dgm:pt modelId="{7A894DDA-05CA-43E2-A56E-05296476E491}" type="sibTrans" cxnId="{6D96211E-8C10-4ACB-AE8A-334C6E2F7F68}">
      <dgm:prSet/>
      <dgm:spPr/>
      <dgm:t>
        <a:bodyPr/>
        <a:lstStyle/>
        <a:p>
          <a:endParaRPr lang="en-ZA"/>
        </a:p>
      </dgm:t>
    </dgm:pt>
    <dgm:pt modelId="{54CEC192-B036-422C-BA7F-806FE4633D1F}" type="pres">
      <dgm:prSet presAssocID="{1ADF6FFD-F99B-45DC-857E-D5572D83256C}" presName="Name0" presStyleCnt="0">
        <dgm:presLayoutVars>
          <dgm:dir/>
          <dgm:animLvl val="lvl"/>
          <dgm:resizeHandles val="exact"/>
        </dgm:presLayoutVars>
      </dgm:prSet>
      <dgm:spPr/>
      <dgm:t>
        <a:bodyPr/>
        <a:lstStyle/>
        <a:p>
          <a:endParaRPr lang="en-ZA"/>
        </a:p>
      </dgm:t>
    </dgm:pt>
    <dgm:pt modelId="{DDFDD73B-91EC-48EF-B986-BFEA865AFFD3}" type="pres">
      <dgm:prSet presAssocID="{CBEB9165-40E0-475B-A13F-E994AA89C007}" presName="linNode" presStyleCnt="0"/>
      <dgm:spPr/>
    </dgm:pt>
    <dgm:pt modelId="{726D2E99-0B6A-4932-97A2-B1D6526B41C9}" type="pres">
      <dgm:prSet presAssocID="{CBEB9165-40E0-475B-A13F-E994AA89C007}" presName="parentText" presStyleLbl="node1" presStyleIdx="0" presStyleCnt="3" custLinFactNeighborY="-2142">
        <dgm:presLayoutVars>
          <dgm:chMax val="1"/>
          <dgm:bulletEnabled val="1"/>
        </dgm:presLayoutVars>
      </dgm:prSet>
      <dgm:spPr/>
      <dgm:t>
        <a:bodyPr/>
        <a:lstStyle/>
        <a:p>
          <a:endParaRPr lang="en-ZA"/>
        </a:p>
      </dgm:t>
    </dgm:pt>
    <dgm:pt modelId="{0C19C026-B1B0-41DC-9A8D-CF01F5D9F83C}" type="pres">
      <dgm:prSet presAssocID="{CBEB9165-40E0-475B-A13F-E994AA89C007}" presName="descendantText" presStyleLbl="alignAccFollowNode1" presStyleIdx="0" presStyleCnt="3">
        <dgm:presLayoutVars>
          <dgm:bulletEnabled val="1"/>
        </dgm:presLayoutVars>
      </dgm:prSet>
      <dgm:spPr/>
      <dgm:t>
        <a:bodyPr/>
        <a:lstStyle/>
        <a:p>
          <a:endParaRPr lang="en-ZA"/>
        </a:p>
      </dgm:t>
    </dgm:pt>
    <dgm:pt modelId="{AB754B97-CE98-455C-B871-F76A562B276B}" type="pres">
      <dgm:prSet presAssocID="{CAAE8802-5AB2-458E-AF21-A771ACD40CAF}" presName="sp" presStyleCnt="0"/>
      <dgm:spPr/>
    </dgm:pt>
    <dgm:pt modelId="{EF0AB3B5-8D8D-42E0-A0A6-ADC366A7ACEF}" type="pres">
      <dgm:prSet presAssocID="{D823C3BC-BF84-4EE0-9E19-AC354412B740}" presName="linNode" presStyleCnt="0"/>
      <dgm:spPr/>
    </dgm:pt>
    <dgm:pt modelId="{22F46373-EEB6-48D5-B23D-022AC8C0C75C}" type="pres">
      <dgm:prSet presAssocID="{D823C3BC-BF84-4EE0-9E19-AC354412B740}" presName="parentText" presStyleLbl="node1" presStyleIdx="1" presStyleCnt="3">
        <dgm:presLayoutVars>
          <dgm:chMax val="1"/>
          <dgm:bulletEnabled val="1"/>
        </dgm:presLayoutVars>
      </dgm:prSet>
      <dgm:spPr/>
      <dgm:t>
        <a:bodyPr/>
        <a:lstStyle/>
        <a:p>
          <a:endParaRPr lang="en-ZA"/>
        </a:p>
      </dgm:t>
    </dgm:pt>
    <dgm:pt modelId="{7F192CA4-B88A-4581-B318-9BCAA22D31EE}" type="pres">
      <dgm:prSet presAssocID="{D823C3BC-BF84-4EE0-9E19-AC354412B740}" presName="descendantText" presStyleLbl="alignAccFollowNode1" presStyleIdx="1" presStyleCnt="3">
        <dgm:presLayoutVars>
          <dgm:bulletEnabled val="1"/>
        </dgm:presLayoutVars>
      </dgm:prSet>
      <dgm:spPr/>
      <dgm:t>
        <a:bodyPr/>
        <a:lstStyle/>
        <a:p>
          <a:endParaRPr lang="en-ZA"/>
        </a:p>
      </dgm:t>
    </dgm:pt>
    <dgm:pt modelId="{9D3AA350-8D04-4BD5-BDFB-139CA42B6DE8}" type="pres">
      <dgm:prSet presAssocID="{C6772984-932A-46DE-AE8A-980E0C338FE9}" presName="sp" presStyleCnt="0"/>
      <dgm:spPr/>
    </dgm:pt>
    <dgm:pt modelId="{38703A04-6372-41B1-BFA5-8614E3F2AA79}" type="pres">
      <dgm:prSet presAssocID="{D0EECB69-5D55-4F39-A13D-9E1E0D8D6C8C}" presName="linNode" presStyleCnt="0"/>
      <dgm:spPr/>
    </dgm:pt>
    <dgm:pt modelId="{4003E9C0-8DF8-4AE1-8FA4-9DE1DB225799}" type="pres">
      <dgm:prSet presAssocID="{D0EECB69-5D55-4F39-A13D-9E1E0D8D6C8C}" presName="parentText" presStyleLbl="node1" presStyleIdx="2" presStyleCnt="3">
        <dgm:presLayoutVars>
          <dgm:chMax val="1"/>
          <dgm:bulletEnabled val="1"/>
        </dgm:presLayoutVars>
      </dgm:prSet>
      <dgm:spPr/>
      <dgm:t>
        <a:bodyPr/>
        <a:lstStyle/>
        <a:p>
          <a:endParaRPr lang="en-ZA"/>
        </a:p>
      </dgm:t>
    </dgm:pt>
    <dgm:pt modelId="{310A14C2-4E99-4183-9109-BE6A0E70B1AB}" type="pres">
      <dgm:prSet presAssocID="{D0EECB69-5D55-4F39-A13D-9E1E0D8D6C8C}" presName="descendantText" presStyleLbl="alignAccFollowNode1" presStyleIdx="2" presStyleCnt="3" custLinFactNeighborX="-4845" custLinFactNeighborY="7793">
        <dgm:presLayoutVars>
          <dgm:bulletEnabled val="1"/>
        </dgm:presLayoutVars>
      </dgm:prSet>
      <dgm:spPr/>
      <dgm:t>
        <a:bodyPr/>
        <a:lstStyle/>
        <a:p>
          <a:endParaRPr lang="en-ZA"/>
        </a:p>
      </dgm:t>
    </dgm:pt>
  </dgm:ptLst>
  <dgm:cxnLst>
    <dgm:cxn modelId="{21E9943C-0642-314A-850C-F607AC4099D0}" srcId="{CBEB9165-40E0-475B-A13F-E994AA89C007}" destId="{B8CB350F-54E2-B74F-A5AF-BDBDEFEB1B69}" srcOrd="1" destOrd="0" parTransId="{05FD4B76-5ED0-ED49-9FD4-429314B31CE6}" sibTransId="{AE12F687-0E91-364D-8C23-E50EFF103085}"/>
    <dgm:cxn modelId="{71189DB2-359C-4540-91F4-71CCE45396F7}" type="presOf" srcId="{D823C3BC-BF84-4EE0-9E19-AC354412B740}" destId="{22F46373-EEB6-48D5-B23D-022AC8C0C75C}" srcOrd="0" destOrd="0" presId="urn:microsoft.com/office/officeart/2005/8/layout/vList5"/>
    <dgm:cxn modelId="{16C4C3DD-54AD-4437-A4A4-4382AA9A048E}" type="presOf" srcId="{181ED31A-CF18-4B37-9423-662417528453}" destId="{0C19C026-B1B0-41DC-9A8D-CF01F5D9F83C}" srcOrd="0" destOrd="0" presId="urn:microsoft.com/office/officeart/2005/8/layout/vList5"/>
    <dgm:cxn modelId="{6EADB4AC-B090-4860-8384-2CA5F34D293E}" srcId="{D823C3BC-BF84-4EE0-9E19-AC354412B740}" destId="{AD672624-C846-44ED-8581-8C6FA9FF1BCC}" srcOrd="2" destOrd="0" parTransId="{9BD42F81-D680-4D13-BAFE-0923C41085EC}" sibTransId="{A3BA7B80-2FEE-46DC-B188-7E69A709D65B}"/>
    <dgm:cxn modelId="{43397FE7-11F3-4C67-8AFA-58A57D510F33}" srcId="{D823C3BC-BF84-4EE0-9E19-AC354412B740}" destId="{146302F6-7500-49A2-94C9-BABED9EFF6D1}" srcOrd="3" destOrd="0" parTransId="{0CA445AF-0318-4CCB-ADCF-1C67E0E1C52F}" sibTransId="{18A903C1-8579-44E1-94BF-91ACE672AA41}"/>
    <dgm:cxn modelId="{04F3DBF2-422A-4C7B-B026-937A580B62AB}" srcId="{D0EECB69-5D55-4F39-A13D-9E1E0D8D6C8C}" destId="{B9B9CB6C-3586-4510-8093-586DADAC4E7F}" srcOrd="0" destOrd="0" parTransId="{DAF7DADF-9A65-47BF-B218-619992D687E3}" sibTransId="{3CE33C2E-A451-4E17-8D3F-D62A41B8B02F}"/>
    <dgm:cxn modelId="{3F5AE28E-DCB3-494D-B0DF-98944A7603B2}" type="presOf" srcId="{B9B9CB6C-3586-4510-8093-586DADAC4E7F}" destId="{310A14C2-4E99-4183-9109-BE6A0E70B1AB}" srcOrd="0" destOrd="0" presId="urn:microsoft.com/office/officeart/2005/8/layout/vList5"/>
    <dgm:cxn modelId="{00369B9E-C90C-47E9-A0F4-B861B6673678}" type="presOf" srcId="{146302F6-7500-49A2-94C9-BABED9EFF6D1}" destId="{7F192CA4-B88A-4581-B318-9BCAA22D31EE}" srcOrd="0" destOrd="3" presId="urn:microsoft.com/office/officeart/2005/8/layout/vList5"/>
    <dgm:cxn modelId="{B7534A0C-C019-4A79-AE45-E0D69B4657EE}" type="presOf" srcId="{D0EECB69-5D55-4F39-A13D-9E1E0D8D6C8C}" destId="{4003E9C0-8DF8-4AE1-8FA4-9DE1DB225799}" srcOrd="0" destOrd="0" presId="urn:microsoft.com/office/officeart/2005/8/layout/vList5"/>
    <dgm:cxn modelId="{389C9998-8AA7-4CFF-8317-903F1A156760}" type="presOf" srcId="{1ADF6FFD-F99B-45DC-857E-D5572D83256C}" destId="{54CEC192-B036-422C-BA7F-806FE4633D1F}" srcOrd="0" destOrd="0" presId="urn:microsoft.com/office/officeart/2005/8/layout/vList5"/>
    <dgm:cxn modelId="{F7C2DAC4-66FC-40AD-B21A-0B0AFC9D4BA1}" srcId="{D823C3BC-BF84-4EE0-9E19-AC354412B740}" destId="{7CC56159-5756-4077-B919-EA0DC9E14C47}" srcOrd="1" destOrd="0" parTransId="{1C727D66-F186-410D-9951-C4CA1702DA91}" sibTransId="{3AC3FFC6-7C54-4362-9271-191061EEAD1F}"/>
    <dgm:cxn modelId="{E8095047-692B-4ED5-95FF-AA6D11E002BD}" type="presOf" srcId="{AD672624-C846-44ED-8581-8C6FA9FF1BCC}" destId="{7F192CA4-B88A-4581-B318-9BCAA22D31EE}" srcOrd="0" destOrd="2" presId="urn:microsoft.com/office/officeart/2005/8/layout/vList5"/>
    <dgm:cxn modelId="{C0539875-E1C6-4EE1-9A7C-6166F01EE7EA}" srcId="{D823C3BC-BF84-4EE0-9E19-AC354412B740}" destId="{B0F6761F-5D06-4E90-8CDB-8E30408757FD}" srcOrd="0" destOrd="0" parTransId="{A8412AF2-D05B-4502-A6E9-E840BF342865}" sibTransId="{1E068E08-B2BE-4EB9-B13A-BB39F55C8678}"/>
    <dgm:cxn modelId="{AB594FD2-72B6-4B19-AFAB-6B14A2AAF57C}" srcId="{1ADF6FFD-F99B-45DC-857E-D5572D83256C}" destId="{CBEB9165-40E0-475B-A13F-E994AA89C007}" srcOrd="0" destOrd="0" parTransId="{3B17462D-6B2A-4B19-882D-896C743A0DAB}" sibTransId="{CAAE8802-5AB2-458E-AF21-A771ACD40CAF}"/>
    <dgm:cxn modelId="{120A0998-9C0D-47D9-BBB5-6FB531FF9410}" srcId="{CBEB9165-40E0-475B-A13F-E994AA89C007}" destId="{181ED31A-CF18-4B37-9423-662417528453}" srcOrd="0" destOrd="0" parTransId="{BE1DA6DD-D233-4BFB-84AC-47430FEC3222}" sibTransId="{306DE057-B380-4827-8CEE-026607005300}"/>
    <dgm:cxn modelId="{AAC3D789-24A3-46F8-8F3D-4A2BAB6DEEA5}" type="presOf" srcId="{B8CB350F-54E2-B74F-A5AF-BDBDEFEB1B69}" destId="{0C19C026-B1B0-41DC-9A8D-CF01F5D9F83C}" srcOrd="0" destOrd="1" presId="urn:microsoft.com/office/officeart/2005/8/layout/vList5"/>
    <dgm:cxn modelId="{A55CB9C1-DFDC-4117-94BE-0C7908AB87A0}" type="presOf" srcId="{06B152E2-1058-4DC7-97A9-F2EE454FF6B0}" destId="{310A14C2-4E99-4183-9109-BE6A0E70B1AB}" srcOrd="0" destOrd="1" presId="urn:microsoft.com/office/officeart/2005/8/layout/vList5"/>
    <dgm:cxn modelId="{61D27A2C-8CF3-4CEF-B7A8-C64951A17E97}" srcId="{1ADF6FFD-F99B-45DC-857E-D5572D83256C}" destId="{D0EECB69-5D55-4F39-A13D-9E1E0D8D6C8C}" srcOrd="2" destOrd="0" parTransId="{92B949EA-4449-4987-9DA8-0B050F48C47F}" sibTransId="{857142ED-15D1-401F-8F9A-F67745A646A3}"/>
    <dgm:cxn modelId="{6D96211E-8C10-4ACB-AE8A-334C6E2F7F68}" srcId="{D0EECB69-5D55-4F39-A13D-9E1E0D8D6C8C}" destId="{06B152E2-1058-4DC7-97A9-F2EE454FF6B0}" srcOrd="1" destOrd="0" parTransId="{BF9F866A-2951-4063-AC61-C1624A9145F3}" sibTransId="{7A894DDA-05CA-43E2-A56E-05296476E491}"/>
    <dgm:cxn modelId="{66EAD428-2BE1-4B93-90E0-A1CCC1955B23}" type="presOf" srcId="{7CC56159-5756-4077-B919-EA0DC9E14C47}" destId="{7F192CA4-B88A-4581-B318-9BCAA22D31EE}" srcOrd="0" destOrd="1" presId="urn:microsoft.com/office/officeart/2005/8/layout/vList5"/>
    <dgm:cxn modelId="{922FFE6D-925B-49FB-B7DE-89AC7E14DD3F}" srcId="{1ADF6FFD-F99B-45DC-857E-D5572D83256C}" destId="{D823C3BC-BF84-4EE0-9E19-AC354412B740}" srcOrd="1" destOrd="0" parTransId="{8C0FFE85-931D-4E97-B7D9-BF33D31014DA}" sibTransId="{C6772984-932A-46DE-AE8A-980E0C338FE9}"/>
    <dgm:cxn modelId="{92BD724E-7DDB-4140-A0BC-45A9900D48E7}" type="presOf" srcId="{CBEB9165-40E0-475B-A13F-E994AA89C007}" destId="{726D2E99-0B6A-4932-97A2-B1D6526B41C9}" srcOrd="0" destOrd="0" presId="urn:microsoft.com/office/officeart/2005/8/layout/vList5"/>
    <dgm:cxn modelId="{9C2D94F5-92C8-44A8-A3DF-4999A464BFD0}" type="presOf" srcId="{B0F6761F-5D06-4E90-8CDB-8E30408757FD}" destId="{7F192CA4-B88A-4581-B318-9BCAA22D31EE}" srcOrd="0" destOrd="0" presId="urn:microsoft.com/office/officeart/2005/8/layout/vList5"/>
    <dgm:cxn modelId="{7B23DC9B-2ACD-410F-92A4-8C2638A465EC}" type="presParOf" srcId="{54CEC192-B036-422C-BA7F-806FE4633D1F}" destId="{DDFDD73B-91EC-48EF-B986-BFEA865AFFD3}" srcOrd="0" destOrd="0" presId="urn:microsoft.com/office/officeart/2005/8/layout/vList5"/>
    <dgm:cxn modelId="{8029719D-4D0A-41D4-B504-EB4A9BAC1F0A}" type="presParOf" srcId="{DDFDD73B-91EC-48EF-B986-BFEA865AFFD3}" destId="{726D2E99-0B6A-4932-97A2-B1D6526B41C9}" srcOrd="0" destOrd="0" presId="urn:microsoft.com/office/officeart/2005/8/layout/vList5"/>
    <dgm:cxn modelId="{7B973215-746A-4D4A-AB5F-DE7F1ADBE0F5}" type="presParOf" srcId="{DDFDD73B-91EC-48EF-B986-BFEA865AFFD3}" destId="{0C19C026-B1B0-41DC-9A8D-CF01F5D9F83C}" srcOrd="1" destOrd="0" presId="urn:microsoft.com/office/officeart/2005/8/layout/vList5"/>
    <dgm:cxn modelId="{E1432A6E-EF61-4C73-BD20-0FE1DC6978FD}" type="presParOf" srcId="{54CEC192-B036-422C-BA7F-806FE4633D1F}" destId="{AB754B97-CE98-455C-B871-F76A562B276B}" srcOrd="1" destOrd="0" presId="urn:microsoft.com/office/officeart/2005/8/layout/vList5"/>
    <dgm:cxn modelId="{0DBCE74A-5BF9-47DD-988A-5EF2405908DC}" type="presParOf" srcId="{54CEC192-B036-422C-BA7F-806FE4633D1F}" destId="{EF0AB3B5-8D8D-42E0-A0A6-ADC366A7ACEF}" srcOrd="2" destOrd="0" presId="urn:microsoft.com/office/officeart/2005/8/layout/vList5"/>
    <dgm:cxn modelId="{DC48B3C3-A713-4966-8188-9C5D3977BDB6}" type="presParOf" srcId="{EF0AB3B5-8D8D-42E0-A0A6-ADC366A7ACEF}" destId="{22F46373-EEB6-48D5-B23D-022AC8C0C75C}" srcOrd="0" destOrd="0" presId="urn:microsoft.com/office/officeart/2005/8/layout/vList5"/>
    <dgm:cxn modelId="{638604F3-9F98-46E9-896E-CAE5425F4EC4}" type="presParOf" srcId="{EF0AB3B5-8D8D-42E0-A0A6-ADC366A7ACEF}" destId="{7F192CA4-B88A-4581-B318-9BCAA22D31EE}" srcOrd="1" destOrd="0" presId="urn:microsoft.com/office/officeart/2005/8/layout/vList5"/>
    <dgm:cxn modelId="{19E13444-018A-47C4-B886-08A05ECDADFC}" type="presParOf" srcId="{54CEC192-B036-422C-BA7F-806FE4633D1F}" destId="{9D3AA350-8D04-4BD5-BDFB-139CA42B6DE8}" srcOrd="3" destOrd="0" presId="urn:microsoft.com/office/officeart/2005/8/layout/vList5"/>
    <dgm:cxn modelId="{556E4DB7-56B7-4C45-9FF0-6B9E4EBA0A57}" type="presParOf" srcId="{54CEC192-B036-422C-BA7F-806FE4633D1F}" destId="{38703A04-6372-41B1-BFA5-8614E3F2AA79}" srcOrd="4" destOrd="0" presId="urn:microsoft.com/office/officeart/2005/8/layout/vList5"/>
    <dgm:cxn modelId="{CF3DA499-D13E-4D7B-B129-4502826B0D90}" type="presParOf" srcId="{38703A04-6372-41B1-BFA5-8614E3F2AA79}" destId="{4003E9C0-8DF8-4AE1-8FA4-9DE1DB225799}" srcOrd="0" destOrd="0" presId="urn:microsoft.com/office/officeart/2005/8/layout/vList5"/>
    <dgm:cxn modelId="{2CA8A1AC-BDDF-43B8-9C52-33D2FA969647}" type="presParOf" srcId="{38703A04-6372-41B1-BFA5-8614E3F2AA79}" destId="{310A14C2-4E99-4183-9109-BE6A0E70B1AB}"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0.06146</cdr:x>
      <cdr:y>0.11979</cdr:y>
    </cdr:from>
    <cdr:to>
      <cdr:x>0.13646</cdr:x>
      <cdr:y>0.19271</cdr:y>
    </cdr:to>
    <cdr:sp macro="" textlink="">
      <cdr:nvSpPr>
        <cdr:cNvPr id="2" name="TextBox 1"/>
        <cdr:cNvSpPr txBox="1"/>
      </cdr:nvSpPr>
      <cdr:spPr>
        <a:xfrm xmlns:a="http://schemas.openxmlformats.org/drawingml/2006/main" flipV="1">
          <a:off x="280988" y="328613"/>
          <a:ext cx="342900" cy="200025"/>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ZA" sz="1100"/>
        </a:p>
      </cdr:txBody>
    </cdr:sp>
  </cdr:relSizeAnchor>
  <cdr:relSizeAnchor xmlns:cdr="http://schemas.openxmlformats.org/drawingml/2006/chartDrawing">
    <cdr:from>
      <cdr:x>0.25521</cdr:x>
      <cdr:y>0.21007</cdr:y>
    </cdr:from>
    <cdr:to>
      <cdr:x>0.45521</cdr:x>
      <cdr:y>0.5434</cdr:y>
    </cdr:to>
    <cdr:sp macro="" textlink="">
      <cdr:nvSpPr>
        <cdr:cNvPr id="3" name="TextBox 2"/>
        <cdr:cNvSpPr txBox="1"/>
      </cdr:nvSpPr>
      <cdr:spPr>
        <a:xfrm xmlns:a="http://schemas.openxmlformats.org/drawingml/2006/main">
          <a:off x="1166813" y="576263"/>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ZA" sz="110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D906F82F-D662-4699-A7EB-E5DD1C1E3FA6}" type="datetimeFigureOut">
              <a:rPr lang="en-ZA" smtClean="0"/>
              <a:t>2015/06/29</a:t>
            </a:fld>
            <a:endParaRPr lang="en-ZA"/>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ZA"/>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6415432D-57F2-4101-AB9C-DACAA229CCE8}" type="slidenum">
              <a:rPr lang="en-ZA" smtClean="0"/>
              <a:t>‹#›</a:t>
            </a:fld>
            <a:endParaRPr lang="en-ZA"/>
          </a:p>
        </p:txBody>
      </p:sp>
    </p:spTree>
    <p:extLst>
      <p:ext uri="{BB962C8B-B14F-4D97-AF65-F5344CB8AC3E}">
        <p14:creationId xmlns:p14="http://schemas.microsoft.com/office/powerpoint/2010/main" val="12435597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2E412BB6-5463-4053-B90F-BD9935383E9E}" type="datetimeFigureOut">
              <a:rPr lang="en-ZA" smtClean="0"/>
              <a:t>2015/06/29</a:t>
            </a:fld>
            <a:endParaRPr lang="en-ZA"/>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79450" y="4714875"/>
            <a:ext cx="5438775" cy="4467225"/>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6" name="Footer Placeholder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a:defRPr sz="1200"/>
            </a:lvl1pPr>
          </a:lstStyle>
          <a:p>
            <a:fld id="{1E8948C3-A834-4463-961E-93C98E6BD4FD}" type="slidenum">
              <a:rPr lang="en-ZA" smtClean="0"/>
              <a:t>‹#›</a:t>
            </a:fld>
            <a:endParaRPr lang="en-ZA"/>
          </a:p>
        </p:txBody>
      </p:sp>
    </p:spTree>
    <p:extLst>
      <p:ext uri="{BB962C8B-B14F-4D97-AF65-F5344CB8AC3E}">
        <p14:creationId xmlns:p14="http://schemas.microsoft.com/office/powerpoint/2010/main" val="19790401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Slide Image Placeholder 1"/>
          <p:cNvSpPr>
            <a:spLocks noGrp="1" noRot="1" noChangeAspect="1" noTextEdit="1"/>
          </p:cNvSpPr>
          <p:nvPr>
            <p:ph type="sldImg"/>
          </p:nvPr>
        </p:nvSpPr>
        <p:spPr>
          <a:ln/>
        </p:spPr>
      </p:sp>
      <p:sp>
        <p:nvSpPr>
          <p:cNvPr id="2078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ZA" altLang="en-US" smtClean="0">
              <a:latin typeface="Arial" pitchFamily="34" charset="0"/>
              <a:cs typeface="Arial" pitchFamily="34" charset="0"/>
            </a:endParaRPr>
          </a:p>
        </p:txBody>
      </p:sp>
      <p:sp>
        <p:nvSpPr>
          <p:cNvPr id="2078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5866" eaLnBrk="0" hangingPunct="0">
              <a:spcBef>
                <a:spcPct val="30000"/>
              </a:spcBef>
              <a:defRPr sz="1200">
                <a:solidFill>
                  <a:schemeClr val="tx1"/>
                </a:solidFill>
                <a:latin typeface="Arial" pitchFamily="34" charset="0"/>
                <a:ea typeface="MS PGothic" pitchFamily="34" charset="-128"/>
                <a:cs typeface="Arial" pitchFamily="34" charset="0"/>
              </a:defRPr>
            </a:lvl1pPr>
            <a:lvl2pPr marL="743099" indent="-285807" defTabSz="955866" eaLnBrk="0" hangingPunct="0">
              <a:spcBef>
                <a:spcPct val="30000"/>
              </a:spcBef>
              <a:defRPr sz="1200">
                <a:solidFill>
                  <a:schemeClr val="tx1"/>
                </a:solidFill>
                <a:latin typeface="Arial" pitchFamily="34" charset="0"/>
                <a:ea typeface="Arial" pitchFamily="34" charset="0"/>
                <a:cs typeface="Arial" pitchFamily="34" charset="0"/>
              </a:defRPr>
            </a:lvl2pPr>
            <a:lvl3pPr marL="1143229" indent="-228646" defTabSz="955866" eaLnBrk="0" hangingPunct="0">
              <a:spcBef>
                <a:spcPct val="30000"/>
              </a:spcBef>
              <a:defRPr sz="1200">
                <a:solidFill>
                  <a:schemeClr val="tx1"/>
                </a:solidFill>
                <a:latin typeface="Arial" pitchFamily="34" charset="0"/>
                <a:ea typeface="Arial" pitchFamily="34" charset="0"/>
                <a:cs typeface="Arial" pitchFamily="34" charset="0"/>
              </a:defRPr>
            </a:lvl3pPr>
            <a:lvl4pPr marL="1600520" indent="-228646" defTabSz="955866" eaLnBrk="0" hangingPunct="0">
              <a:spcBef>
                <a:spcPct val="30000"/>
              </a:spcBef>
              <a:defRPr sz="1200">
                <a:solidFill>
                  <a:schemeClr val="tx1"/>
                </a:solidFill>
                <a:latin typeface="Arial" pitchFamily="34" charset="0"/>
                <a:ea typeface="Arial" pitchFamily="34" charset="0"/>
                <a:cs typeface="Arial" pitchFamily="34" charset="0"/>
              </a:defRPr>
            </a:lvl4pPr>
            <a:lvl5pPr marL="2057811" indent="-228646" defTabSz="955866" eaLnBrk="0" hangingPunct="0">
              <a:spcBef>
                <a:spcPct val="30000"/>
              </a:spcBef>
              <a:defRPr sz="1200">
                <a:solidFill>
                  <a:schemeClr val="tx1"/>
                </a:solidFill>
                <a:latin typeface="Arial" pitchFamily="34" charset="0"/>
                <a:ea typeface="Arial" pitchFamily="34" charset="0"/>
                <a:cs typeface="Arial" pitchFamily="34" charset="0"/>
              </a:defRPr>
            </a:lvl5pPr>
            <a:lvl6pPr marL="2515103" indent="-228646" defTabSz="955866" eaLnBrk="0" fontAlgn="base" hangingPunct="0">
              <a:spcBef>
                <a:spcPct val="30000"/>
              </a:spcBef>
              <a:spcAft>
                <a:spcPct val="0"/>
              </a:spcAft>
              <a:defRPr sz="1200">
                <a:solidFill>
                  <a:schemeClr val="tx1"/>
                </a:solidFill>
                <a:latin typeface="Arial" pitchFamily="34" charset="0"/>
                <a:ea typeface="Arial" pitchFamily="34" charset="0"/>
                <a:cs typeface="Arial" pitchFamily="34" charset="0"/>
              </a:defRPr>
            </a:lvl6pPr>
            <a:lvl7pPr marL="2972394" indent="-228646" defTabSz="955866" eaLnBrk="0" fontAlgn="base" hangingPunct="0">
              <a:spcBef>
                <a:spcPct val="30000"/>
              </a:spcBef>
              <a:spcAft>
                <a:spcPct val="0"/>
              </a:spcAft>
              <a:defRPr sz="1200">
                <a:solidFill>
                  <a:schemeClr val="tx1"/>
                </a:solidFill>
                <a:latin typeface="Arial" pitchFamily="34" charset="0"/>
                <a:ea typeface="Arial" pitchFamily="34" charset="0"/>
                <a:cs typeface="Arial" pitchFamily="34" charset="0"/>
              </a:defRPr>
            </a:lvl7pPr>
            <a:lvl8pPr marL="3429686" indent="-228646" defTabSz="955866" eaLnBrk="0" fontAlgn="base" hangingPunct="0">
              <a:spcBef>
                <a:spcPct val="30000"/>
              </a:spcBef>
              <a:spcAft>
                <a:spcPct val="0"/>
              </a:spcAft>
              <a:defRPr sz="1200">
                <a:solidFill>
                  <a:schemeClr val="tx1"/>
                </a:solidFill>
                <a:latin typeface="Arial" pitchFamily="34" charset="0"/>
                <a:ea typeface="Arial" pitchFamily="34" charset="0"/>
                <a:cs typeface="Arial" pitchFamily="34" charset="0"/>
              </a:defRPr>
            </a:lvl8pPr>
            <a:lvl9pPr marL="3886977" indent="-228646" defTabSz="955866" eaLnBrk="0" fontAlgn="base" hangingPunct="0">
              <a:spcBef>
                <a:spcPct val="30000"/>
              </a:spcBef>
              <a:spcAft>
                <a:spcPct val="0"/>
              </a:spcAft>
              <a:defRPr sz="1200">
                <a:solidFill>
                  <a:schemeClr val="tx1"/>
                </a:solidFill>
                <a:latin typeface="Arial" pitchFamily="34" charset="0"/>
                <a:ea typeface="Arial" pitchFamily="34" charset="0"/>
                <a:cs typeface="Arial" pitchFamily="34" charset="0"/>
              </a:defRPr>
            </a:lvl9pPr>
          </a:lstStyle>
          <a:p>
            <a:pPr eaLnBrk="1" hangingPunct="1">
              <a:spcBef>
                <a:spcPct val="0"/>
              </a:spcBef>
            </a:pPr>
            <a:fld id="{D3827FAA-2CEF-42C2-8861-7E5B4A7B9FC4}" type="slidenum">
              <a:rPr lang="en-US" altLang="en-US" sz="1300"/>
              <a:pPr eaLnBrk="1" hangingPunct="1">
                <a:spcBef>
                  <a:spcPct val="0"/>
                </a:spcBef>
              </a:pPr>
              <a:t>77</a:t>
            </a:fld>
            <a:endParaRPr lang="en-US" altLang="en-US" sz="13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1E8948C3-A834-4463-961E-93C98E6BD4FD}" type="slidenum">
              <a:rPr lang="en-ZA" smtClean="0"/>
              <a:t>78</a:t>
            </a:fld>
            <a:endParaRPr lang="en-ZA"/>
          </a:p>
        </p:txBody>
      </p:sp>
    </p:spTree>
    <p:extLst>
      <p:ext uri="{BB962C8B-B14F-4D97-AF65-F5344CB8AC3E}">
        <p14:creationId xmlns:p14="http://schemas.microsoft.com/office/powerpoint/2010/main" val="24302616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C20ACED-E649-D14A-B6C4-D1606D327212}" type="datetimeFigureOut">
              <a:rPr lang="en-US" smtClean="0"/>
              <a:t>6/29/2015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AE0E4B-A506-4B44-AD8E-0BE257741931}" type="slidenum">
              <a:rPr lang="en-US" smtClean="0"/>
              <a:t>‹#›</a:t>
            </a:fld>
            <a:endParaRPr lang="en-US"/>
          </a:p>
        </p:txBody>
      </p:sp>
    </p:spTree>
    <p:extLst>
      <p:ext uri="{BB962C8B-B14F-4D97-AF65-F5344CB8AC3E}">
        <p14:creationId xmlns:p14="http://schemas.microsoft.com/office/powerpoint/2010/main" val="14787040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C20ACED-E649-D14A-B6C4-D1606D327212}" type="datetimeFigureOut">
              <a:rPr lang="en-US" smtClean="0"/>
              <a:t>6/29/2015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AE0E4B-A506-4B44-AD8E-0BE257741931}" type="slidenum">
              <a:rPr lang="en-US" smtClean="0"/>
              <a:t>‹#›</a:t>
            </a:fld>
            <a:endParaRPr lang="en-US"/>
          </a:p>
        </p:txBody>
      </p:sp>
    </p:spTree>
    <p:extLst>
      <p:ext uri="{BB962C8B-B14F-4D97-AF65-F5344CB8AC3E}">
        <p14:creationId xmlns:p14="http://schemas.microsoft.com/office/powerpoint/2010/main" val="2173177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C20ACED-E649-D14A-B6C4-D1606D327212}" type="datetimeFigureOut">
              <a:rPr lang="en-US" smtClean="0"/>
              <a:t>6/29/2015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AE0E4B-A506-4B44-AD8E-0BE257741931}" type="slidenum">
              <a:rPr lang="en-US" smtClean="0"/>
              <a:t>‹#›</a:t>
            </a:fld>
            <a:endParaRPr lang="en-US"/>
          </a:p>
        </p:txBody>
      </p:sp>
    </p:spTree>
    <p:extLst>
      <p:ext uri="{BB962C8B-B14F-4D97-AF65-F5344CB8AC3E}">
        <p14:creationId xmlns:p14="http://schemas.microsoft.com/office/powerpoint/2010/main" val="30739043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IPD Title Worldwide Image2">
    <p:spTree>
      <p:nvGrpSpPr>
        <p:cNvPr id="1" name=""/>
        <p:cNvGrpSpPr/>
        <p:nvPr/>
      </p:nvGrpSpPr>
      <p:grpSpPr>
        <a:xfrm>
          <a:off x="0" y="0"/>
          <a:ext cx="0" cy="0"/>
          <a:chOff x="0" y="0"/>
          <a:chExt cx="0" cy="0"/>
        </a:xfrm>
      </p:grpSpPr>
    </p:spTree>
    <p:extLst>
      <p:ext uri="{BB962C8B-B14F-4D97-AF65-F5344CB8AC3E}">
        <p14:creationId xmlns:p14="http://schemas.microsoft.com/office/powerpoint/2010/main" val="1956835998"/>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IPD Content Option1">
    <p:spTree>
      <p:nvGrpSpPr>
        <p:cNvPr id="1" name=""/>
        <p:cNvGrpSpPr/>
        <p:nvPr/>
      </p:nvGrpSpPr>
      <p:grpSpPr>
        <a:xfrm>
          <a:off x="0" y="0"/>
          <a:ext cx="0" cy="0"/>
          <a:chOff x="0" y="0"/>
          <a:chExt cx="0" cy="0"/>
        </a:xfrm>
      </p:grpSpPr>
      <p:pic>
        <p:nvPicPr>
          <p:cNvPr id="4"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r="26363" b="25272"/>
          <a:stretch>
            <a:fillRect/>
          </a:stretch>
        </p:blipFill>
        <p:spPr bwMode="auto">
          <a:xfrm>
            <a:off x="4868863" y="2179638"/>
            <a:ext cx="4275137" cy="439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2" descr="IPD-logo.gif"/>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162925" y="188913"/>
            <a:ext cx="86518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0"/>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80975" y="80963"/>
            <a:ext cx="1119188"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7" name="Content Placeholder 2"/>
          <p:cNvSpPr>
            <a:spLocks noGrp="1"/>
          </p:cNvSpPr>
          <p:nvPr>
            <p:ph idx="10"/>
          </p:nvPr>
        </p:nvSpPr>
        <p:spPr>
          <a:xfrm>
            <a:off x="467544" y="1412776"/>
            <a:ext cx="8200544" cy="48657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743067436"/>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C20ACED-E649-D14A-B6C4-D1606D327212}" type="datetimeFigureOut">
              <a:rPr lang="en-US" smtClean="0"/>
              <a:t>6/29/2015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AE0E4B-A506-4B44-AD8E-0BE257741931}" type="slidenum">
              <a:rPr lang="en-US" smtClean="0"/>
              <a:t>‹#›</a:t>
            </a:fld>
            <a:endParaRPr lang="en-US"/>
          </a:p>
        </p:txBody>
      </p:sp>
    </p:spTree>
    <p:extLst>
      <p:ext uri="{BB962C8B-B14F-4D97-AF65-F5344CB8AC3E}">
        <p14:creationId xmlns:p14="http://schemas.microsoft.com/office/powerpoint/2010/main" val="28243428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C20ACED-E649-D14A-B6C4-D1606D327212}" type="datetimeFigureOut">
              <a:rPr lang="en-US" smtClean="0"/>
              <a:t>6/29/2015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AE0E4B-A506-4B44-AD8E-0BE257741931}" type="slidenum">
              <a:rPr lang="en-US" smtClean="0"/>
              <a:t>‹#›</a:t>
            </a:fld>
            <a:endParaRPr lang="en-US"/>
          </a:p>
        </p:txBody>
      </p:sp>
    </p:spTree>
    <p:extLst>
      <p:ext uri="{BB962C8B-B14F-4D97-AF65-F5344CB8AC3E}">
        <p14:creationId xmlns:p14="http://schemas.microsoft.com/office/powerpoint/2010/main" val="24253179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C20ACED-E649-D14A-B6C4-D1606D327212}" type="datetimeFigureOut">
              <a:rPr lang="en-US" smtClean="0"/>
              <a:t>6/29/2015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1AE0E4B-A506-4B44-AD8E-0BE257741931}" type="slidenum">
              <a:rPr lang="en-US" smtClean="0"/>
              <a:t>‹#›</a:t>
            </a:fld>
            <a:endParaRPr lang="en-US"/>
          </a:p>
        </p:txBody>
      </p:sp>
    </p:spTree>
    <p:extLst>
      <p:ext uri="{BB962C8B-B14F-4D97-AF65-F5344CB8AC3E}">
        <p14:creationId xmlns:p14="http://schemas.microsoft.com/office/powerpoint/2010/main" val="11409258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C20ACED-E649-D14A-B6C4-D1606D327212}" type="datetimeFigureOut">
              <a:rPr lang="en-US" smtClean="0"/>
              <a:t>6/29/2015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1AE0E4B-A506-4B44-AD8E-0BE257741931}" type="slidenum">
              <a:rPr lang="en-US" smtClean="0"/>
              <a:t>‹#›</a:t>
            </a:fld>
            <a:endParaRPr lang="en-US"/>
          </a:p>
        </p:txBody>
      </p:sp>
    </p:spTree>
    <p:extLst>
      <p:ext uri="{BB962C8B-B14F-4D97-AF65-F5344CB8AC3E}">
        <p14:creationId xmlns:p14="http://schemas.microsoft.com/office/powerpoint/2010/main" val="16066023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C20ACED-E649-D14A-B6C4-D1606D327212}" type="datetimeFigureOut">
              <a:rPr lang="en-US" smtClean="0"/>
              <a:t>6/29/2015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1AE0E4B-A506-4B44-AD8E-0BE257741931}" type="slidenum">
              <a:rPr lang="en-US" smtClean="0"/>
              <a:t>‹#›</a:t>
            </a:fld>
            <a:endParaRPr lang="en-US"/>
          </a:p>
        </p:txBody>
      </p:sp>
    </p:spTree>
    <p:extLst>
      <p:ext uri="{BB962C8B-B14F-4D97-AF65-F5344CB8AC3E}">
        <p14:creationId xmlns:p14="http://schemas.microsoft.com/office/powerpoint/2010/main" val="3103370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20ACED-E649-D14A-B6C4-D1606D327212}" type="datetimeFigureOut">
              <a:rPr lang="en-US" smtClean="0"/>
              <a:t>6/29/2015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1AE0E4B-A506-4B44-AD8E-0BE257741931}" type="slidenum">
              <a:rPr lang="en-US" smtClean="0"/>
              <a:t>‹#›</a:t>
            </a:fld>
            <a:endParaRPr lang="en-US"/>
          </a:p>
        </p:txBody>
      </p:sp>
    </p:spTree>
    <p:extLst>
      <p:ext uri="{BB962C8B-B14F-4D97-AF65-F5344CB8AC3E}">
        <p14:creationId xmlns:p14="http://schemas.microsoft.com/office/powerpoint/2010/main" val="6784178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C20ACED-E649-D14A-B6C4-D1606D327212}" type="datetimeFigureOut">
              <a:rPr lang="en-US" smtClean="0"/>
              <a:t>6/29/2015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1AE0E4B-A506-4B44-AD8E-0BE257741931}" type="slidenum">
              <a:rPr lang="en-US" smtClean="0"/>
              <a:t>‹#›</a:t>
            </a:fld>
            <a:endParaRPr lang="en-US"/>
          </a:p>
        </p:txBody>
      </p:sp>
    </p:spTree>
    <p:extLst>
      <p:ext uri="{BB962C8B-B14F-4D97-AF65-F5344CB8AC3E}">
        <p14:creationId xmlns:p14="http://schemas.microsoft.com/office/powerpoint/2010/main" val="5863925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C20ACED-E649-D14A-B6C4-D1606D327212}" type="datetimeFigureOut">
              <a:rPr lang="en-US" smtClean="0"/>
              <a:t>6/29/2015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1AE0E4B-A506-4B44-AD8E-0BE257741931}" type="slidenum">
              <a:rPr lang="en-US" smtClean="0"/>
              <a:t>‹#›</a:t>
            </a:fld>
            <a:endParaRPr lang="en-US"/>
          </a:p>
        </p:txBody>
      </p:sp>
    </p:spTree>
    <p:extLst>
      <p:ext uri="{BB962C8B-B14F-4D97-AF65-F5344CB8AC3E}">
        <p14:creationId xmlns:p14="http://schemas.microsoft.com/office/powerpoint/2010/main" val="38456773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20ACED-E649-D14A-B6C4-D1606D327212}" type="datetimeFigureOut">
              <a:rPr lang="en-US" smtClean="0"/>
              <a:t>6/29/2015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AE0E4B-A506-4B44-AD8E-0BE257741931}" type="slidenum">
              <a:rPr lang="en-US" smtClean="0"/>
              <a:t>‹#›</a:t>
            </a:fld>
            <a:endParaRPr lang="en-US"/>
          </a:p>
        </p:txBody>
      </p:sp>
      <p:pic>
        <p:nvPicPr>
          <p:cNvPr id="7" name="Picture 6" descr="Property Sector Slide 2-04.jpg"/>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0" y="50800"/>
            <a:ext cx="9144000" cy="6807200"/>
          </a:xfrm>
          <a:prstGeom prst="rect">
            <a:avLst/>
          </a:prstGeom>
        </p:spPr>
      </p:pic>
    </p:spTree>
    <p:extLst>
      <p:ext uri="{BB962C8B-B14F-4D97-AF65-F5344CB8AC3E}">
        <p14:creationId xmlns:p14="http://schemas.microsoft.com/office/powerpoint/2010/main" val="39508784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7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5.xml"/></Relationships>
</file>

<file path=ppt/slides/_rels/slide84.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4.xml"/></Relationships>
</file>

<file path=ppt/slides/_rels/slide91.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chart" Target="../charts/chart15.xml"/><Relationship Id="rId1" Type="http://schemas.openxmlformats.org/officeDocument/2006/relationships/slideLayout" Target="../slideLayouts/slideLayout4.xml"/></Relationships>
</file>

<file path=ppt/slides/_rels/slide92.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chart" Target="../charts/chart17.xml"/><Relationship Id="rId1" Type="http://schemas.openxmlformats.org/officeDocument/2006/relationships/slideLayout" Target="../slideLayouts/slideLayout4.xml"/></Relationships>
</file>

<file path=ppt/slides/_rels/slide93.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4.xml"/></Relationships>
</file>

<file path=ppt/slides/_rels/slide94.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1808988"/>
            <a:ext cx="7772400" cy="3240024"/>
          </a:xfrm>
          <a:prstGeom prst="rect">
            <a:avLst/>
          </a:prstGeom>
        </p:spPr>
      </p:pic>
    </p:spTree>
    <p:extLst>
      <p:ext uri="{BB962C8B-B14F-4D97-AF65-F5344CB8AC3E}">
        <p14:creationId xmlns:p14="http://schemas.microsoft.com/office/powerpoint/2010/main" val="36847667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2758"/>
            <a:ext cx="8229600" cy="1143000"/>
          </a:xfrm>
        </p:spPr>
        <p:txBody>
          <a:bodyPr>
            <a:normAutofit fontScale="90000"/>
          </a:bodyPr>
          <a:lstStyle/>
          <a:p>
            <a:r>
              <a:rPr lang="en-US" b="1" dirty="0" smtClean="0"/>
              <a:t>WHO IS THE CUSTODIAN OF TRANSFORMATION</a:t>
            </a:r>
            <a:endParaRPr lang="en-US" b="1" dirty="0"/>
          </a:p>
        </p:txBody>
      </p:sp>
      <p:sp>
        <p:nvSpPr>
          <p:cNvPr id="3" name="Content Placeholder 2"/>
          <p:cNvSpPr>
            <a:spLocks noGrp="1"/>
          </p:cNvSpPr>
          <p:nvPr>
            <p:ph sz="quarter" idx="4294967295"/>
          </p:nvPr>
        </p:nvSpPr>
        <p:spPr>
          <a:xfrm>
            <a:off x="0" y="1632160"/>
            <a:ext cx="8686799" cy="5045301"/>
          </a:xfrm>
          <a:prstGeom prst="rect">
            <a:avLst/>
          </a:prstGeom>
        </p:spPr>
        <p:txBody>
          <a:bodyPr>
            <a:noAutofit/>
          </a:bodyPr>
          <a:lstStyle/>
          <a:p>
            <a:pPr marL="342900" indent="-342900">
              <a:buFont typeface="Arial" panose="020B0604020202020204" pitchFamily="34" charset="0"/>
              <a:buChar char="•"/>
            </a:pPr>
            <a:r>
              <a:rPr lang="en-ZA" sz="2400" b="1" dirty="0"/>
              <a:t>The DTI (Department Trade and Investment) </a:t>
            </a:r>
            <a:r>
              <a:rPr lang="en-ZA" sz="2400" dirty="0"/>
              <a:t>is the custodian  of transformation/Broad  Based Black Economic Empowerment (B-BBEE) </a:t>
            </a:r>
          </a:p>
          <a:p>
            <a:pPr marL="342900" indent="-342900">
              <a:buFont typeface="Arial" panose="020B0604020202020204" pitchFamily="34" charset="0"/>
              <a:buChar char="•"/>
            </a:pPr>
            <a:r>
              <a:rPr lang="en-ZA" sz="2400" dirty="0"/>
              <a:t>The </a:t>
            </a:r>
            <a:r>
              <a:rPr lang="en-ZA" sz="2400" b="1" dirty="0"/>
              <a:t>DTI’s mandate </a:t>
            </a:r>
            <a:r>
              <a:rPr lang="en-ZA" sz="2400" dirty="0"/>
              <a:t>– is to increase </a:t>
            </a:r>
            <a:r>
              <a:rPr lang="en-ZA" sz="2400" b="1" dirty="0"/>
              <a:t>Trade and Investment </a:t>
            </a:r>
            <a:r>
              <a:rPr lang="en-ZA" sz="2400" dirty="0"/>
              <a:t>in the country in order to allow the </a:t>
            </a:r>
            <a:r>
              <a:rPr lang="en-ZA" sz="2400" b="1" dirty="0"/>
              <a:t>economy to </a:t>
            </a:r>
            <a:r>
              <a:rPr lang="en-ZA" sz="2400" b="1" dirty="0" smtClean="0"/>
              <a:t>grow</a:t>
            </a:r>
            <a:endParaRPr lang="en-ZA" sz="2400" dirty="0"/>
          </a:p>
          <a:p>
            <a:pPr marL="342900" indent="-342900">
              <a:buFont typeface="Arial" panose="020B0604020202020204" pitchFamily="34" charset="0"/>
              <a:buChar char="•"/>
            </a:pPr>
            <a:r>
              <a:rPr lang="en-ZA" sz="2400" dirty="0"/>
              <a:t>The DTI has four  Mission statements of  how they will achieve their mandate and one of them is : Grow the economy through </a:t>
            </a:r>
            <a:r>
              <a:rPr lang="en-ZA" sz="2400" b="1" dirty="0"/>
              <a:t>Inclusive  </a:t>
            </a:r>
            <a:r>
              <a:rPr lang="en-ZA" sz="2400" b="1" dirty="0" smtClean="0"/>
              <a:t>Participation</a:t>
            </a:r>
            <a:endParaRPr lang="en-ZA" sz="2400" b="1" dirty="0"/>
          </a:p>
          <a:p>
            <a:pPr marL="342900" indent="-342900">
              <a:buFont typeface="Arial" panose="020B0604020202020204" pitchFamily="34" charset="0"/>
              <a:buChar char="•"/>
            </a:pPr>
            <a:r>
              <a:rPr lang="en-ZA" sz="2400" dirty="0"/>
              <a:t>There are a number of </a:t>
            </a:r>
            <a:r>
              <a:rPr lang="en-ZA" sz="2400" b="1" dirty="0"/>
              <a:t>tools to drive Inclusive Participation</a:t>
            </a:r>
            <a:r>
              <a:rPr lang="en-ZA" sz="2400" dirty="0"/>
              <a:t> and  one of them</a:t>
            </a:r>
          </a:p>
          <a:p>
            <a:pPr lvl="2"/>
            <a:r>
              <a:rPr lang="en-ZA" b="1" dirty="0"/>
              <a:t>Broad  Based Black Economic Empowerment (B-BBEE</a:t>
            </a:r>
            <a:r>
              <a:rPr lang="en-ZA" b="1" dirty="0" smtClean="0"/>
              <a:t>)</a:t>
            </a:r>
          </a:p>
          <a:p>
            <a:pPr lvl="2"/>
            <a:r>
              <a:rPr lang="en-ZA" b="1" dirty="0" smtClean="0"/>
              <a:t>Women Empowerment Programmes</a:t>
            </a:r>
          </a:p>
          <a:p>
            <a:pPr lvl="2"/>
            <a:r>
              <a:rPr lang="en-ZA" b="1" dirty="0" smtClean="0"/>
              <a:t>People with Disability Programme</a:t>
            </a:r>
            <a:endParaRPr lang="en-ZA" b="1" dirty="0"/>
          </a:p>
          <a:p>
            <a:endParaRPr lang="en-US" sz="2400" dirty="0"/>
          </a:p>
        </p:txBody>
      </p:sp>
    </p:spTree>
    <p:extLst>
      <p:ext uri="{BB962C8B-B14F-4D97-AF65-F5344CB8AC3E}">
        <p14:creationId xmlns:p14="http://schemas.microsoft.com/office/powerpoint/2010/main" val="4834160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AutoShape 9"/>
          <p:cNvSpPr>
            <a:spLocks noChangeArrowheads="1"/>
          </p:cNvSpPr>
          <p:nvPr/>
        </p:nvSpPr>
        <p:spPr bwMode="auto">
          <a:xfrm>
            <a:off x="971550" y="719138"/>
            <a:ext cx="7042150" cy="5949950"/>
          </a:xfrm>
          <a:prstGeom prst="triangle">
            <a:avLst>
              <a:gd name="adj" fmla="val 50000"/>
            </a:avLst>
          </a:prstGeom>
          <a:gradFill rotWithShape="1">
            <a:gsLst>
              <a:gs pos="0">
                <a:srgbClr val="000000"/>
              </a:gs>
              <a:gs pos="39999">
                <a:srgbClr val="0A128C"/>
              </a:gs>
              <a:gs pos="70000">
                <a:srgbClr val="181CC7"/>
              </a:gs>
              <a:gs pos="88000">
                <a:srgbClr val="7005D4"/>
              </a:gs>
              <a:gs pos="100000">
                <a:srgbClr val="8C3D91"/>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accent2"/>
              </a:buClr>
              <a:buSzPct val="80000"/>
              <a:buFont typeface="Wingdings" pitchFamily="2" charset="2"/>
              <a:buChar char="l"/>
              <a:defRPr sz="3200">
                <a:solidFill>
                  <a:schemeClr val="tx1"/>
                </a:solidFill>
                <a:latin typeface="Times New Roman" pitchFamily="18" charset="0"/>
                <a:ea typeface="MS PGothic" pitchFamily="34" charset="-128"/>
              </a:defRPr>
            </a:lvl1pPr>
            <a:lvl2pPr marL="742950" indent="-285750" eaLnBrk="0" hangingPunct="0">
              <a:spcBef>
                <a:spcPct val="20000"/>
              </a:spcBef>
              <a:buClr>
                <a:schemeClr val="tx1"/>
              </a:buClr>
              <a:buSzPct val="90000"/>
              <a:buChar char="–"/>
              <a:defRPr sz="2800">
                <a:solidFill>
                  <a:schemeClr val="tx1"/>
                </a:solidFill>
                <a:latin typeface="Times New Roman" pitchFamily="18" charset="0"/>
                <a:ea typeface="MS PGothic" pitchFamily="34" charset="-128"/>
              </a:defRPr>
            </a:lvl2pPr>
            <a:lvl3pPr marL="1143000" indent="-228600" eaLnBrk="0" hangingPunct="0">
              <a:spcBef>
                <a:spcPct val="20000"/>
              </a:spcBef>
              <a:buClr>
                <a:schemeClr val="accent1"/>
              </a:buClr>
              <a:buSzPct val="60000"/>
              <a:buFont typeface="Wingdings" pitchFamily="2" charset="2"/>
              <a:buChar char="l"/>
              <a:defRPr sz="2400">
                <a:solidFill>
                  <a:schemeClr val="tx1"/>
                </a:solidFill>
                <a:latin typeface="Times New Roman" pitchFamily="18" charset="0"/>
                <a:ea typeface="MS PGothic" pitchFamily="34" charset="-128"/>
              </a:defRPr>
            </a:lvl3pPr>
            <a:lvl4pPr marL="1600200" indent="-228600" eaLnBrk="0" hangingPunct="0">
              <a:spcBef>
                <a:spcPct val="20000"/>
              </a:spcBef>
              <a:buClr>
                <a:schemeClr val="tx1"/>
              </a:buClr>
              <a:buChar char="–"/>
              <a:defRPr sz="2000">
                <a:solidFill>
                  <a:schemeClr val="tx1"/>
                </a:solidFill>
                <a:latin typeface="Times New Roman" pitchFamily="18" charset="0"/>
                <a:ea typeface="MS PGothic" pitchFamily="34" charset="-128"/>
              </a:defRPr>
            </a:lvl4pPr>
            <a:lvl5pPr marL="2057400" indent="-228600" eaLnBrk="0" hangingPunct="0">
              <a:spcBef>
                <a:spcPct val="20000"/>
              </a:spcBef>
              <a:buClr>
                <a:schemeClr val="accent1"/>
              </a:buClr>
              <a:buChar char="•"/>
              <a:defRPr sz="2000">
                <a:solidFill>
                  <a:schemeClr val="tx1"/>
                </a:solidFill>
                <a:latin typeface="Times New Roman" pitchFamily="18" charset="0"/>
                <a:ea typeface="MS PGothic" pitchFamily="34" charset="-128"/>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itchFamily="18" charset="0"/>
                <a:ea typeface="MS PGothic" pitchFamily="34" charset="-128"/>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itchFamily="18" charset="0"/>
                <a:ea typeface="MS PGothic" pitchFamily="34" charset="-128"/>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itchFamily="18" charset="0"/>
                <a:ea typeface="MS PGothic" pitchFamily="34" charset="-128"/>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itchFamily="18" charset="0"/>
                <a:ea typeface="MS PGothic" pitchFamily="34" charset="-128"/>
              </a:defRPr>
            </a:lvl9pPr>
          </a:lstStyle>
          <a:p>
            <a:pPr algn="ctr" eaLnBrk="1" hangingPunct="1">
              <a:spcBef>
                <a:spcPct val="0"/>
              </a:spcBef>
              <a:buClrTx/>
              <a:buSzTx/>
              <a:buFontTx/>
              <a:buNone/>
            </a:pPr>
            <a:endParaRPr lang="en-US" altLang="en-US" sz="1800">
              <a:latin typeface="Trajan-Normal" pitchFamily="2" charset="0"/>
            </a:endParaRPr>
          </a:p>
        </p:txBody>
      </p:sp>
      <p:sp>
        <p:nvSpPr>
          <p:cNvPr id="9219" name="Line 10"/>
          <p:cNvSpPr>
            <a:spLocks noChangeShapeType="1"/>
          </p:cNvSpPr>
          <p:nvPr/>
        </p:nvSpPr>
        <p:spPr bwMode="auto">
          <a:xfrm>
            <a:off x="1455738" y="5845175"/>
            <a:ext cx="610235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ZA"/>
          </a:p>
        </p:txBody>
      </p:sp>
      <p:sp>
        <p:nvSpPr>
          <p:cNvPr id="9220" name="Line 11"/>
          <p:cNvSpPr>
            <a:spLocks noChangeShapeType="1"/>
          </p:cNvSpPr>
          <p:nvPr/>
        </p:nvSpPr>
        <p:spPr bwMode="auto">
          <a:xfrm>
            <a:off x="1924050" y="5119688"/>
            <a:ext cx="528161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ZA"/>
          </a:p>
        </p:txBody>
      </p:sp>
      <p:sp>
        <p:nvSpPr>
          <p:cNvPr id="9221" name="Line 12"/>
          <p:cNvSpPr>
            <a:spLocks noChangeShapeType="1"/>
          </p:cNvSpPr>
          <p:nvPr/>
        </p:nvSpPr>
        <p:spPr bwMode="auto">
          <a:xfrm>
            <a:off x="2276475" y="4394200"/>
            <a:ext cx="446087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ZA"/>
          </a:p>
        </p:txBody>
      </p:sp>
      <p:sp>
        <p:nvSpPr>
          <p:cNvPr id="9222" name="Line 13"/>
          <p:cNvSpPr>
            <a:spLocks noChangeShapeType="1"/>
          </p:cNvSpPr>
          <p:nvPr/>
        </p:nvSpPr>
        <p:spPr bwMode="auto">
          <a:xfrm>
            <a:off x="2746375" y="3668713"/>
            <a:ext cx="352107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ZA"/>
          </a:p>
        </p:txBody>
      </p:sp>
      <p:sp>
        <p:nvSpPr>
          <p:cNvPr id="9223" name="Line 14"/>
          <p:cNvSpPr>
            <a:spLocks noChangeShapeType="1"/>
          </p:cNvSpPr>
          <p:nvPr/>
        </p:nvSpPr>
        <p:spPr bwMode="auto">
          <a:xfrm>
            <a:off x="3216275" y="2943225"/>
            <a:ext cx="258127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ZA"/>
          </a:p>
        </p:txBody>
      </p:sp>
      <p:sp>
        <p:nvSpPr>
          <p:cNvPr id="9224" name="Line 15"/>
          <p:cNvSpPr>
            <a:spLocks noChangeShapeType="1"/>
          </p:cNvSpPr>
          <p:nvPr/>
        </p:nvSpPr>
        <p:spPr bwMode="auto">
          <a:xfrm>
            <a:off x="3684588" y="2071688"/>
            <a:ext cx="164465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ZA"/>
          </a:p>
        </p:txBody>
      </p:sp>
      <p:sp>
        <p:nvSpPr>
          <p:cNvPr id="106512" name="Text Box 16"/>
          <p:cNvSpPr txBox="1">
            <a:spLocks noChangeArrowheads="1"/>
          </p:cNvSpPr>
          <p:nvPr/>
        </p:nvSpPr>
        <p:spPr bwMode="auto">
          <a:xfrm>
            <a:off x="3762375" y="5991225"/>
            <a:ext cx="15779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defRPr/>
            </a:pPr>
            <a:r>
              <a:rPr lang="en-US" sz="2000" b="1" dirty="0">
                <a:solidFill>
                  <a:schemeClr val="bg1"/>
                </a:solidFill>
                <a:latin typeface="+mj-lt"/>
              </a:rPr>
              <a:t>Ownership </a:t>
            </a:r>
          </a:p>
        </p:txBody>
      </p:sp>
      <p:sp>
        <p:nvSpPr>
          <p:cNvPr id="106513" name="Text Box 17"/>
          <p:cNvSpPr txBox="1">
            <a:spLocks noChangeArrowheads="1"/>
          </p:cNvSpPr>
          <p:nvPr/>
        </p:nvSpPr>
        <p:spPr bwMode="auto">
          <a:xfrm>
            <a:off x="2871788" y="3860800"/>
            <a:ext cx="3316287"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defRPr/>
            </a:pPr>
            <a:r>
              <a:rPr lang="en-US" sz="2000" b="1" dirty="0">
                <a:solidFill>
                  <a:schemeClr val="bg1"/>
                </a:solidFill>
                <a:latin typeface="+mj-lt"/>
              </a:rPr>
              <a:t>Preferential  Procurement</a:t>
            </a:r>
          </a:p>
        </p:txBody>
      </p:sp>
      <p:sp>
        <p:nvSpPr>
          <p:cNvPr id="106514" name="Text Box 18"/>
          <p:cNvSpPr txBox="1">
            <a:spLocks noChangeArrowheads="1"/>
          </p:cNvSpPr>
          <p:nvPr/>
        </p:nvSpPr>
        <p:spPr bwMode="auto">
          <a:xfrm>
            <a:off x="2917825" y="3255963"/>
            <a:ext cx="3135313"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defRPr/>
            </a:pPr>
            <a:r>
              <a:rPr lang="en-US" sz="2000" b="1" dirty="0">
                <a:solidFill>
                  <a:schemeClr val="bg1"/>
                </a:solidFill>
                <a:latin typeface="+mj-lt"/>
              </a:rPr>
              <a:t>Enterprise Development</a:t>
            </a:r>
          </a:p>
        </p:txBody>
      </p:sp>
      <p:sp>
        <p:nvSpPr>
          <p:cNvPr id="106515" name="Text Box 19"/>
          <p:cNvSpPr txBox="1">
            <a:spLocks noChangeArrowheads="1"/>
          </p:cNvSpPr>
          <p:nvPr/>
        </p:nvSpPr>
        <p:spPr bwMode="auto">
          <a:xfrm>
            <a:off x="3262313" y="4551363"/>
            <a:ext cx="25781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defRPr/>
            </a:pPr>
            <a:r>
              <a:rPr lang="en-US" sz="2000" b="1" dirty="0">
                <a:solidFill>
                  <a:schemeClr val="bg1"/>
                </a:solidFill>
                <a:latin typeface="+mj-lt"/>
              </a:rPr>
              <a:t>Employment Equity</a:t>
            </a:r>
          </a:p>
        </p:txBody>
      </p:sp>
      <p:sp>
        <p:nvSpPr>
          <p:cNvPr id="106516" name="Text Box 20"/>
          <p:cNvSpPr txBox="1">
            <a:spLocks noChangeArrowheads="1"/>
          </p:cNvSpPr>
          <p:nvPr/>
        </p:nvSpPr>
        <p:spPr bwMode="auto">
          <a:xfrm>
            <a:off x="3333750" y="2349500"/>
            <a:ext cx="2462213"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defRPr/>
            </a:pPr>
            <a:r>
              <a:rPr lang="en-US" sz="2000" b="1" dirty="0">
                <a:solidFill>
                  <a:schemeClr val="bg1"/>
                </a:solidFill>
                <a:latin typeface="+mj-lt"/>
              </a:rPr>
              <a:t>Skill Development </a:t>
            </a:r>
          </a:p>
        </p:txBody>
      </p:sp>
      <p:sp>
        <p:nvSpPr>
          <p:cNvPr id="106517" name="Text Box 21"/>
          <p:cNvSpPr txBox="1">
            <a:spLocks noChangeArrowheads="1"/>
          </p:cNvSpPr>
          <p:nvPr/>
        </p:nvSpPr>
        <p:spPr bwMode="auto">
          <a:xfrm>
            <a:off x="3195638" y="5414963"/>
            <a:ext cx="2735262"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defRPr/>
            </a:pPr>
            <a:r>
              <a:rPr lang="en-US" sz="2000" b="1" dirty="0">
                <a:solidFill>
                  <a:schemeClr val="bg1"/>
                </a:solidFill>
                <a:latin typeface="+mj-lt"/>
              </a:rPr>
              <a:t>Management Control</a:t>
            </a:r>
          </a:p>
        </p:txBody>
      </p:sp>
      <p:sp>
        <p:nvSpPr>
          <p:cNvPr id="106518" name="Text Box 22"/>
          <p:cNvSpPr txBox="1">
            <a:spLocks noChangeArrowheads="1"/>
          </p:cNvSpPr>
          <p:nvPr/>
        </p:nvSpPr>
        <p:spPr bwMode="auto">
          <a:xfrm>
            <a:off x="4186238" y="1439863"/>
            <a:ext cx="7143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defRPr/>
            </a:pPr>
            <a:r>
              <a:rPr lang="en-US" sz="2000" b="1" dirty="0">
                <a:solidFill>
                  <a:schemeClr val="bg1"/>
                </a:solidFill>
                <a:latin typeface="+mj-lt"/>
              </a:rPr>
              <a:t>SED</a:t>
            </a:r>
          </a:p>
        </p:txBody>
      </p:sp>
      <p:sp>
        <p:nvSpPr>
          <p:cNvPr id="2" name="Rectangle 1"/>
          <p:cNvSpPr/>
          <p:nvPr/>
        </p:nvSpPr>
        <p:spPr>
          <a:xfrm>
            <a:off x="239776" y="349806"/>
            <a:ext cx="8810489" cy="707886"/>
          </a:xfrm>
          <a:prstGeom prst="rect">
            <a:avLst/>
          </a:prstGeom>
        </p:spPr>
        <p:txBody>
          <a:bodyPr wrap="none">
            <a:spAutoFit/>
          </a:bodyPr>
          <a:lstStyle/>
          <a:p>
            <a:r>
              <a:rPr lang="en-ZA" sz="4000" b="1" dirty="0"/>
              <a:t>BBBEE AS A TOOL OF TRANSFORMATION</a:t>
            </a:r>
          </a:p>
        </p:txBody>
      </p:sp>
    </p:spTree>
    <p:extLst>
      <p:ext uri="{BB962C8B-B14F-4D97-AF65-F5344CB8AC3E}">
        <p14:creationId xmlns:p14="http://schemas.microsoft.com/office/powerpoint/2010/main" val="23541723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03238"/>
            <a:ext cx="8229600" cy="1143000"/>
          </a:xfrm>
        </p:spPr>
        <p:txBody>
          <a:bodyPr>
            <a:normAutofit/>
          </a:bodyPr>
          <a:lstStyle/>
          <a:p>
            <a:pPr algn="ctr"/>
            <a:r>
              <a:rPr lang="en-ZA" sz="3600" b="1" dirty="0" smtClean="0"/>
              <a:t>BBBEE AS A TOOL OF TRANSFORMATION</a:t>
            </a:r>
            <a:endParaRPr lang="en-US" sz="3600" b="1" dirty="0"/>
          </a:p>
        </p:txBody>
      </p:sp>
      <p:sp>
        <p:nvSpPr>
          <p:cNvPr id="3" name="Content Placeholder 2"/>
          <p:cNvSpPr>
            <a:spLocks noGrp="1"/>
          </p:cNvSpPr>
          <p:nvPr>
            <p:ph sz="quarter" idx="4294967295"/>
          </p:nvPr>
        </p:nvSpPr>
        <p:spPr>
          <a:xfrm>
            <a:off x="441324" y="1608717"/>
            <a:ext cx="8245475" cy="4644446"/>
          </a:xfrm>
          <a:prstGeom prst="rect">
            <a:avLst/>
          </a:prstGeom>
        </p:spPr>
        <p:txBody>
          <a:bodyPr>
            <a:noAutofit/>
          </a:bodyPr>
          <a:lstStyle/>
          <a:p>
            <a:r>
              <a:rPr lang="en-ZA" sz="3200" dirty="0"/>
              <a:t>BBBEE use 7 elements to drive transformation</a:t>
            </a:r>
          </a:p>
          <a:p>
            <a:pPr lvl="1"/>
            <a:r>
              <a:rPr lang="en-ZA" sz="2400" dirty="0"/>
              <a:t>Ownership</a:t>
            </a:r>
          </a:p>
          <a:p>
            <a:pPr lvl="1"/>
            <a:r>
              <a:rPr lang="en-ZA" sz="2400" dirty="0"/>
              <a:t>Management Control</a:t>
            </a:r>
          </a:p>
          <a:p>
            <a:pPr lvl="1"/>
            <a:r>
              <a:rPr lang="en-ZA" sz="2400" dirty="0"/>
              <a:t>Employment Equity</a:t>
            </a:r>
          </a:p>
          <a:p>
            <a:pPr lvl="1"/>
            <a:r>
              <a:rPr lang="en-ZA" sz="2400" dirty="0"/>
              <a:t>Skill Development</a:t>
            </a:r>
          </a:p>
          <a:p>
            <a:pPr lvl="1"/>
            <a:r>
              <a:rPr lang="en-ZA" sz="2400" dirty="0"/>
              <a:t>Preferential Procurement</a:t>
            </a:r>
          </a:p>
          <a:p>
            <a:pPr lvl="1"/>
            <a:r>
              <a:rPr lang="en-ZA" sz="2400" dirty="0"/>
              <a:t>Enterprise Development</a:t>
            </a:r>
          </a:p>
          <a:p>
            <a:pPr lvl="1"/>
            <a:r>
              <a:rPr lang="en-ZA" sz="2400" dirty="0"/>
              <a:t>Socio-Economic </a:t>
            </a:r>
            <a:r>
              <a:rPr lang="en-ZA" sz="2400" dirty="0" smtClean="0"/>
              <a:t>Development</a:t>
            </a:r>
          </a:p>
          <a:p>
            <a:pPr marL="0" lvl="1" indent="0">
              <a:buNone/>
            </a:pPr>
            <a:r>
              <a:rPr lang="en-ZA" sz="2400" dirty="0"/>
              <a:t>	</a:t>
            </a:r>
            <a:r>
              <a:rPr lang="en-ZA" sz="2400" dirty="0" smtClean="0"/>
              <a:t>			Plus</a:t>
            </a:r>
          </a:p>
          <a:p>
            <a:pPr lvl="1"/>
            <a:r>
              <a:rPr lang="en-ZA" sz="2400" dirty="0"/>
              <a:t>Sector Code additional element</a:t>
            </a:r>
          </a:p>
          <a:p>
            <a:endParaRPr lang="en-US" sz="3200" dirty="0"/>
          </a:p>
        </p:txBody>
      </p:sp>
    </p:spTree>
    <p:extLst>
      <p:ext uri="{BB962C8B-B14F-4D97-AF65-F5344CB8AC3E}">
        <p14:creationId xmlns:p14="http://schemas.microsoft.com/office/powerpoint/2010/main" val="40773586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87998"/>
            <a:ext cx="8229600" cy="1143000"/>
          </a:xfrm>
        </p:spPr>
        <p:txBody>
          <a:bodyPr>
            <a:normAutofit fontScale="90000"/>
          </a:bodyPr>
          <a:lstStyle/>
          <a:p>
            <a:pPr algn="ctr"/>
            <a:r>
              <a:rPr lang="en-US" b="1" dirty="0" smtClean="0"/>
              <a:t>UNDERSTANDING TRANSFORMATION</a:t>
            </a:r>
            <a:endParaRPr lang="en-US" b="1" dirty="0"/>
          </a:p>
        </p:txBody>
      </p:sp>
      <p:sp>
        <p:nvSpPr>
          <p:cNvPr id="4" name="Rectangle 7"/>
          <p:cNvSpPr>
            <a:spLocks noChangeArrowheads="1"/>
          </p:cNvSpPr>
          <p:nvPr/>
        </p:nvSpPr>
        <p:spPr bwMode="auto">
          <a:xfrm>
            <a:off x="1042988" y="1805682"/>
            <a:ext cx="3889375" cy="431800"/>
          </a:xfrm>
          <a:prstGeom prst="rect">
            <a:avLst/>
          </a:prstGeom>
          <a:solidFill>
            <a:srgbClr val="00FF00"/>
          </a:solidFill>
          <a:ln w="9525">
            <a:solidFill>
              <a:schemeClr val="tx1"/>
            </a:solidFill>
            <a:miter lim="800000"/>
            <a:headEnd/>
            <a:tailEnd/>
          </a:ln>
        </p:spPr>
        <p:txBody>
          <a:bodyPr wrap="none" anchor="ctr"/>
          <a:lstStyle/>
          <a:p>
            <a:pPr algn="ctr" defTabSz="457200"/>
            <a:r>
              <a:rPr lang="en-ZA" sz="1400" b="1" dirty="0" smtClean="0">
                <a:solidFill>
                  <a:prstClr val="black"/>
                </a:solidFill>
              </a:rPr>
              <a:t>EQUITABLE ECONOMIC </a:t>
            </a:r>
          </a:p>
          <a:p>
            <a:pPr algn="ctr" defTabSz="457200"/>
            <a:r>
              <a:rPr lang="en-ZA" sz="1400" b="1" dirty="0" smtClean="0">
                <a:solidFill>
                  <a:prstClr val="black"/>
                </a:solidFill>
              </a:rPr>
              <a:t>OPPORTUNITIES</a:t>
            </a:r>
            <a:endParaRPr lang="en-GB" sz="1400" b="1" dirty="0">
              <a:solidFill>
                <a:prstClr val="black"/>
              </a:solidFill>
            </a:endParaRPr>
          </a:p>
        </p:txBody>
      </p:sp>
      <p:sp>
        <p:nvSpPr>
          <p:cNvPr id="5" name="AutoShape 26"/>
          <p:cNvSpPr>
            <a:spLocks noChangeArrowheads="1"/>
          </p:cNvSpPr>
          <p:nvPr/>
        </p:nvSpPr>
        <p:spPr bwMode="auto">
          <a:xfrm rot="16200000">
            <a:off x="2123281" y="2020788"/>
            <a:ext cx="576263" cy="1152525"/>
          </a:xfrm>
          <a:prstGeom prst="homePlate">
            <a:avLst>
              <a:gd name="adj" fmla="val 25000"/>
            </a:avLst>
          </a:prstGeom>
          <a:solidFill>
            <a:schemeClr val="bg2"/>
          </a:solidFill>
          <a:ln w="9525">
            <a:solidFill>
              <a:schemeClr val="tx1"/>
            </a:solidFill>
            <a:miter lim="800000"/>
            <a:headEnd/>
            <a:tailEnd/>
          </a:ln>
        </p:spPr>
        <p:txBody>
          <a:bodyPr vert="eaVert" wrap="none" anchor="ctr"/>
          <a:lstStyle/>
          <a:p>
            <a:pPr algn="ctr" defTabSz="457200"/>
            <a:r>
              <a:rPr lang="en-ZA" sz="1200" b="1" dirty="0">
                <a:solidFill>
                  <a:prstClr val="black"/>
                </a:solidFill>
              </a:rPr>
              <a:t>Ownership</a:t>
            </a:r>
          </a:p>
          <a:p>
            <a:pPr algn="ctr" defTabSz="457200"/>
            <a:r>
              <a:rPr lang="en-ZA" sz="1200" b="1" dirty="0">
                <a:solidFill>
                  <a:prstClr val="black"/>
                </a:solidFill>
              </a:rPr>
              <a:t>equity</a:t>
            </a:r>
            <a:endParaRPr lang="en-GB" sz="1200" b="1" dirty="0">
              <a:solidFill>
                <a:prstClr val="black"/>
              </a:solidFill>
            </a:endParaRPr>
          </a:p>
        </p:txBody>
      </p:sp>
      <p:sp>
        <p:nvSpPr>
          <p:cNvPr id="6" name="AutoShape 27"/>
          <p:cNvSpPr>
            <a:spLocks noChangeArrowheads="1"/>
          </p:cNvSpPr>
          <p:nvPr/>
        </p:nvSpPr>
        <p:spPr bwMode="auto">
          <a:xfrm rot="16200000">
            <a:off x="3636169" y="2020788"/>
            <a:ext cx="576263" cy="1152525"/>
          </a:xfrm>
          <a:prstGeom prst="homePlate">
            <a:avLst>
              <a:gd name="adj" fmla="val 25000"/>
            </a:avLst>
          </a:prstGeom>
          <a:solidFill>
            <a:schemeClr val="bg2"/>
          </a:solidFill>
          <a:ln w="9525">
            <a:solidFill>
              <a:schemeClr val="tx1"/>
            </a:solidFill>
            <a:miter lim="800000"/>
            <a:headEnd/>
            <a:tailEnd/>
          </a:ln>
        </p:spPr>
        <p:txBody>
          <a:bodyPr vert="eaVert" wrap="none" anchor="ctr"/>
          <a:lstStyle/>
          <a:p>
            <a:pPr algn="ctr" defTabSz="457200"/>
            <a:r>
              <a:rPr lang="en-ZA" sz="1200" b="1" dirty="0">
                <a:solidFill>
                  <a:prstClr val="black"/>
                </a:solidFill>
              </a:rPr>
              <a:t>Management</a:t>
            </a:r>
          </a:p>
          <a:p>
            <a:pPr algn="ctr" defTabSz="457200"/>
            <a:r>
              <a:rPr lang="en-ZA" sz="1200" b="1" dirty="0">
                <a:solidFill>
                  <a:prstClr val="black"/>
                </a:solidFill>
              </a:rPr>
              <a:t>control</a:t>
            </a:r>
            <a:endParaRPr lang="en-GB" sz="1200" b="1" dirty="0">
              <a:solidFill>
                <a:prstClr val="black"/>
              </a:solidFill>
            </a:endParaRPr>
          </a:p>
        </p:txBody>
      </p:sp>
      <p:sp>
        <p:nvSpPr>
          <p:cNvPr id="7" name="Rectangle 6"/>
          <p:cNvSpPr>
            <a:spLocks noChangeArrowheads="1"/>
          </p:cNvSpPr>
          <p:nvPr/>
        </p:nvSpPr>
        <p:spPr bwMode="auto">
          <a:xfrm>
            <a:off x="1042988" y="3029644"/>
            <a:ext cx="3889375" cy="360363"/>
          </a:xfrm>
          <a:prstGeom prst="rect">
            <a:avLst/>
          </a:prstGeom>
          <a:solidFill>
            <a:srgbClr val="FFCC00"/>
          </a:solidFill>
          <a:ln w="9525">
            <a:solidFill>
              <a:schemeClr val="tx1"/>
            </a:solidFill>
            <a:miter lim="800000"/>
            <a:headEnd/>
            <a:tailEnd/>
          </a:ln>
        </p:spPr>
        <p:txBody>
          <a:bodyPr wrap="none" anchor="ctr"/>
          <a:lstStyle/>
          <a:p>
            <a:pPr algn="ctr" defTabSz="457200"/>
            <a:r>
              <a:rPr lang="en-ZA" sz="1200" b="1" dirty="0" smtClean="0">
                <a:solidFill>
                  <a:prstClr val="black"/>
                </a:solidFill>
              </a:rPr>
              <a:t>THE OPPORTUNITY BARRIER</a:t>
            </a:r>
            <a:endParaRPr lang="en-GB" sz="1200" b="1" dirty="0">
              <a:solidFill>
                <a:prstClr val="black"/>
              </a:solidFill>
            </a:endParaRPr>
          </a:p>
        </p:txBody>
      </p:sp>
      <p:sp>
        <p:nvSpPr>
          <p:cNvPr id="8" name="AutoShape 6"/>
          <p:cNvSpPr>
            <a:spLocks noChangeArrowheads="1"/>
          </p:cNvSpPr>
          <p:nvPr/>
        </p:nvSpPr>
        <p:spPr bwMode="auto">
          <a:xfrm rot="16200000">
            <a:off x="1979612" y="3245545"/>
            <a:ext cx="576263" cy="1008062"/>
          </a:xfrm>
          <a:prstGeom prst="homePlate">
            <a:avLst>
              <a:gd name="adj" fmla="val 25000"/>
            </a:avLst>
          </a:prstGeom>
          <a:solidFill>
            <a:schemeClr val="bg2"/>
          </a:solidFill>
          <a:ln w="9525">
            <a:solidFill>
              <a:schemeClr val="tx1"/>
            </a:solidFill>
            <a:miter lim="800000"/>
            <a:headEnd/>
            <a:tailEnd/>
          </a:ln>
        </p:spPr>
        <p:txBody>
          <a:bodyPr vert="eaVert" wrap="none" anchor="ctr"/>
          <a:lstStyle/>
          <a:p>
            <a:pPr algn="ctr" defTabSz="457200"/>
            <a:r>
              <a:rPr lang="en-ZA" sz="1200" b="1" dirty="0">
                <a:solidFill>
                  <a:prstClr val="black"/>
                </a:solidFill>
              </a:rPr>
              <a:t>Preferential</a:t>
            </a:r>
          </a:p>
          <a:p>
            <a:pPr algn="ctr" defTabSz="457200"/>
            <a:r>
              <a:rPr lang="en-ZA" sz="1200" b="1" dirty="0">
                <a:solidFill>
                  <a:prstClr val="black"/>
                </a:solidFill>
              </a:rPr>
              <a:t>procurement</a:t>
            </a:r>
            <a:endParaRPr lang="en-GB" sz="1200" b="1" dirty="0">
              <a:solidFill>
                <a:prstClr val="black"/>
              </a:solidFill>
            </a:endParaRPr>
          </a:p>
        </p:txBody>
      </p:sp>
      <p:sp>
        <p:nvSpPr>
          <p:cNvPr id="9" name="AutoShape 9"/>
          <p:cNvSpPr>
            <a:spLocks noChangeArrowheads="1"/>
          </p:cNvSpPr>
          <p:nvPr/>
        </p:nvSpPr>
        <p:spPr bwMode="auto">
          <a:xfrm rot="16200000">
            <a:off x="3492500" y="3245544"/>
            <a:ext cx="576263" cy="1008063"/>
          </a:xfrm>
          <a:prstGeom prst="homePlate">
            <a:avLst>
              <a:gd name="adj" fmla="val 25000"/>
            </a:avLst>
          </a:prstGeom>
          <a:solidFill>
            <a:schemeClr val="bg2"/>
          </a:solidFill>
          <a:ln w="9525">
            <a:solidFill>
              <a:schemeClr val="tx1"/>
            </a:solidFill>
            <a:miter lim="800000"/>
            <a:headEnd/>
            <a:tailEnd/>
          </a:ln>
        </p:spPr>
        <p:txBody>
          <a:bodyPr vert="eaVert" wrap="none" anchor="ctr"/>
          <a:lstStyle/>
          <a:p>
            <a:pPr algn="ctr" defTabSz="457200"/>
            <a:r>
              <a:rPr lang="en-ZA" sz="1200" b="1" dirty="0">
                <a:solidFill>
                  <a:prstClr val="black"/>
                </a:solidFill>
              </a:rPr>
              <a:t>Enterprise</a:t>
            </a:r>
          </a:p>
          <a:p>
            <a:pPr algn="ctr" defTabSz="457200"/>
            <a:r>
              <a:rPr lang="en-ZA" sz="1200" b="1" dirty="0">
                <a:solidFill>
                  <a:prstClr val="black"/>
                </a:solidFill>
              </a:rPr>
              <a:t>development</a:t>
            </a:r>
            <a:endParaRPr lang="en-GB" sz="1200" b="1" dirty="0">
              <a:solidFill>
                <a:prstClr val="black"/>
              </a:solidFill>
            </a:endParaRPr>
          </a:p>
        </p:txBody>
      </p:sp>
      <p:sp>
        <p:nvSpPr>
          <p:cNvPr id="10" name="Rectangle 10"/>
          <p:cNvSpPr>
            <a:spLocks noChangeArrowheads="1"/>
          </p:cNvSpPr>
          <p:nvPr/>
        </p:nvSpPr>
        <p:spPr bwMode="auto">
          <a:xfrm>
            <a:off x="1042988" y="4110732"/>
            <a:ext cx="3889375" cy="360362"/>
          </a:xfrm>
          <a:prstGeom prst="rect">
            <a:avLst/>
          </a:prstGeom>
          <a:solidFill>
            <a:srgbClr val="FF0000"/>
          </a:solidFill>
          <a:ln w="9525">
            <a:solidFill>
              <a:schemeClr val="tx1"/>
            </a:solidFill>
            <a:miter lim="800000"/>
            <a:headEnd/>
            <a:tailEnd/>
          </a:ln>
        </p:spPr>
        <p:txBody>
          <a:bodyPr wrap="none" anchor="ctr"/>
          <a:lstStyle/>
          <a:p>
            <a:pPr algn="ctr" defTabSz="457200"/>
            <a:r>
              <a:rPr lang="en-ZA" sz="1400" b="1" dirty="0" smtClean="0">
                <a:solidFill>
                  <a:prstClr val="black"/>
                </a:solidFill>
              </a:rPr>
              <a:t>THE BUSINESS BARRIER</a:t>
            </a:r>
            <a:endParaRPr lang="en-GB" sz="1400" b="1" dirty="0">
              <a:solidFill>
                <a:prstClr val="black"/>
              </a:solidFill>
            </a:endParaRPr>
          </a:p>
        </p:txBody>
      </p:sp>
      <p:sp>
        <p:nvSpPr>
          <p:cNvPr id="11" name="AutoShape 11"/>
          <p:cNvSpPr>
            <a:spLocks noChangeArrowheads="1"/>
          </p:cNvSpPr>
          <p:nvPr/>
        </p:nvSpPr>
        <p:spPr bwMode="auto">
          <a:xfrm rot="16200000">
            <a:off x="2879725" y="4217094"/>
            <a:ext cx="576263" cy="1223963"/>
          </a:xfrm>
          <a:prstGeom prst="homePlate">
            <a:avLst>
              <a:gd name="adj" fmla="val 25000"/>
            </a:avLst>
          </a:prstGeom>
          <a:solidFill>
            <a:schemeClr val="bg2"/>
          </a:solidFill>
          <a:ln w="9525">
            <a:solidFill>
              <a:schemeClr val="tx1"/>
            </a:solidFill>
            <a:miter lim="800000"/>
            <a:headEnd/>
            <a:tailEnd/>
          </a:ln>
        </p:spPr>
        <p:txBody>
          <a:bodyPr vert="eaVert" wrap="none" anchor="ctr"/>
          <a:lstStyle/>
          <a:p>
            <a:pPr algn="ctr" defTabSz="457200"/>
            <a:r>
              <a:rPr lang="en-ZA" sz="1200" b="1" dirty="0">
                <a:solidFill>
                  <a:prstClr val="black"/>
                </a:solidFill>
              </a:rPr>
              <a:t>Skills</a:t>
            </a:r>
          </a:p>
          <a:p>
            <a:pPr algn="ctr" defTabSz="457200"/>
            <a:r>
              <a:rPr lang="en-ZA" sz="1200" b="1" dirty="0">
                <a:solidFill>
                  <a:prstClr val="black"/>
                </a:solidFill>
              </a:rPr>
              <a:t>development</a:t>
            </a:r>
            <a:endParaRPr lang="en-GB" sz="1200" b="1" dirty="0">
              <a:solidFill>
                <a:prstClr val="black"/>
              </a:solidFill>
            </a:endParaRPr>
          </a:p>
        </p:txBody>
      </p:sp>
      <p:sp>
        <p:nvSpPr>
          <p:cNvPr id="12" name="Rectangle 12"/>
          <p:cNvSpPr>
            <a:spLocks noChangeArrowheads="1"/>
          </p:cNvSpPr>
          <p:nvPr/>
        </p:nvSpPr>
        <p:spPr bwMode="auto">
          <a:xfrm>
            <a:off x="1042988" y="5261669"/>
            <a:ext cx="3889375" cy="360363"/>
          </a:xfrm>
          <a:prstGeom prst="rect">
            <a:avLst/>
          </a:prstGeom>
          <a:solidFill>
            <a:srgbClr val="FF0000"/>
          </a:solidFill>
          <a:ln w="9525">
            <a:solidFill>
              <a:schemeClr val="tx1"/>
            </a:solidFill>
            <a:miter lim="800000"/>
            <a:headEnd/>
            <a:tailEnd/>
          </a:ln>
        </p:spPr>
        <p:txBody>
          <a:bodyPr wrap="none" anchor="ctr"/>
          <a:lstStyle/>
          <a:p>
            <a:pPr algn="ctr" defTabSz="457200"/>
            <a:r>
              <a:rPr lang="en-ZA" sz="1400" b="1" dirty="0" smtClean="0">
                <a:solidFill>
                  <a:prstClr val="black"/>
                </a:solidFill>
              </a:rPr>
              <a:t>THE SKILLS BARRIER</a:t>
            </a:r>
            <a:endParaRPr lang="en-GB" sz="1400" b="1" dirty="0">
              <a:solidFill>
                <a:prstClr val="black"/>
              </a:solidFill>
            </a:endParaRPr>
          </a:p>
        </p:txBody>
      </p:sp>
      <p:sp>
        <p:nvSpPr>
          <p:cNvPr id="13" name="AutoShape 24"/>
          <p:cNvSpPr>
            <a:spLocks noChangeArrowheads="1"/>
          </p:cNvSpPr>
          <p:nvPr/>
        </p:nvSpPr>
        <p:spPr bwMode="auto">
          <a:xfrm rot="16200000">
            <a:off x="1979612" y="5477570"/>
            <a:ext cx="576263" cy="1008062"/>
          </a:xfrm>
          <a:prstGeom prst="homePlate">
            <a:avLst>
              <a:gd name="adj" fmla="val 25000"/>
            </a:avLst>
          </a:prstGeom>
          <a:solidFill>
            <a:schemeClr val="bg2"/>
          </a:solidFill>
          <a:ln w="9525">
            <a:solidFill>
              <a:schemeClr val="tx1"/>
            </a:solidFill>
            <a:miter lim="800000"/>
            <a:headEnd/>
            <a:tailEnd/>
          </a:ln>
        </p:spPr>
        <p:txBody>
          <a:bodyPr vert="eaVert" wrap="none" anchor="ctr"/>
          <a:lstStyle/>
          <a:p>
            <a:pPr algn="ctr" defTabSz="457200"/>
            <a:r>
              <a:rPr lang="en-ZA" sz="1200" b="1" dirty="0">
                <a:solidFill>
                  <a:prstClr val="black"/>
                </a:solidFill>
              </a:rPr>
              <a:t>Employment</a:t>
            </a:r>
          </a:p>
          <a:p>
            <a:pPr algn="ctr" defTabSz="457200"/>
            <a:r>
              <a:rPr lang="en-ZA" sz="1200" b="1" dirty="0">
                <a:solidFill>
                  <a:prstClr val="black"/>
                </a:solidFill>
              </a:rPr>
              <a:t>equity</a:t>
            </a:r>
            <a:endParaRPr lang="en-GB" sz="1200" b="1" dirty="0">
              <a:solidFill>
                <a:prstClr val="black"/>
              </a:solidFill>
            </a:endParaRPr>
          </a:p>
        </p:txBody>
      </p:sp>
      <p:sp>
        <p:nvSpPr>
          <p:cNvPr id="14" name="AutoShape 25"/>
          <p:cNvSpPr>
            <a:spLocks noChangeArrowheads="1"/>
          </p:cNvSpPr>
          <p:nvPr/>
        </p:nvSpPr>
        <p:spPr bwMode="auto">
          <a:xfrm rot="16200000">
            <a:off x="3527847" y="5441478"/>
            <a:ext cx="576263" cy="1080244"/>
          </a:xfrm>
          <a:prstGeom prst="homePlate">
            <a:avLst>
              <a:gd name="adj" fmla="val 25000"/>
            </a:avLst>
          </a:prstGeom>
          <a:solidFill>
            <a:schemeClr val="bg2"/>
          </a:solidFill>
          <a:ln w="9525">
            <a:solidFill>
              <a:schemeClr val="tx1"/>
            </a:solidFill>
            <a:miter lim="800000"/>
            <a:headEnd/>
            <a:tailEnd/>
          </a:ln>
        </p:spPr>
        <p:txBody>
          <a:bodyPr vert="eaVert" wrap="none" anchor="ctr"/>
          <a:lstStyle/>
          <a:p>
            <a:pPr algn="ctr" defTabSz="457200"/>
            <a:r>
              <a:rPr lang="en-US" sz="1200" b="1" dirty="0">
                <a:solidFill>
                  <a:prstClr val="black"/>
                </a:solidFill>
              </a:rPr>
              <a:t>Socio Economic </a:t>
            </a:r>
          </a:p>
          <a:p>
            <a:pPr algn="ctr" defTabSz="457200"/>
            <a:r>
              <a:rPr lang="en-US" sz="1200" b="1" dirty="0">
                <a:solidFill>
                  <a:prstClr val="black"/>
                </a:solidFill>
              </a:rPr>
              <a:t>Development</a:t>
            </a:r>
            <a:endParaRPr lang="en-GB" sz="1200" b="1" dirty="0">
              <a:solidFill>
                <a:prstClr val="black"/>
              </a:solidFill>
            </a:endParaRPr>
          </a:p>
        </p:txBody>
      </p:sp>
      <p:sp>
        <p:nvSpPr>
          <p:cNvPr id="15" name="Rectangle 13"/>
          <p:cNvSpPr>
            <a:spLocks noChangeArrowheads="1"/>
          </p:cNvSpPr>
          <p:nvPr/>
        </p:nvSpPr>
        <p:spPr bwMode="auto">
          <a:xfrm>
            <a:off x="1033109" y="6413400"/>
            <a:ext cx="3889375" cy="360363"/>
          </a:xfrm>
          <a:prstGeom prst="rect">
            <a:avLst/>
          </a:prstGeom>
          <a:solidFill>
            <a:srgbClr val="FF0000"/>
          </a:solidFill>
          <a:ln w="9525">
            <a:solidFill>
              <a:schemeClr val="tx1"/>
            </a:solidFill>
            <a:miter lim="800000"/>
            <a:headEnd/>
            <a:tailEnd/>
          </a:ln>
        </p:spPr>
        <p:txBody>
          <a:bodyPr wrap="none" anchor="ctr"/>
          <a:lstStyle/>
          <a:p>
            <a:pPr algn="ctr" defTabSz="457200"/>
            <a:r>
              <a:rPr lang="en-ZA" sz="1400" b="1" dirty="0" smtClean="0">
                <a:solidFill>
                  <a:prstClr val="black"/>
                </a:solidFill>
              </a:rPr>
              <a:t>THE POVERTY BARRIER</a:t>
            </a:r>
            <a:endParaRPr lang="en-GB" sz="1400" b="1" dirty="0">
              <a:solidFill>
                <a:prstClr val="black"/>
              </a:solidFill>
            </a:endParaRPr>
          </a:p>
        </p:txBody>
      </p:sp>
      <p:sp>
        <p:nvSpPr>
          <p:cNvPr id="16" name="AutoShape 19"/>
          <p:cNvSpPr>
            <a:spLocks noChangeArrowheads="1"/>
          </p:cNvSpPr>
          <p:nvPr/>
        </p:nvSpPr>
        <p:spPr bwMode="auto">
          <a:xfrm>
            <a:off x="5076826" y="2021582"/>
            <a:ext cx="1152524" cy="215900"/>
          </a:xfrm>
          <a:prstGeom prst="rightArrow">
            <a:avLst>
              <a:gd name="adj1" fmla="val 50000"/>
              <a:gd name="adj2" fmla="val 133456"/>
            </a:avLst>
          </a:prstGeom>
          <a:solidFill>
            <a:schemeClr val="tx2"/>
          </a:solidFill>
          <a:ln w="9525">
            <a:solidFill>
              <a:schemeClr val="tx1"/>
            </a:solidFill>
            <a:miter lim="800000"/>
            <a:headEnd/>
            <a:tailEnd/>
          </a:ln>
        </p:spPr>
        <p:txBody>
          <a:bodyPr wrap="none" anchor="ctr"/>
          <a:lstStyle/>
          <a:p>
            <a:pPr defTabSz="457200"/>
            <a:endParaRPr lang="en-ZA" dirty="0">
              <a:solidFill>
                <a:prstClr val="black"/>
              </a:solidFill>
            </a:endParaRPr>
          </a:p>
        </p:txBody>
      </p:sp>
      <p:sp>
        <p:nvSpPr>
          <p:cNvPr id="17" name="AutoShape 20"/>
          <p:cNvSpPr>
            <a:spLocks noChangeArrowheads="1"/>
          </p:cNvSpPr>
          <p:nvPr/>
        </p:nvSpPr>
        <p:spPr bwMode="auto">
          <a:xfrm>
            <a:off x="5076825" y="2597844"/>
            <a:ext cx="1152525" cy="215900"/>
          </a:xfrm>
          <a:prstGeom prst="rightArrow">
            <a:avLst>
              <a:gd name="adj1" fmla="val 50000"/>
              <a:gd name="adj2" fmla="val 133456"/>
            </a:avLst>
          </a:prstGeom>
          <a:solidFill>
            <a:schemeClr val="tx2"/>
          </a:solidFill>
          <a:ln w="9525">
            <a:solidFill>
              <a:schemeClr val="tx1"/>
            </a:solidFill>
            <a:miter lim="800000"/>
            <a:headEnd/>
            <a:tailEnd/>
          </a:ln>
        </p:spPr>
        <p:txBody>
          <a:bodyPr wrap="none" anchor="ctr"/>
          <a:lstStyle/>
          <a:p>
            <a:pPr defTabSz="457200"/>
            <a:endParaRPr lang="en-ZA" dirty="0">
              <a:solidFill>
                <a:prstClr val="black"/>
              </a:solidFill>
            </a:endParaRPr>
          </a:p>
        </p:txBody>
      </p:sp>
      <p:sp>
        <p:nvSpPr>
          <p:cNvPr id="18" name="AutoShape 21"/>
          <p:cNvSpPr>
            <a:spLocks noChangeArrowheads="1"/>
          </p:cNvSpPr>
          <p:nvPr/>
        </p:nvSpPr>
        <p:spPr bwMode="auto">
          <a:xfrm>
            <a:off x="5076825" y="3774723"/>
            <a:ext cx="1152525" cy="215900"/>
          </a:xfrm>
          <a:prstGeom prst="rightArrow">
            <a:avLst>
              <a:gd name="adj1" fmla="val 50000"/>
              <a:gd name="adj2" fmla="val 133456"/>
            </a:avLst>
          </a:prstGeom>
          <a:solidFill>
            <a:schemeClr val="tx2"/>
          </a:solidFill>
          <a:ln w="9525">
            <a:solidFill>
              <a:schemeClr val="tx1"/>
            </a:solidFill>
            <a:miter lim="800000"/>
            <a:headEnd/>
            <a:tailEnd/>
          </a:ln>
        </p:spPr>
        <p:txBody>
          <a:bodyPr wrap="none" anchor="ctr"/>
          <a:lstStyle/>
          <a:p>
            <a:pPr defTabSz="457200"/>
            <a:endParaRPr lang="en-ZA" dirty="0">
              <a:solidFill>
                <a:prstClr val="black"/>
              </a:solidFill>
            </a:endParaRPr>
          </a:p>
        </p:txBody>
      </p:sp>
      <p:sp>
        <p:nvSpPr>
          <p:cNvPr id="19" name="AutoShape 22"/>
          <p:cNvSpPr>
            <a:spLocks noChangeArrowheads="1"/>
          </p:cNvSpPr>
          <p:nvPr/>
        </p:nvSpPr>
        <p:spPr bwMode="auto">
          <a:xfrm>
            <a:off x="5076825" y="4756844"/>
            <a:ext cx="1152525" cy="215900"/>
          </a:xfrm>
          <a:prstGeom prst="rightArrow">
            <a:avLst>
              <a:gd name="adj1" fmla="val 50000"/>
              <a:gd name="adj2" fmla="val 133456"/>
            </a:avLst>
          </a:prstGeom>
          <a:solidFill>
            <a:schemeClr val="tx2"/>
          </a:solidFill>
          <a:ln w="9525">
            <a:solidFill>
              <a:schemeClr val="tx1"/>
            </a:solidFill>
            <a:miter lim="800000"/>
            <a:headEnd/>
            <a:tailEnd/>
          </a:ln>
        </p:spPr>
        <p:txBody>
          <a:bodyPr wrap="none" anchor="ctr"/>
          <a:lstStyle/>
          <a:p>
            <a:pPr defTabSz="457200"/>
            <a:endParaRPr lang="en-ZA" dirty="0">
              <a:solidFill>
                <a:prstClr val="black"/>
              </a:solidFill>
            </a:endParaRPr>
          </a:p>
        </p:txBody>
      </p:sp>
      <p:sp>
        <p:nvSpPr>
          <p:cNvPr id="20" name="AutoShape 23"/>
          <p:cNvSpPr>
            <a:spLocks noChangeArrowheads="1"/>
          </p:cNvSpPr>
          <p:nvPr/>
        </p:nvSpPr>
        <p:spPr bwMode="auto">
          <a:xfrm>
            <a:off x="5076825" y="5936980"/>
            <a:ext cx="1152525" cy="215900"/>
          </a:xfrm>
          <a:prstGeom prst="rightArrow">
            <a:avLst>
              <a:gd name="adj1" fmla="val 50000"/>
              <a:gd name="adj2" fmla="val 133456"/>
            </a:avLst>
          </a:prstGeom>
          <a:solidFill>
            <a:schemeClr val="tx2"/>
          </a:solidFill>
          <a:ln w="9525">
            <a:solidFill>
              <a:schemeClr val="tx1"/>
            </a:solidFill>
            <a:miter lim="800000"/>
            <a:headEnd/>
            <a:tailEnd/>
          </a:ln>
        </p:spPr>
        <p:txBody>
          <a:bodyPr wrap="none" anchor="ctr"/>
          <a:lstStyle/>
          <a:p>
            <a:pPr defTabSz="457200"/>
            <a:endParaRPr lang="en-ZA" dirty="0">
              <a:solidFill>
                <a:prstClr val="black"/>
              </a:solidFill>
            </a:endParaRPr>
          </a:p>
        </p:txBody>
      </p:sp>
      <p:sp>
        <p:nvSpPr>
          <p:cNvPr id="21" name="Rectangle 14"/>
          <p:cNvSpPr>
            <a:spLocks noChangeArrowheads="1"/>
          </p:cNvSpPr>
          <p:nvPr/>
        </p:nvSpPr>
        <p:spPr bwMode="auto">
          <a:xfrm>
            <a:off x="6300788" y="1660996"/>
            <a:ext cx="2663700" cy="720080"/>
          </a:xfrm>
          <a:prstGeom prst="rect">
            <a:avLst/>
          </a:prstGeom>
          <a:solidFill>
            <a:srgbClr val="FFFF00"/>
          </a:solidFill>
          <a:ln w="9525">
            <a:solidFill>
              <a:schemeClr val="tx1"/>
            </a:solidFill>
            <a:miter lim="800000"/>
            <a:headEnd/>
            <a:tailEnd/>
          </a:ln>
        </p:spPr>
        <p:txBody>
          <a:bodyPr wrap="none" anchor="ctr"/>
          <a:lstStyle/>
          <a:p>
            <a:pPr defTabSz="457200"/>
            <a:r>
              <a:rPr lang="en-ZA" sz="1200" b="1" dirty="0">
                <a:solidFill>
                  <a:prstClr val="black"/>
                </a:solidFill>
              </a:rPr>
              <a:t>“Mainstream economy upper class”</a:t>
            </a:r>
          </a:p>
          <a:p>
            <a:pPr defTabSz="457200">
              <a:buFontTx/>
              <a:buChar char="•"/>
            </a:pPr>
            <a:r>
              <a:rPr lang="en-US" sz="1200" dirty="0">
                <a:solidFill>
                  <a:prstClr val="black"/>
                </a:solidFill>
              </a:rPr>
              <a:t>Majority are white</a:t>
            </a:r>
            <a:endParaRPr lang="en-ZA" sz="1200" dirty="0">
              <a:solidFill>
                <a:prstClr val="black"/>
              </a:solidFill>
            </a:endParaRPr>
          </a:p>
          <a:p>
            <a:pPr defTabSz="457200">
              <a:buFontTx/>
              <a:buChar char="•"/>
            </a:pPr>
            <a:r>
              <a:rPr lang="en-ZA" sz="1200" dirty="0">
                <a:solidFill>
                  <a:prstClr val="black"/>
                </a:solidFill>
              </a:rPr>
              <a:t>Wealthy with economic choices</a:t>
            </a:r>
          </a:p>
          <a:p>
            <a:pPr defTabSz="457200">
              <a:buFontTx/>
              <a:buChar char="•"/>
            </a:pPr>
            <a:r>
              <a:rPr lang="en-ZA" sz="1200" dirty="0">
                <a:solidFill>
                  <a:prstClr val="black"/>
                </a:solidFill>
              </a:rPr>
              <a:t> Business owners</a:t>
            </a:r>
            <a:endParaRPr lang="en-GB" sz="1200" dirty="0">
              <a:solidFill>
                <a:prstClr val="black"/>
              </a:solidFill>
            </a:endParaRPr>
          </a:p>
        </p:txBody>
      </p:sp>
      <p:sp>
        <p:nvSpPr>
          <p:cNvPr id="22" name="Rectangle 15"/>
          <p:cNvSpPr>
            <a:spLocks noChangeArrowheads="1"/>
          </p:cNvSpPr>
          <p:nvPr/>
        </p:nvSpPr>
        <p:spPr bwMode="auto">
          <a:xfrm>
            <a:off x="6300788" y="2524819"/>
            <a:ext cx="2663825" cy="936377"/>
          </a:xfrm>
          <a:prstGeom prst="rect">
            <a:avLst/>
          </a:prstGeom>
          <a:solidFill>
            <a:srgbClr val="FFFF00"/>
          </a:solidFill>
          <a:ln w="9525">
            <a:solidFill>
              <a:schemeClr val="tx1"/>
            </a:solidFill>
            <a:miter lim="800000"/>
            <a:headEnd/>
            <a:tailEnd/>
          </a:ln>
        </p:spPr>
        <p:txBody>
          <a:bodyPr wrap="none" anchor="ctr"/>
          <a:lstStyle/>
          <a:p>
            <a:pPr defTabSz="457200"/>
            <a:r>
              <a:rPr lang="en-ZA" sz="1200" b="1" dirty="0">
                <a:solidFill>
                  <a:prstClr val="black"/>
                </a:solidFill>
              </a:rPr>
              <a:t>“Upper middle class &amp; investors”</a:t>
            </a:r>
          </a:p>
          <a:p>
            <a:pPr defTabSz="457200">
              <a:buFontTx/>
              <a:buChar char="•"/>
            </a:pPr>
            <a:r>
              <a:rPr lang="en-ZA" sz="1200" dirty="0">
                <a:solidFill>
                  <a:prstClr val="black"/>
                </a:solidFill>
              </a:rPr>
              <a:t> High income</a:t>
            </a:r>
          </a:p>
          <a:p>
            <a:pPr defTabSz="457200">
              <a:buFontTx/>
              <a:buChar char="•"/>
            </a:pPr>
            <a:r>
              <a:rPr lang="en-ZA" sz="1200" dirty="0">
                <a:solidFill>
                  <a:prstClr val="black"/>
                </a:solidFill>
              </a:rPr>
              <a:t> Positive net asset value </a:t>
            </a:r>
          </a:p>
          <a:p>
            <a:pPr defTabSz="457200">
              <a:buFontTx/>
              <a:buChar char="•"/>
            </a:pPr>
            <a:r>
              <a:rPr lang="en-ZA" sz="1200" dirty="0">
                <a:solidFill>
                  <a:prstClr val="black"/>
                </a:solidFill>
              </a:rPr>
              <a:t> Invest in shares</a:t>
            </a:r>
          </a:p>
          <a:p>
            <a:pPr defTabSz="457200">
              <a:buFontTx/>
              <a:buChar char="•"/>
            </a:pPr>
            <a:r>
              <a:rPr lang="en-US" sz="1200" dirty="0">
                <a:solidFill>
                  <a:prstClr val="black"/>
                </a:solidFill>
              </a:rPr>
              <a:t>Majority are white</a:t>
            </a:r>
            <a:endParaRPr lang="en-GB" sz="1200" dirty="0">
              <a:solidFill>
                <a:prstClr val="black"/>
              </a:solidFill>
            </a:endParaRPr>
          </a:p>
        </p:txBody>
      </p:sp>
      <p:sp>
        <p:nvSpPr>
          <p:cNvPr id="23" name="Rectangle 16"/>
          <p:cNvSpPr>
            <a:spLocks noChangeArrowheads="1"/>
          </p:cNvSpPr>
          <p:nvPr/>
        </p:nvSpPr>
        <p:spPr bwMode="auto">
          <a:xfrm>
            <a:off x="6300788" y="3589154"/>
            <a:ext cx="2663825" cy="864418"/>
          </a:xfrm>
          <a:prstGeom prst="rect">
            <a:avLst/>
          </a:prstGeom>
          <a:solidFill>
            <a:srgbClr val="FFFF00"/>
          </a:solidFill>
          <a:ln w="9525">
            <a:solidFill>
              <a:schemeClr val="tx1"/>
            </a:solidFill>
            <a:miter lim="800000"/>
            <a:headEnd/>
            <a:tailEnd/>
          </a:ln>
        </p:spPr>
        <p:txBody>
          <a:bodyPr wrap="none" anchor="ctr"/>
          <a:lstStyle/>
          <a:p>
            <a:pPr defTabSz="457200"/>
            <a:r>
              <a:rPr lang="en-ZA" sz="1200" b="1" dirty="0">
                <a:solidFill>
                  <a:prstClr val="black"/>
                </a:solidFill>
              </a:rPr>
              <a:t>“Entrepreneur middle class”</a:t>
            </a:r>
          </a:p>
          <a:p>
            <a:pPr defTabSz="457200">
              <a:buFontTx/>
              <a:buChar char="•"/>
            </a:pPr>
            <a:r>
              <a:rPr lang="en-ZA" sz="1200" dirty="0">
                <a:solidFill>
                  <a:prstClr val="black"/>
                </a:solidFill>
              </a:rPr>
              <a:t> Self employed</a:t>
            </a:r>
          </a:p>
          <a:p>
            <a:pPr defTabSz="457200">
              <a:buFontTx/>
              <a:buChar char="•"/>
            </a:pPr>
            <a:r>
              <a:rPr lang="en-ZA" sz="1200" dirty="0">
                <a:solidFill>
                  <a:prstClr val="black"/>
                </a:solidFill>
              </a:rPr>
              <a:t>Owner managed businesses</a:t>
            </a:r>
          </a:p>
          <a:p>
            <a:pPr defTabSz="457200">
              <a:buFontTx/>
              <a:buChar char="•"/>
            </a:pPr>
            <a:r>
              <a:rPr lang="en-ZA" sz="1200" dirty="0">
                <a:solidFill>
                  <a:prstClr val="black"/>
                </a:solidFill>
              </a:rPr>
              <a:t> Small Medium &amp; Micro Enterprises</a:t>
            </a:r>
          </a:p>
          <a:p>
            <a:pPr defTabSz="457200">
              <a:buFontTx/>
              <a:buChar char="•"/>
            </a:pPr>
            <a:r>
              <a:rPr lang="en-US" sz="1200" dirty="0">
                <a:solidFill>
                  <a:prstClr val="black"/>
                </a:solidFill>
              </a:rPr>
              <a:t>Majority are white</a:t>
            </a:r>
            <a:endParaRPr lang="en-GB" sz="1200" dirty="0">
              <a:solidFill>
                <a:prstClr val="black"/>
              </a:solidFill>
            </a:endParaRPr>
          </a:p>
        </p:txBody>
      </p:sp>
      <p:sp>
        <p:nvSpPr>
          <p:cNvPr id="24" name="Rectangle 17"/>
          <p:cNvSpPr>
            <a:spLocks noChangeArrowheads="1"/>
          </p:cNvSpPr>
          <p:nvPr/>
        </p:nvSpPr>
        <p:spPr bwMode="auto">
          <a:xfrm>
            <a:off x="6300788" y="4608598"/>
            <a:ext cx="2663825" cy="973932"/>
          </a:xfrm>
          <a:prstGeom prst="rect">
            <a:avLst/>
          </a:prstGeom>
          <a:solidFill>
            <a:srgbClr val="FFFF00"/>
          </a:solidFill>
          <a:ln w="9525">
            <a:solidFill>
              <a:schemeClr val="tx1"/>
            </a:solidFill>
            <a:miter lim="800000"/>
            <a:headEnd/>
            <a:tailEnd/>
          </a:ln>
        </p:spPr>
        <p:txBody>
          <a:bodyPr wrap="none" anchor="ctr"/>
          <a:lstStyle/>
          <a:p>
            <a:pPr defTabSz="457200"/>
            <a:r>
              <a:rPr lang="en-ZA" sz="1200" b="1" dirty="0">
                <a:solidFill>
                  <a:prstClr val="black"/>
                </a:solidFill>
              </a:rPr>
              <a:t>“The professional middle class”</a:t>
            </a:r>
          </a:p>
          <a:p>
            <a:pPr defTabSz="457200">
              <a:buFontTx/>
              <a:buChar char="•"/>
            </a:pPr>
            <a:r>
              <a:rPr lang="en-ZA" sz="1200" dirty="0">
                <a:solidFill>
                  <a:prstClr val="black"/>
                </a:solidFill>
              </a:rPr>
              <a:t> Formal employment (Black Diamonds)</a:t>
            </a:r>
          </a:p>
          <a:p>
            <a:pPr defTabSz="457200">
              <a:buFontTx/>
              <a:buChar char="•"/>
            </a:pPr>
            <a:r>
              <a:rPr lang="en-ZA" sz="1200" dirty="0">
                <a:solidFill>
                  <a:prstClr val="black"/>
                </a:solidFill>
              </a:rPr>
              <a:t> School leavers/graduates</a:t>
            </a:r>
          </a:p>
          <a:p>
            <a:pPr defTabSz="457200">
              <a:buFontTx/>
              <a:buChar char="•"/>
            </a:pPr>
            <a:r>
              <a:rPr lang="en-ZA" sz="1200" dirty="0">
                <a:solidFill>
                  <a:prstClr val="black"/>
                </a:solidFill>
              </a:rPr>
              <a:t> Artisans/professionals</a:t>
            </a:r>
          </a:p>
          <a:p>
            <a:pPr defTabSz="457200"/>
            <a:endParaRPr lang="en-US" sz="1200" dirty="0">
              <a:solidFill>
                <a:prstClr val="black"/>
              </a:solidFill>
            </a:endParaRPr>
          </a:p>
        </p:txBody>
      </p:sp>
      <p:sp>
        <p:nvSpPr>
          <p:cNvPr id="25" name="Rectangle 18"/>
          <p:cNvSpPr>
            <a:spLocks noChangeArrowheads="1"/>
          </p:cNvSpPr>
          <p:nvPr/>
        </p:nvSpPr>
        <p:spPr bwMode="auto">
          <a:xfrm>
            <a:off x="6300788" y="5693469"/>
            <a:ext cx="2663825" cy="1149350"/>
          </a:xfrm>
          <a:prstGeom prst="rect">
            <a:avLst/>
          </a:prstGeom>
          <a:solidFill>
            <a:srgbClr val="FFFF00"/>
          </a:solidFill>
          <a:ln w="9525">
            <a:solidFill>
              <a:schemeClr val="tx1"/>
            </a:solidFill>
            <a:miter lim="800000"/>
            <a:headEnd/>
            <a:tailEnd/>
          </a:ln>
        </p:spPr>
        <p:txBody>
          <a:bodyPr wrap="none" anchor="ctr"/>
          <a:lstStyle/>
          <a:p>
            <a:pPr defTabSz="457200"/>
            <a:r>
              <a:rPr lang="en-ZA" sz="1200" b="1" dirty="0">
                <a:solidFill>
                  <a:prstClr val="black"/>
                </a:solidFill>
              </a:rPr>
              <a:t>“Second economy”</a:t>
            </a:r>
          </a:p>
          <a:p>
            <a:pPr defTabSz="457200">
              <a:buFontTx/>
              <a:buChar char="•"/>
            </a:pPr>
            <a:r>
              <a:rPr lang="en-ZA" sz="1200" dirty="0">
                <a:solidFill>
                  <a:prstClr val="black"/>
                </a:solidFill>
              </a:rPr>
              <a:t> The majority are black</a:t>
            </a:r>
          </a:p>
          <a:p>
            <a:pPr defTabSz="457200">
              <a:buFontTx/>
              <a:buChar char="•"/>
            </a:pPr>
            <a:r>
              <a:rPr lang="en-US" sz="1200" dirty="0">
                <a:solidFill>
                  <a:prstClr val="black"/>
                </a:solidFill>
              </a:rPr>
              <a:t>With no economic earning ability</a:t>
            </a:r>
          </a:p>
          <a:p>
            <a:pPr defTabSz="457200">
              <a:buFontTx/>
              <a:buChar char="•"/>
            </a:pPr>
            <a:r>
              <a:rPr lang="en-US" sz="1200" dirty="0">
                <a:solidFill>
                  <a:prstClr val="black"/>
                </a:solidFill>
              </a:rPr>
              <a:t>No technical or tertiary skills </a:t>
            </a:r>
            <a:endParaRPr lang="en-ZA" sz="1200" dirty="0">
              <a:solidFill>
                <a:prstClr val="black"/>
              </a:solidFill>
            </a:endParaRPr>
          </a:p>
          <a:p>
            <a:pPr defTabSz="457200">
              <a:buFontTx/>
              <a:buChar char="•"/>
            </a:pPr>
            <a:r>
              <a:rPr lang="en-ZA" sz="1200" dirty="0">
                <a:solidFill>
                  <a:prstClr val="black"/>
                </a:solidFill>
              </a:rPr>
              <a:t> Dependant on grants (Unemployable)</a:t>
            </a:r>
          </a:p>
          <a:p>
            <a:pPr defTabSz="457200">
              <a:buFontTx/>
              <a:buChar char="•"/>
            </a:pPr>
            <a:r>
              <a:rPr lang="en-ZA" sz="1200" dirty="0">
                <a:solidFill>
                  <a:prstClr val="black"/>
                </a:solidFill>
              </a:rPr>
              <a:t> Subsistence on land produce</a:t>
            </a:r>
            <a:endParaRPr lang="en-GB" sz="1200" dirty="0">
              <a:solidFill>
                <a:prstClr val="black"/>
              </a:solidFill>
            </a:endParaRPr>
          </a:p>
        </p:txBody>
      </p:sp>
    </p:spTree>
    <p:extLst>
      <p:ext uri="{BB962C8B-B14F-4D97-AF65-F5344CB8AC3E}">
        <p14:creationId xmlns:p14="http://schemas.microsoft.com/office/powerpoint/2010/main" val="7070118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2234679"/>
          </a:xfrm>
        </p:spPr>
        <p:txBody>
          <a:bodyPr>
            <a:normAutofit/>
          </a:bodyPr>
          <a:lstStyle/>
          <a:p>
            <a:r>
              <a:rPr lang="en-ZA" b="1" dirty="0" smtClean="0"/>
              <a:t>BBBEE Act </a:t>
            </a:r>
            <a:br>
              <a:rPr lang="en-ZA" b="1" dirty="0" smtClean="0"/>
            </a:br>
            <a:r>
              <a:rPr lang="en-ZA" b="1" dirty="0" smtClean="0"/>
              <a:t>&amp; </a:t>
            </a:r>
            <a:br>
              <a:rPr lang="en-ZA" b="1" dirty="0" smtClean="0"/>
            </a:br>
            <a:r>
              <a:rPr lang="en-ZA" b="1" dirty="0" smtClean="0"/>
              <a:t>SECTOR CODES</a:t>
            </a:r>
            <a:endParaRPr lang="en-ZA" b="1" dirty="0"/>
          </a:p>
        </p:txBody>
      </p:sp>
    </p:spTree>
    <p:extLst>
      <p:ext uri="{BB962C8B-B14F-4D97-AF65-F5344CB8AC3E}">
        <p14:creationId xmlns:p14="http://schemas.microsoft.com/office/powerpoint/2010/main" val="362926384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b="1" dirty="0"/>
              <a:t>I</a:t>
            </a:r>
            <a:r>
              <a:rPr lang="en-ZA" b="1" dirty="0" smtClean="0"/>
              <a:t>ntroduction</a:t>
            </a:r>
            <a:endParaRPr lang="en-ZA" b="1" dirty="0"/>
          </a:p>
        </p:txBody>
      </p:sp>
      <p:sp>
        <p:nvSpPr>
          <p:cNvPr id="3" name="Content Placeholder 2"/>
          <p:cNvSpPr>
            <a:spLocks noGrp="1"/>
          </p:cNvSpPr>
          <p:nvPr>
            <p:ph idx="1"/>
          </p:nvPr>
        </p:nvSpPr>
        <p:spPr>
          <a:xfrm>
            <a:off x="878904" y="1600200"/>
            <a:ext cx="8229600" cy="4525963"/>
          </a:xfrm>
        </p:spPr>
        <p:txBody>
          <a:bodyPr/>
          <a:lstStyle/>
          <a:p>
            <a:r>
              <a:rPr lang="en-ZA" dirty="0" smtClean="0"/>
              <a:t>The Broad-Based Black economic Empowerment Act 53 of 2003 (“BBBEE Act) provides the legislative framework for broad based black economic empowerment in SA. The “Generic” Codes of Good Practice and Sector Codes are issued under the B-BBEE.</a:t>
            </a:r>
          </a:p>
          <a:p>
            <a:endParaRPr lang="en-ZA" dirty="0"/>
          </a:p>
        </p:txBody>
      </p:sp>
    </p:spTree>
    <p:extLst>
      <p:ext uri="{BB962C8B-B14F-4D97-AF65-F5344CB8AC3E}">
        <p14:creationId xmlns:p14="http://schemas.microsoft.com/office/powerpoint/2010/main" val="182248594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p>
            <a:r>
              <a:rPr lang="en-ZA" b="1" dirty="0" smtClean="0"/>
              <a:t>BBBEE Sector Code</a:t>
            </a:r>
            <a:endParaRPr lang="en-ZA" b="1" dirty="0"/>
          </a:p>
        </p:txBody>
      </p:sp>
      <p:sp>
        <p:nvSpPr>
          <p:cNvPr id="3" name="Content Placeholder 2"/>
          <p:cNvSpPr>
            <a:spLocks noGrp="1"/>
          </p:cNvSpPr>
          <p:nvPr>
            <p:ph idx="1"/>
          </p:nvPr>
        </p:nvSpPr>
        <p:spPr>
          <a:xfrm>
            <a:off x="950912" y="980728"/>
            <a:ext cx="8229600" cy="5688632"/>
          </a:xfrm>
        </p:spPr>
        <p:txBody>
          <a:bodyPr>
            <a:noAutofit/>
          </a:bodyPr>
          <a:lstStyle/>
          <a:p>
            <a:r>
              <a:rPr lang="en-US" sz="2800" dirty="0" smtClean="0"/>
              <a:t>What are Sector Codes</a:t>
            </a:r>
          </a:p>
          <a:p>
            <a:pPr lvl="1"/>
            <a:r>
              <a:rPr lang="en-US" sz="2400" dirty="0" smtClean="0"/>
              <a:t>Development of sector transformation strategy that uses the generic principles of BBBEE and accommodating specific nuances of your sector in order to make transformation more effective and meaningful.</a:t>
            </a:r>
            <a:br>
              <a:rPr lang="en-US" sz="2400" dirty="0" smtClean="0"/>
            </a:br>
            <a:endParaRPr lang="en-US" sz="2400" dirty="0" smtClean="0"/>
          </a:p>
          <a:p>
            <a:r>
              <a:rPr lang="en-US" sz="2800" dirty="0" smtClean="0"/>
              <a:t>Why are sector Codes important</a:t>
            </a:r>
          </a:p>
          <a:p>
            <a:pPr lvl="1"/>
            <a:r>
              <a:rPr lang="en-US" sz="2400" dirty="0" smtClean="0"/>
              <a:t>The 7 elements of generic codes are critical and important but there are also other elements beyond that the country needs to transform</a:t>
            </a:r>
          </a:p>
          <a:p>
            <a:pPr lvl="2"/>
            <a:r>
              <a:rPr lang="en-US" sz="2000" dirty="0" smtClean="0"/>
              <a:t>Funding transformation – Financial Sector Charter </a:t>
            </a:r>
          </a:p>
          <a:p>
            <a:pPr lvl="2"/>
            <a:r>
              <a:rPr lang="en-US" sz="2000" dirty="0" smtClean="0"/>
              <a:t>Access to connectivity – ICT Charter</a:t>
            </a:r>
          </a:p>
          <a:p>
            <a:pPr lvl="2"/>
            <a:r>
              <a:rPr lang="en-US" sz="2000" dirty="0" smtClean="0"/>
              <a:t>Development in under-resourced area- Property Sector Charter</a:t>
            </a:r>
          </a:p>
          <a:p>
            <a:pPr lvl="1"/>
            <a:endParaRPr lang="en-ZA" sz="3200" dirty="0"/>
          </a:p>
        </p:txBody>
      </p:sp>
    </p:spTree>
    <p:extLst>
      <p:ext uri="{BB962C8B-B14F-4D97-AF65-F5344CB8AC3E}">
        <p14:creationId xmlns:p14="http://schemas.microsoft.com/office/powerpoint/2010/main" val="23655982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p>
            <a:r>
              <a:rPr lang="en-ZA" b="1" dirty="0" smtClean="0"/>
              <a:t>BBBEE Sector Code</a:t>
            </a:r>
            <a:endParaRPr lang="en-ZA" b="1" dirty="0"/>
          </a:p>
        </p:txBody>
      </p:sp>
      <p:sp>
        <p:nvSpPr>
          <p:cNvPr id="3" name="Content Placeholder 2"/>
          <p:cNvSpPr>
            <a:spLocks noGrp="1"/>
          </p:cNvSpPr>
          <p:nvPr>
            <p:ph idx="1"/>
          </p:nvPr>
        </p:nvSpPr>
        <p:spPr>
          <a:xfrm>
            <a:off x="1238944" y="980728"/>
            <a:ext cx="8229600" cy="5688632"/>
          </a:xfrm>
        </p:spPr>
        <p:txBody>
          <a:bodyPr>
            <a:noAutofit/>
          </a:bodyPr>
          <a:lstStyle/>
          <a:p>
            <a:r>
              <a:rPr lang="en-US" sz="2400" dirty="0" smtClean="0"/>
              <a:t>2009</a:t>
            </a:r>
          </a:p>
          <a:p>
            <a:pPr lvl="1"/>
            <a:r>
              <a:rPr lang="en-US" sz="2000" dirty="0" smtClean="0"/>
              <a:t>Construction Sector Code</a:t>
            </a:r>
          </a:p>
          <a:p>
            <a:pPr lvl="1"/>
            <a:r>
              <a:rPr lang="en-US" sz="2000" dirty="0" smtClean="0"/>
              <a:t>Tourism Sector Code</a:t>
            </a:r>
          </a:p>
          <a:p>
            <a:pPr lvl="1"/>
            <a:r>
              <a:rPr lang="en-US" sz="2000" dirty="0" smtClean="0"/>
              <a:t>Forestry Sector Code</a:t>
            </a:r>
          </a:p>
          <a:p>
            <a:pPr lvl="1"/>
            <a:r>
              <a:rPr lang="en-US" sz="2000" dirty="0" smtClean="0"/>
              <a:t>Transport Sector Code</a:t>
            </a:r>
          </a:p>
          <a:p>
            <a:r>
              <a:rPr lang="en-US" sz="2400" dirty="0" smtClean="0"/>
              <a:t>2011</a:t>
            </a:r>
          </a:p>
          <a:p>
            <a:pPr lvl="1"/>
            <a:r>
              <a:rPr lang="en-US" sz="2000" dirty="0" smtClean="0"/>
              <a:t>Chartered Accountants Sector Codes</a:t>
            </a:r>
          </a:p>
          <a:p>
            <a:r>
              <a:rPr lang="en-US" sz="2400" dirty="0" smtClean="0"/>
              <a:t>2012</a:t>
            </a:r>
          </a:p>
          <a:p>
            <a:pPr lvl="1"/>
            <a:r>
              <a:rPr lang="en-US" sz="2000" dirty="0" smtClean="0"/>
              <a:t>ICT Sector Codes</a:t>
            </a:r>
          </a:p>
          <a:p>
            <a:pPr lvl="1"/>
            <a:r>
              <a:rPr lang="en-US" sz="2000" dirty="0" smtClean="0"/>
              <a:t>Property Sector Code</a:t>
            </a:r>
          </a:p>
          <a:p>
            <a:pPr lvl="1"/>
            <a:r>
              <a:rPr lang="en-US" sz="2000" dirty="0" err="1" smtClean="0"/>
              <a:t>AgriBEE</a:t>
            </a:r>
            <a:r>
              <a:rPr lang="en-US" sz="2000" dirty="0" smtClean="0"/>
              <a:t> Sector Codes</a:t>
            </a:r>
          </a:p>
          <a:p>
            <a:r>
              <a:rPr lang="en-US" sz="2400" dirty="0" smtClean="0"/>
              <a:t>2013</a:t>
            </a:r>
          </a:p>
          <a:p>
            <a:pPr lvl="1"/>
            <a:r>
              <a:rPr lang="en-US" sz="2000" dirty="0" smtClean="0"/>
              <a:t>Financial Sector Codes</a:t>
            </a:r>
          </a:p>
          <a:p>
            <a:r>
              <a:rPr lang="en-US" sz="2400" dirty="0" smtClean="0"/>
              <a:t>Sector Charter – Section 12</a:t>
            </a:r>
          </a:p>
          <a:p>
            <a:pPr lvl="1"/>
            <a:r>
              <a:rPr lang="en-US" sz="2000" dirty="0" smtClean="0"/>
              <a:t>MAC Sector Codes</a:t>
            </a:r>
          </a:p>
          <a:p>
            <a:endParaRPr lang="en-ZA" sz="2400" dirty="0"/>
          </a:p>
        </p:txBody>
      </p:sp>
    </p:spTree>
    <p:extLst>
      <p:ext uri="{BB962C8B-B14F-4D97-AF65-F5344CB8AC3E}">
        <p14:creationId xmlns:p14="http://schemas.microsoft.com/office/powerpoint/2010/main" val="351283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xEl>
                                              <p:pRg st="9" end="9"/>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p>
            <a:r>
              <a:rPr lang="en-ZA" b="1" dirty="0" smtClean="0"/>
              <a:t>BBBEE Sector Code</a:t>
            </a:r>
            <a:endParaRPr lang="en-ZA" b="1" dirty="0"/>
          </a:p>
        </p:txBody>
      </p:sp>
      <p:sp>
        <p:nvSpPr>
          <p:cNvPr id="3" name="Content Placeholder 2"/>
          <p:cNvSpPr>
            <a:spLocks noGrp="1"/>
          </p:cNvSpPr>
          <p:nvPr>
            <p:ph idx="1"/>
          </p:nvPr>
        </p:nvSpPr>
        <p:spPr>
          <a:xfrm>
            <a:off x="1310952" y="980728"/>
            <a:ext cx="8229600" cy="5688632"/>
          </a:xfrm>
        </p:spPr>
        <p:txBody>
          <a:bodyPr>
            <a:noAutofit/>
          </a:bodyPr>
          <a:lstStyle/>
          <a:p>
            <a:r>
              <a:rPr lang="en-US" sz="3600" dirty="0" smtClean="0"/>
              <a:t>BBBEE Sector Codes</a:t>
            </a:r>
          </a:p>
          <a:p>
            <a:pPr lvl="1"/>
            <a:r>
              <a:rPr lang="en-US" sz="2400" dirty="0" smtClean="0"/>
              <a:t>Bought into being by the BBBEE Act, No.53 of 2003</a:t>
            </a:r>
          </a:p>
          <a:p>
            <a:pPr lvl="1"/>
            <a:r>
              <a:rPr lang="en-US" sz="2400" dirty="0" smtClean="0"/>
              <a:t>They are anchored under the generic codes</a:t>
            </a:r>
          </a:p>
          <a:p>
            <a:pPr lvl="1"/>
            <a:r>
              <a:rPr lang="en-US" sz="2400" dirty="0" smtClean="0"/>
              <a:t>Establishment of Sector Codes needs to have as common factor</a:t>
            </a:r>
          </a:p>
          <a:p>
            <a:pPr lvl="2"/>
            <a:r>
              <a:rPr lang="en-US" sz="2000" dirty="0" smtClean="0"/>
              <a:t>Use same principles</a:t>
            </a:r>
          </a:p>
          <a:p>
            <a:pPr lvl="2"/>
            <a:r>
              <a:rPr lang="en-US" sz="2000" dirty="0" smtClean="0"/>
              <a:t>Use Same methodology</a:t>
            </a:r>
          </a:p>
          <a:p>
            <a:pPr lvl="2"/>
            <a:r>
              <a:rPr lang="en-US" sz="2000" dirty="0" smtClean="0"/>
              <a:t>Use Same calculations</a:t>
            </a:r>
          </a:p>
          <a:p>
            <a:pPr lvl="2"/>
            <a:r>
              <a:rPr lang="en-US" sz="2000" dirty="0" smtClean="0"/>
              <a:t>Use Same definitions</a:t>
            </a:r>
          </a:p>
          <a:p>
            <a:pPr lvl="1"/>
            <a:r>
              <a:rPr lang="en-US" sz="2000" dirty="0" smtClean="0"/>
              <a:t>What Sector Codes are at liberty to change are:</a:t>
            </a:r>
            <a:endParaRPr lang="en-US" sz="2000" dirty="0"/>
          </a:p>
          <a:p>
            <a:pPr lvl="2"/>
            <a:r>
              <a:rPr lang="en-US" sz="2000" dirty="0" smtClean="0"/>
              <a:t>Targets of the different elements</a:t>
            </a:r>
          </a:p>
          <a:p>
            <a:pPr lvl="2"/>
            <a:r>
              <a:rPr lang="en-US" sz="2000" dirty="0" smtClean="0"/>
              <a:t>Weighting of the different elements</a:t>
            </a:r>
          </a:p>
          <a:p>
            <a:pPr lvl="2"/>
            <a:r>
              <a:rPr lang="en-US" sz="2000" dirty="0" smtClean="0"/>
              <a:t>Adding a different/unique element/s</a:t>
            </a:r>
          </a:p>
          <a:p>
            <a:pPr lvl="2"/>
            <a:endParaRPr lang="en-US" sz="2000" dirty="0" smtClean="0"/>
          </a:p>
          <a:p>
            <a:endParaRPr lang="en-ZA" sz="3600" dirty="0"/>
          </a:p>
        </p:txBody>
      </p:sp>
    </p:spTree>
    <p:extLst>
      <p:ext uri="{BB962C8B-B14F-4D97-AF65-F5344CB8AC3E}">
        <p14:creationId xmlns:p14="http://schemas.microsoft.com/office/powerpoint/2010/main" val="174051496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2234679"/>
          </a:xfrm>
        </p:spPr>
        <p:txBody>
          <a:bodyPr>
            <a:normAutofit/>
          </a:bodyPr>
          <a:lstStyle/>
          <a:p>
            <a:r>
              <a:rPr lang="en-ZA" b="1" dirty="0" smtClean="0"/>
              <a:t>APPLICATION OF CURRENT TRANSFORMATION AND BBBEE</a:t>
            </a:r>
            <a:endParaRPr lang="en-ZA" b="1" dirty="0"/>
          </a:p>
        </p:txBody>
      </p:sp>
    </p:spTree>
    <p:extLst>
      <p:ext uri="{BB962C8B-B14F-4D97-AF65-F5344CB8AC3E}">
        <p14:creationId xmlns:p14="http://schemas.microsoft.com/office/powerpoint/2010/main" val="30867108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endParaRPr lang="en-US"/>
          </a:p>
        </p:txBody>
      </p:sp>
      <p:sp>
        <p:nvSpPr>
          <p:cNvPr id="5" name="Subtitle 4"/>
          <p:cNvSpPr>
            <a:spLocks noGrp="1"/>
          </p:cNvSpPr>
          <p:nvPr>
            <p:ph type="subTitle" idx="1"/>
          </p:nvPr>
        </p:nvSpPr>
        <p:spPr/>
        <p:txBody>
          <a:bodyPr/>
          <a:lstStyle/>
          <a:p>
            <a:endParaRPr lang="en-US"/>
          </a:p>
        </p:txBody>
      </p:sp>
      <p:pic>
        <p:nvPicPr>
          <p:cNvPr id="6" name="Picture 5" descr="Property Sector Slide 2-03.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Box 1"/>
          <p:cNvSpPr txBox="1"/>
          <p:nvPr/>
        </p:nvSpPr>
        <p:spPr>
          <a:xfrm>
            <a:off x="2309000" y="2492888"/>
            <a:ext cx="6557414" cy="2062103"/>
          </a:xfrm>
          <a:prstGeom prst="rect">
            <a:avLst/>
          </a:prstGeom>
          <a:noFill/>
        </p:spPr>
        <p:txBody>
          <a:bodyPr wrap="square" rtlCol="0">
            <a:spAutoFit/>
          </a:bodyPr>
          <a:lstStyle/>
          <a:p>
            <a:pPr algn="ctr"/>
            <a:r>
              <a:rPr lang="en-US" sz="4000" b="1" u="sng" dirty="0" smtClean="0">
                <a:solidFill>
                  <a:schemeClr val="tx2">
                    <a:lumMod val="75000"/>
                  </a:schemeClr>
                </a:solidFill>
                <a:cs typeface="Arial Rounded MT Bold"/>
              </a:rPr>
              <a:t>R</a:t>
            </a:r>
            <a:r>
              <a:rPr lang="en-US" sz="4000" b="1" dirty="0" smtClean="0">
                <a:solidFill>
                  <a:schemeClr val="tx2">
                    <a:lumMod val="75000"/>
                  </a:schemeClr>
                </a:solidFill>
                <a:cs typeface="Arial Rounded MT Bold"/>
              </a:rPr>
              <a:t>eal </a:t>
            </a:r>
            <a:r>
              <a:rPr lang="en-US" sz="4000" b="1" u="sng" dirty="0" smtClean="0">
                <a:solidFill>
                  <a:schemeClr val="tx2">
                    <a:lumMod val="75000"/>
                  </a:schemeClr>
                </a:solidFill>
                <a:cs typeface="Arial Rounded MT Bold"/>
              </a:rPr>
              <a:t>E</a:t>
            </a:r>
            <a:r>
              <a:rPr lang="en-US" sz="4000" b="1" dirty="0" smtClean="0">
                <a:solidFill>
                  <a:schemeClr val="tx2">
                    <a:lumMod val="75000"/>
                  </a:schemeClr>
                </a:solidFill>
                <a:cs typeface="Arial Rounded MT Bold"/>
              </a:rPr>
              <a:t>state </a:t>
            </a:r>
            <a:r>
              <a:rPr lang="en-US" sz="4000" b="1" u="sng" dirty="0" smtClean="0">
                <a:solidFill>
                  <a:schemeClr val="tx2">
                    <a:lumMod val="75000"/>
                  </a:schemeClr>
                </a:solidFill>
                <a:cs typeface="Arial Rounded MT Bold"/>
              </a:rPr>
              <a:t>B</a:t>
            </a:r>
            <a:r>
              <a:rPr lang="en-US" sz="4000" b="1" dirty="0" smtClean="0">
                <a:solidFill>
                  <a:schemeClr val="tx2">
                    <a:lumMod val="75000"/>
                  </a:schemeClr>
                </a:solidFill>
                <a:cs typeface="Arial Rounded MT Bold"/>
              </a:rPr>
              <a:t>usiness </a:t>
            </a:r>
            <a:r>
              <a:rPr lang="en-US" sz="4000" b="1" u="sng" dirty="0" smtClean="0">
                <a:solidFill>
                  <a:schemeClr val="tx2">
                    <a:lumMod val="75000"/>
                  </a:schemeClr>
                </a:solidFill>
                <a:cs typeface="Arial Rounded MT Bold"/>
              </a:rPr>
              <a:t>O</a:t>
            </a:r>
            <a:r>
              <a:rPr lang="en-US" sz="4000" b="1" dirty="0" smtClean="0">
                <a:solidFill>
                  <a:schemeClr val="tx2">
                    <a:lumMod val="75000"/>
                  </a:schemeClr>
                </a:solidFill>
                <a:cs typeface="Arial Rounded MT Bold"/>
              </a:rPr>
              <a:t>wners </a:t>
            </a:r>
            <a:r>
              <a:rPr lang="en-US" sz="4000" b="1" u="sng" dirty="0" smtClean="0">
                <a:solidFill>
                  <a:schemeClr val="tx2">
                    <a:lumMod val="75000"/>
                  </a:schemeClr>
                </a:solidFill>
                <a:cs typeface="Arial Rounded MT Bold"/>
              </a:rPr>
              <a:t>S</a:t>
            </a:r>
            <a:r>
              <a:rPr lang="en-US" sz="4000" b="1" dirty="0" smtClean="0">
                <a:solidFill>
                  <a:schemeClr val="tx2">
                    <a:lumMod val="75000"/>
                  </a:schemeClr>
                </a:solidFill>
                <a:cs typeface="Arial Rounded MT Bold"/>
              </a:rPr>
              <a:t>outh </a:t>
            </a:r>
            <a:r>
              <a:rPr lang="en-US" sz="4000" b="1" u="sng" dirty="0" smtClean="0">
                <a:solidFill>
                  <a:schemeClr val="tx2">
                    <a:lumMod val="75000"/>
                  </a:schemeClr>
                </a:solidFill>
                <a:cs typeface="Arial Rounded MT Bold"/>
              </a:rPr>
              <a:t>A</a:t>
            </a:r>
            <a:r>
              <a:rPr lang="en-US" sz="4000" b="1" dirty="0" smtClean="0">
                <a:solidFill>
                  <a:schemeClr val="tx2">
                    <a:lumMod val="75000"/>
                  </a:schemeClr>
                </a:solidFill>
                <a:cs typeface="Arial Rounded MT Bold"/>
              </a:rPr>
              <a:t>frica</a:t>
            </a:r>
          </a:p>
          <a:p>
            <a:pPr algn="ctr"/>
            <a:r>
              <a:rPr lang="en-US" sz="4800" b="1" dirty="0" smtClean="0">
                <a:solidFill>
                  <a:schemeClr val="tx2">
                    <a:lumMod val="75000"/>
                  </a:schemeClr>
                </a:solidFill>
                <a:cs typeface="Arial Rounded MT Bold"/>
              </a:rPr>
              <a:t>REBOSA AGM </a:t>
            </a:r>
            <a:endParaRPr lang="en-US" sz="4800" dirty="0"/>
          </a:p>
        </p:txBody>
      </p:sp>
      <p:sp>
        <p:nvSpPr>
          <p:cNvPr id="7" name="TextBox 6"/>
          <p:cNvSpPr txBox="1"/>
          <p:nvPr/>
        </p:nvSpPr>
        <p:spPr>
          <a:xfrm>
            <a:off x="1977607" y="4400828"/>
            <a:ext cx="6335317" cy="584776"/>
          </a:xfrm>
          <a:prstGeom prst="rect">
            <a:avLst/>
          </a:prstGeom>
          <a:noFill/>
        </p:spPr>
        <p:txBody>
          <a:bodyPr wrap="square" rtlCol="0">
            <a:spAutoFit/>
          </a:bodyPr>
          <a:lstStyle/>
          <a:p>
            <a:pPr algn="ctr"/>
            <a:r>
              <a:rPr lang="en-US" sz="3200" b="1" dirty="0" smtClean="0">
                <a:solidFill>
                  <a:schemeClr val="bg1"/>
                </a:solidFill>
                <a:cs typeface="Arial Rounded MT Bold"/>
              </a:rPr>
              <a:t>29 June 2015</a:t>
            </a:r>
            <a:endParaRPr lang="en-US" sz="3200" dirty="0">
              <a:solidFill>
                <a:schemeClr val="bg1"/>
              </a:solidFill>
            </a:endParaRPr>
          </a:p>
        </p:txBody>
      </p:sp>
      <p:sp>
        <p:nvSpPr>
          <p:cNvPr id="8" name="Moon 7"/>
          <p:cNvSpPr/>
          <p:nvPr/>
        </p:nvSpPr>
        <p:spPr bwMode="auto">
          <a:xfrm rot="19149092">
            <a:off x="515938" y="2695575"/>
            <a:ext cx="1392237" cy="5329238"/>
          </a:xfrm>
          <a:prstGeom prst="moon">
            <a:avLst/>
          </a:prstGeom>
          <a:gradFill flip="none" rotWithShape="1">
            <a:gsLst>
              <a:gs pos="0">
                <a:schemeClr val="accent1">
                  <a:lumMod val="40000"/>
                  <a:lumOff val="60000"/>
                  <a:shade val="30000"/>
                  <a:satMod val="115000"/>
                </a:schemeClr>
              </a:gs>
              <a:gs pos="50000">
                <a:schemeClr val="accent1">
                  <a:lumMod val="40000"/>
                  <a:lumOff val="60000"/>
                  <a:shade val="67500"/>
                  <a:satMod val="115000"/>
                </a:schemeClr>
              </a:gs>
              <a:gs pos="100000">
                <a:schemeClr val="accent1">
                  <a:lumMod val="40000"/>
                  <a:lumOff val="60000"/>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dirty="0"/>
          </a:p>
        </p:txBody>
      </p:sp>
      <p:sp>
        <p:nvSpPr>
          <p:cNvPr id="9" name="Moon 8"/>
          <p:cNvSpPr/>
          <p:nvPr/>
        </p:nvSpPr>
        <p:spPr bwMode="auto">
          <a:xfrm rot="19149092">
            <a:off x="360364" y="2924174"/>
            <a:ext cx="1392237" cy="5329238"/>
          </a:xfrm>
          <a:prstGeom prst="moon">
            <a:avLst/>
          </a:prstGeom>
          <a:gradFill flip="none" rotWithShape="1">
            <a:gsLst>
              <a:gs pos="0">
                <a:srgbClr val="8488C4"/>
              </a:gs>
              <a:gs pos="53000">
                <a:srgbClr val="D4DEFF"/>
              </a:gs>
              <a:gs pos="83000">
                <a:srgbClr val="D4DEFF"/>
              </a:gs>
              <a:gs pos="100000">
                <a:srgbClr val="96AB94"/>
              </a:gs>
            </a:gsLst>
            <a:lin ang="5400000" scaled="0"/>
            <a:tileRect/>
          </a:gradFill>
          <a:ln>
            <a:noFill/>
            <a:prstDash val="dash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a:p>
        </p:txBody>
      </p:sp>
      <p:sp>
        <p:nvSpPr>
          <p:cNvPr id="10" name="Moon 9"/>
          <p:cNvSpPr/>
          <p:nvPr/>
        </p:nvSpPr>
        <p:spPr bwMode="auto">
          <a:xfrm rot="19149092" flipH="1" flipV="1">
            <a:off x="7235825" y="-1108075"/>
            <a:ext cx="1392238" cy="5329238"/>
          </a:xfrm>
          <a:prstGeom prst="moon">
            <a:avLst/>
          </a:prstGeom>
          <a:gradFill flip="none" rotWithShape="1">
            <a:gsLst>
              <a:gs pos="0">
                <a:schemeClr val="accent1">
                  <a:lumMod val="40000"/>
                  <a:lumOff val="60000"/>
                  <a:shade val="30000"/>
                  <a:satMod val="115000"/>
                </a:schemeClr>
              </a:gs>
              <a:gs pos="50000">
                <a:schemeClr val="accent1">
                  <a:lumMod val="40000"/>
                  <a:lumOff val="60000"/>
                  <a:shade val="67500"/>
                  <a:satMod val="115000"/>
                </a:schemeClr>
              </a:gs>
              <a:gs pos="100000">
                <a:schemeClr val="accent1">
                  <a:lumMod val="40000"/>
                  <a:lumOff val="60000"/>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dirty="0"/>
          </a:p>
        </p:txBody>
      </p:sp>
      <p:sp>
        <p:nvSpPr>
          <p:cNvPr id="11" name="Moon 10"/>
          <p:cNvSpPr/>
          <p:nvPr/>
        </p:nvSpPr>
        <p:spPr bwMode="auto">
          <a:xfrm rot="19149092" flipH="1" flipV="1">
            <a:off x="7391400" y="-1336675"/>
            <a:ext cx="1392238" cy="5329238"/>
          </a:xfrm>
          <a:prstGeom prst="moon">
            <a:avLst/>
          </a:prstGeom>
          <a:gradFill flip="none" rotWithShape="1">
            <a:gsLst>
              <a:gs pos="0">
                <a:srgbClr val="8488C4"/>
              </a:gs>
              <a:gs pos="53000">
                <a:srgbClr val="D4DEFF"/>
              </a:gs>
              <a:gs pos="83000">
                <a:srgbClr val="D4DEFF"/>
              </a:gs>
              <a:gs pos="100000">
                <a:srgbClr val="96AB94"/>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a:p>
        </p:txBody>
      </p:sp>
    </p:spTree>
    <p:extLst>
      <p:ext uri="{BB962C8B-B14F-4D97-AF65-F5344CB8AC3E}">
        <p14:creationId xmlns:p14="http://schemas.microsoft.com/office/powerpoint/2010/main" val="157891269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b="1" dirty="0" smtClean="0"/>
              <a:t>BBBEE as a toll of transformation</a:t>
            </a:r>
            <a:endParaRPr lang="en-ZA" b="1" dirty="0"/>
          </a:p>
        </p:txBody>
      </p:sp>
      <p:sp>
        <p:nvSpPr>
          <p:cNvPr id="3" name="Content Placeholder 2"/>
          <p:cNvSpPr>
            <a:spLocks noGrp="1"/>
          </p:cNvSpPr>
          <p:nvPr>
            <p:ph sz="half" idx="1"/>
          </p:nvPr>
        </p:nvSpPr>
        <p:spPr>
          <a:xfrm>
            <a:off x="749424" y="1600200"/>
            <a:ext cx="4038600" cy="4525963"/>
          </a:xfrm>
        </p:spPr>
        <p:txBody>
          <a:bodyPr/>
          <a:lstStyle/>
          <a:p>
            <a:r>
              <a:rPr lang="en-ZA" dirty="0" smtClean="0"/>
              <a:t>Company threshold</a:t>
            </a:r>
          </a:p>
          <a:p>
            <a:pPr lvl="1"/>
            <a:r>
              <a:rPr lang="en-ZA" dirty="0" smtClean="0"/>
              <a:t>Large Entities</a:t>
            </a:r>
            <a:br>
              <a:rPr lang="en-ZA" dirty="0" smtClean="0"/>
            </a:br>
            <a:endParaRPr lang="en-ZA" dirty="0" smtClean="0"/>
          </a:p>
          <a:p>
            <a:pPr lvl="1"/>
            <a:r>
              <a:rPr lang="en-ZA" dirty="0" smtClean="0"/>
              <a:t>Qualifying Small Enterprise (QSE) – medium size entity</a:t>
            </a:r>
            <a:br>
              <a:rPr lang="en-ZA" dirty="0" smtClean="0"/>
            </a:br>
            <a:endParaRPr lang="en-ZA" dirty="0" smtClean="0"/>
          </a:p>
          <a:p>
            <a:pPr lvl="1"/>
            <a:r>
              <a:rPr lang="en-ZA" dirty="0" smtClean="0"/>
              <a:t>Exempted Micro Enterprises (EME) – Small entity</a:t>
            </a:r>
          </a:p>
          <a:p>
            <a:endParaRPr lang="en-ZA" dirty="0"/>
          </a:p>
        </p:txBody>
      </p:sp>
      <p:graphicFrame>
        <p:nvGraphicFramePr>
          <p:cNvPr id="5" name="Table 4"/>
          <p:cNvGraphicFramePr>
            <a:graphicFrameLocks noGrp="1"/>
          </p:cNvGraphicFramePr>
          <p:nvPr>
            <p:extLst>
              <p:ext uri="{D42A27DB-BD31-4B8C-83A1-F6EECF244321}">
                <p14:modId xmlns:p14="http://schemas.microsoft.com/office/powerpoint/2010/main" val="3069679931"/>
              </p:ext>
            </p:extLst>
          </p:nvPr>
        </p:nvGraphicFramePr>
        <p:xfrm>
          <a:off x="4784924" y="1772813"/>
          <a:ext cx="4179564" cy="3744418"/>
        </p:xfrm>
        <a:graphic>
          <a:graphicData uri="http://schemas.openxmlformats.org/drawingml/2006/table">
            <a:tbl>
              <a:tblPr firstRow="1" bandRow="1">
                <a:tableStyleId>{5C22544A-7EE6-4342-B048-85BDC9FD1C3A}</a:tableStyleId>
              </a:tblPr>
              <a:tblGrid>
                <a:gridCol w="2089782"/>
                <a:gridCol w="2089782"/>
              </a:tblGrid>
              <a:tr h="928924">
                <a:tc>
                  <a:txBody>
                    <a:bodyPr/>
                    <a:lstStyle/>
                    <a:p>
                      <a:endParaRPr lang="en-ZA" sz="2000" dirty="0"/>
                    </a:p>
                  </a:txBody>
                  <a:tcPr>
                    <a:solidFill>
                      <a:schemeClr val="tx2">
                        <a:lumMod val="75000"/>
                      </a:schemeClr>
                    </a:solidFill>
                  </a:tcPr>
                </a:tc>
                <a:tc>
                  <a:txBody>
                    <a:bodyPr/>
                    <a:lstStyle/>
                    <a:p>
                      <a:pPr algn="ctr"/>
                      <a:r>
                        <a:rPr lang="en-US" sz="2000" dirty="0" smtClean="0"/>
                        <a:t>OLD</a:t>
                      </a:r>
                      <a:r>
                        <a:rPr lang="en-US" sz="2000" baseline="0" dirty="0" smtClean="0"/>
                        <a:t> REVISED </a:t>
                      </a:r>
                      <a:r>
                        <a:rPr lang="en-US" sz="2000" dirty="0" smtClean="0"/>
                        <a:t>COGP</a:t>
                      </a:r>
                      <a:endParaRPr lang="en-ZA" sz="2000" dirty="0"/>
                    </a:p>
                  </a:txBody>
                  <a:tcPr>
                    <a:solidFill>
                      <a:schemeClr val="tx2">
                        <a:lumMod val="75000"/>
                      </a:schemeClr>
                    </a:solidFill>
                  </a:tcPr>
                </a:tc>
              </a:tr>
              <a:tr h="938498">
                <a:tc>
                  <a:txBody>
                    <a:bodyPr/>
                    <a:lstStyle/>
                    <a:p>
                      <a:r>
                        <a:rPr lang="en-US" sz="2000" b="1" dirty="0" smtClean="0">
                          <a:solidFill>
                            <a:schemeClr val="bg1"/>
                          </a:solidFill>
                        </a:rPr>
                        <a:t>LARGE ENTITIES</a:t>
                      </a:r>
                      <a:endParaRPr lang="en-ZA" sz="2000" b="1" dirty="0">
                        <a:solidFill>
                          <a:schemeClr val="bg1"/>
                        </a:solidFill>
                      </a:endParaRPr>
                    </a:p>
                  </a:txBody>
                  <a:tcPr>
                    <a:solidFill>
                      <a:schemeClr val="tx2">
                        <a:lumMod val="75000"/>
                      </a:schemeClr>
                    </a:solidFill>
                  </a:tcPr>
                </a:tc>
                <a:tc>
                  <a:txBody>
                    <a:bodyPr/>
                    <a:lstStyle/>
                    <a:p>
                      <a:pPr algn="ctr"/>
                      <a:r>
                        <a:rPr lang="en-US" sz="2000" b="1" kern="1200" dirty="0" smtClean="0">
                          <a:solidFill>
                            <a:srgbClr val="000066"/>
                          </a:solidFill>
                          <a:latin typeface="Century Gothic" pitchFamily="34" charset="0"/>
                          <a:ea typeface="+mn-ea"/>
                          <a:cs typeface="+mn-cs"/>
                        </a:rPr>
                        <a:t>R35M &lt;</a:t>
                      </a:r>
                      <a:endParaRPr lang="en-ZA" sz="2000" b="1" kern="1200" dirty="0">
                        <a:solidFill>
                          <a:srgbClr val="000066"/>
                        </a:solidFill>
                        <a:latin typeface="Century Gothic" pitchFamily="34" charset="0"/>
                        <a:ea typeface="+mn-ea"/>
                        <a:cs typeface="+mn-cs"/>
                      </a:endParaRPr>
                    </a:p>
                  </a:txBody>
                  <a:tcPr/>
                </a:tc>
              </a:tr>
              <a:tr h="938498">
                <a:tc>
                  <a:txBody>
                    <a:bodyPr/>
                    <a:lstStyle/>
                    <a:p>
                      <a:r>
                        <a:rPr lang="en-US" sz="2000" b="1" dirty="0" smtClean="0">
                          <a:solidFill>
                            <a:schemeClr val="bg1"/>
                          </a:solidFill>
                        </a:rPr>
                        <a:t>QSE</a:t>
                      </a:r>
                      <a:endParaRPr lang="en-ZA" sz="2000" b="1" dirty="0">
                        <a:solidFill>
                          <a:schemeClr val="bg1"/>
                        </a:solidFill>
                      </a:endParaRPr>
                    </a:p>
                  </a:txBody>
                  <a:tcPr>
                    <a:solidFill>
                      <a:schemeClr val="tx2">
                        <a:lumMod val="75000"/>
                      </a:schemeClr>
                    </a:solidFill>
                  </a:tcPr>
                </a:tc>
                <a:tc>
                  <a:txBody>
                    <a:bodyPr/>
                    <a:lstStyle/>
                    <a:p>
                      <a:pPr algn="ctr"/>
                      <a:r>
                        <a:rPr lang="en-ZA" sz="2000" b="1" kern="1200" dirty="0" smtClean="0">
                          <a:solidFill>
                            <a:srgbClr val="000066"/>
                          </a:solidFill>
                          <a:latin typeface="Century Gothic" pitchFamily="34" charset="0"/>
                          <a:ea typeface="+mn-ea"/>
                          <a:cs typeface="+mn-cs"/>
                        </a:rPr>
                        <a:t>R5M-R35M</a:t>
                      </a:r>
                      <a:endParaRPr lang="en-ZA" sz="2000" b="1" kern="1200" dirty="0">
                        <a:solidFill>
                          <a:srgbClr val="000066"/>
                        </a:solidFill>
                        <a:latin typeface="Century Gothic" pitchFamily="34" charset="0"/>
                        <a:ea typeface="+mn-ea"/>
                        <a:cs typeface="+mn-cs"/>
                      </a:endParaRPr>
                    </a:p>
                  </a:txBody>
                  <a:tcPr/>
                </a:tc>
              </a:tr>
              <a:tr h="938498">
                <a:tc>
                  <a:txBody>
                    <a:bodyPr/>
                    <a:lstStyle/>
                    <a:p>
                      <a:r>
                        <a:rPr lang="en-US" sz="2000" b="1" dirty="0" smtClean="0">
                          <a:solidFill>
                            <a:schemeClr val="bg1"/>
                          </a:solidFill>
                        </a:rPr>
                        <a:t>EME</a:t>
                      </a:r>
                      <a:endParaRPr lang="en-ZA" sz="2000" b="1" dirty="0">
                        <a:solidFill>
                          <a:schemeClr val="bg1"/>
                        </a:solidFill>
                      </a:endParaRPr>
                    </a:p>
                  </a:txBody>
                  <a:tcPr>
                    <a:solidFill>
                      <a:schemeClr val="tx2">
                        <a:lumMod val="75000"/>
                      </a:schemeClr>
                    </a:solidFill>
                  </a:tcPr>
                </a:tc>
                <a:tc>
                  <a:txBody>
                    <a:bodyPr/>
                    <a:lstStyle/>
                    <a:p>
                      <a:pPr algn="ctr"/>
                      <a:r>
                        <a:rPr lang="en-US" sz="2000" b="1" kern="1200" dirty="0" smtClean="0">
                          <a:solidFill>
                            <a:srgbClr val="000066"/>
                          </a:solidFill>
                          <a:latin typeface="Century Gothic" pitchFamily="34" charset="0"/>
                          <a:ea typeface="+mn-ea"/>
                          <a:cs typeface="+mn-cs"/>
                        </a:rPr>
                        <a:t>&lt;R5M Exempted</a:t>
                      </a:r>
                      <a:endParaRPr lang="en-ZA" sz="2000" b="1" kern="1200" dirty="0">
                        <a:solidFill>
                          <a:srgbClr val="000066"/>
                        </a:solidFill>
                        <a:latin typeface="Century Gothic" pitchFamily="34" charset="0"/>
                        <a:ea typeface="+mn-ea"/>
                        <a:cs typeface="+mn-cs"/>
                      </a:endParaRPr>
                    </a:p>
                  </a:txBody>
                  <a:tcPr/>
                </a:tc>
              </a:tr>
            </a:tbl>
          </a:graphicData>
        </a:graphic>
      </p:graphicFrame>
    </p:spTree>
    <p:extLst>
      <p:ext uri="{BB962C8B-B14F-4D97-AF65-F5344CB8AC3E}">
        <p14:creationId xmlns:p14="http://schemas.microsoft.com/office/powerpoint/2010/main" val="179012117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b="1" dirty="0" smtClean="0"/>
              <a:t>BBBEE as a tool of Transformation</a:t>
            </a:r>
            <a:endParaRPr lang="en-ZA" b="1" dirty="0"/>
          </a:p>
        </p:txBody>
      </p:sp>
      <p:sp>
        <p:nvSpPr>
          <p:cNvPr id="3" name="Content Placeholder 2"/>
          <p:cNvSpPr>
            <a:spLocks noGrp="1"/>
          </p:cNvSpPr>
          <p:nvPr>
            <p:ph idx="1"/>
          </p:nvPr>
        </p:nvSpPr>
        <p:spPr>
          <a:xfrm>
            <a:off x="950912" y="1600200"/>
            <a:ext cx="8229600" cy="4525963"/>
          </a:xfrm>
        </p:spPr>
        <p:txBody>
          <a:bodyPr/>
          <a:lstStyle/>
          <a:p>
            <a:r>
              <a:rPr lang="en-ZA" dirty="0" smtClean="0"/>
              <a:t>BBBEE use 7 elements to drive transformation</a:t>
            </a:r>
          </a:p>
          <a:p>
            <a:pPr lvl="1"/>
            <a:r>
              <a:rPr lang="en-ZA" dirty="0" smtClean="0"/>
              <a:t>Ownership</a:t>
            </a:r>
          </a:p>
          <a:p>
            <a:pPr lvl="1"/>
            <a:r>
              <a:rPr lang="en-ZA" dirty="0" smtClean="0"/>
              <a:t>Management Control</a:t>
            </a:r>
          </a:p>
          <a:p>
            <a:pPr lvl="1"/>
            <a:r>
              <a:rPr lang="en-ZA" dirty="0" smtClean="0"/>
              <a:t>Employment Equity</a:t>
            </a:r>
          </a:p>
          <a:p>
            <a:pPr lvl="1"/>
            <a:r>
              <a:rPr lang="en-ZA" dirty="0" smtClean="0"/>
              <a:t>Skill Development</a:t>
            </a:r>
          </a:p>
          <a:p>
            <a:pPr lvl="1"/>
            <a:r>
              <a:rPr lang="en-ZA" dirty="0" smtClean="0"/>
              <a:t>Preferential Procurement</a:t>
            </a:r>
          </a:p>
          <a:p>
            <a:pPr lvl="1"/>
            <a:r>
              <a:rPr lang="en-ZA" dirty="0" smtClean="0"/>
              <a:t>Enterprise Development</a:t>
            </a:r>
          </a:p>
          <a:p>
            <a:pPr lvl="1"/>
            <a:r>
              <a:rPr lang="en-ZA" dirty="0" smtClean="0"/>
              <a:t>Socio-Economic Development</a:t>
            </a:r>
            <a:endParaRPr lang="en-ZA" dirty="0"/>
          </a:p>
        </p:txBody>
      </p:sp>
    </p:spTree>
    <p:extLst>
      <p:ext uri="{BB962C8B-B14F-4D97-AF65-F5344CB8AC3E}">
        <p14:creationId xmlns:p14="http://schemas.microsoft.com/office/powerpoint/2010/main" val="61178736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662880" y="-99392"/>
            <a:ext cx="8229600" cy="1143000"/>
          </a:xfrm>
        </p:spPr>
        <p:txBody>
          <a:bodyPr>
            <a:normAutofit/>
          </a:bodyPr>
          <a:lstStyle/>
          <a:p>
            <a:r>
              <a:rPr lang="en-ZA" sz="3600" b="1" dirty="0" smtClean="0"/>
              <a:t>Application O</a:t>
            </a:r>
            <a:r>
              <a:rPr lang="en-ZA" sz="3200" b="1" dirty="0"/>
              <a:t>f</a:t>
            </a:r>
            <a:r>
              <a:rPr lang="en-ZA" sz="3600" b="1" dirty="0" smtClean="0"/>
              <a:t> BBBEE TO Large Entities</a:t>
            </a:r>
            <a:endParaRPr lang="en-ZA" sz="3600" b="1" dirty="0"/>
          </a:p>
        </p:txBody>
      </p:sp>
      <p:graphicFrame>
        <p:nvGraphicFramePr>
          <p:cNvPr id="5" name="Group 106"/>
          <p:cNvGraphicFramePr>
            <a:graphicFrameLocks/>
          </p:cNvGraphicFramePr>
          <p:nvPr>
            <p:extLst>
              <p:ext uri="{D42A27DB-BD31-4B8C-83A1-F6EECF244321}">
                <p14:modId xmlns:p14="http://schemas.microsoft.com/office/powerpoint/2010/main" val="2367161648"/>
              </p:ext>
            </p:extLst>
          </p:nvPr>
        </p:nvGraphicFramePr>
        <p:xfrm>
          <a:off x="179512" y="764704"/>
          <a:ext cx="8820472" cy="6048672"/>
        </p:xfrm>
        <a:graphic>
          <a:graphicData uri="http://schemas.openxmlformats.org/drawingml/2006/table">
            <a:tbl>
              <a:tblPr/>
              <a:tblGrid>
                <a:gridCol w="1931239"/>
                <a:gridCol w="4747247"/>
                <a:gridCol w="1400739"/>
                <a:gridCol w="741247"/>
              </a:tblGrid>
              <a:tr h="523638">
                <a:tc>
                  <a:txBody>
                    <a:bodyPr/>
                    <a:lstStyle/>
                    <a:p>
                      <a:pPr marL="0" marR="0" lvl="0" indent="0" algn="ctr" defTabSz="914400" rtl="0" eaLnBrk="1" fontAlgn="base" latinLnBrk="0" hangingPunct="1">
                        <a:lnSpc>
                          <a:spcPct val="100000"/>
                        </a:lnSpc>
                        <a:spcBef>
                          <a:spcPct val="25000"/>
                        </a:spcBef>
                        <a:spcAft>
                          <a:spcPct val="0"/>
                        </a:spcAft>
                        <a:buClr>
                          <a:srgbClr val="415299"/>
                        </a:buClr>
                        <a:buSzPct val="125000"/>
                        <a:buFontTx/>
                        <a:buNone/>
                        <a:tabLst/>
                      </a:pPr>
                      <a:r>
                        <a:rPr kumimoji="0" lang="en-ZA" sz="2000" b="1" i="0" u="none" strike="noStrike" cap="none" normalizeH="0" baseline="0" dirty="0" smtClean="0">
                          <a:ln>
                            <a:noFill/>
                          </a:ln>
                          <a:solidFill>
                            <a:schemeClr val="tx1"/>
                          </a:solidFill>
                          <a:effectLst/>
                          <a:latin typeface="+mj-lt"/>
                          <a:cs typeface="Arial" charset="0"/>
                        </a:rPr>
                        <a:t>ELEMENT</a:t>
                      </a:r>
                      <a:endParaRPr kumimoji="0" lang="en-GB" sz="2000" b="1" i="0" u="none" strike="noStrike" cap="none" normalizeH="0" baseline="0" dirty="0" smtClean="0">
                        <a:ln>
                          <a:noFill/>
                        </a:ln>
                        <a:solidFill>
                          <a:schemeClr val="tx1"/>
                        </a:solidFill>
                        <a:effectLst/>
                        <a:latin typeface="+mj-lt"/>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40000"/>
                        <a:lumOff val="60000"/>
                      </a:schemeClr>
                    </a:solidFill>
                  </a:tcPr>
                </a:tc>
                <a:tc>
                  <a:txBody>
                    <a:bodyPr/>
                    <a:lstStyle/>
                    <a:p>
                      <a:pPr marL="0" marR="0" lvl="0" indent="0" algn="ctr" defTabSz="914400" rtl="0" eaLnBrk="1" fontAlgn="base" latinLnBrk="0" hangingPunct="1">
                        <a:lnSpc>
                          <a:spcPct val="100000"/>
                        </a:lnSpc>
                        <a:spcBef>
                          <a:spcPct val="25000"/>
                        </a:spcBef>
                        <a:spcAft>
                          <a:spcPct val="0"/>
                        </a:spcAft>
                        <a:buClr>
                          <a:srgbClr val="415299"/>
                        </a:buClr>
                        <a:buSzPct val="125000"/>
                        <a:buFontTx/>
                        <a:buNone/>
                        <a:tabLst/>
                      </a:pPr>
                      <a:r>
                        <a:rPr kumimoji="0" lang="en-ZA" sz="2000" b="1" i="0" u="none" strike="noStrike" cap="none" normalizeH="0" baseline="0" dirty="0" smtClean="0">
                          <a:ln>
                            <a:noFill/>
                          </a:ln>
                          <a:solidFill>
                            <a:schemeClr val="tx1"/>
                          </a:solidFill>
                          <a:effectLst/>
                          <a:latin typeface="+mj-lt"/>
                          <a:cs typeface="Arial" charset="0"/>
                        </a:rPr>
                        <a:t>DEFINITION</a:t>
                      </a:r>
                      <a:endParaRPr kumimoji="0" lang="en-GB" sz="2000" b="1" i="0" u="none" strike="noStrike" cap="none" normalizeH="0" baseline="0" dirty="0" smtClean="0">
                        <a:ln>
                          <a:noFill/>
                        </a:ln>
                        <a:solidFill>
                          <a:schemeClr val="tx1"/>
                        </a:solidFill>
                        <a:effectLst/>
                        <a:latin typeface="+mj-lt"/>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40000"/>
                        <a:lumOff val="60000"/>
                      </a:schemeClr>
                    </a:solidFill>
                  </a:tcPr>
                </a:tc>
                <a:tc>
                  <a:txBody>
                    <a:bodyPr/>
                    <a:lstStyle/>
                    <a:p>
                      <a:pPr marL="0" marR="0" lvl="0" indent="0" algn="ctr" defTabSz="914400" rtl="0" eaLnBrk="1" fontAlgn="base" latinLnBrk="0" hangingPunct="1">
                        <a:lnSpc>
                          <a:spcPct val="100000"/>
                        </a:lnSpc>
                        <a:spcBef>
                          <a:spcPct val="25000"/>
                        </a:spcBef>
                        <a:spcAft>
                          <a:spcPct val="0"/>
                        </a:spcAft>
                        <a:buClr>
                          <a:srgbClr val="415299"/>
                        </a:buClr>
                        <a:buSzPct val="125000"/>
                        <a:buFontTx/>
                        <a:buNone/>
                        <a:tabLst/>
                      </a:pPr>
                      <a:r>
                        <a:rPr kumimoji="0" lang="en-ZA" sz="1400" b="1" i="0" u="none" strike="noStrike" cap="none" normalizeH="0" baseline="0" dirty="0" smtClean="0">
                          <a:ln>
                            <a:noFill/>
                          </a:ln>
                          <a:solidFill>
                            <a:schemeClr val="tx1"/>
                          </a:solidFill>
                          <a:effectLst/>
                          <a:latin typeface="+mj-lt"/>
                          <a:cs typeface="Arial" charset="0"/>
                        </a:rPr>
                        <a:t>QSE WEIGHTING</a:t>
                      </a:r>
                      <a:endParaRPr kumimoji="0" lang="en-GB" sz="1400" b="1" i="0" u="none" strike="noStrike" cap="none" normalizeH="0" baseline="0" dirty="0" smtClean="0">
                        <a:ln>
                          <a:noFill/>
                        </a:ln>
                        <a:solidFill>
                          <a:schemeClr val="tx1"/>
                        </a:solidFill>
                        <a:effectLst/>
                        <a:latin typeface="+mj-lt"/>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40000"/>
                        <a:lumOff val="60000"/>
                      </a:schemeClr>
                    </a:solidFill>
                  </a:tcPr>
                </a:tc>
                <a:tc>
                  <a:txBody>
                    <a:bodyPr/>
                    <a:lstStyle/>
                    <a:p>
                      <a:pPr marL="0" marR="0" lvl="0" indent="0" algn="ctr" defTabSz="914400" rtl="0" eaLnBrk="1" fontAlgn="base" latinLnBrk="0" hangingPunct="1">
                        <a:lnSpc>
                          <a:spcPct val="100000"/>
                        </a:lnSpc>
                        <a:spcBef>
                          <a:spcPct val="25000"/>
                        </a:spcBef>
                        <a:spcAft>
                          <a:spcPct val="0"/>
                        </a:spcAft>
                        <a:buClr>
                          <a:srgbClr val="415299"/>
                        </a:buClr>
                        <a:buSzPct val="125000"/>
                        <a:buFontTx/>
                        <a:buNone/>
                        <a:tabLst/>
                      </a:pPr>
                      <a:r>
                        <a:rPr kumimoji="0" lang="en-ZA" sz="1400" b="1" i="0" u="none" strike="noStrike" cap="none" normalizeH="0" baseline="0" dirty="0" smtClean="0">
                          <a:ln>
                            <a:noFill/>
                          </a:ln>
                          <a:solidFill>
                            <a:schemeClr val="tx1"/>
                          </a:solidFill>
                          <a:effectLst/>
                          <a:latin typeface="+mj-lt"/>
                          <a:cs typeface="Arial" charset="0"/>
                        </a:rPr>
                        <a:t>BONUS POINTS</a:t>
                      </a:r>
                      <a:endParaRPr kumimoji="0" lang="en-GB" sz="1400" b="1" i="0" u="none" strike="noStrike" cap="none" normalizeH="0" baseline="0" dirty="0" smtClean="0">
                        <a:ln>
                          <a:noFill/>
                        </a:ln>
                        <a:solidFill>
                          <a:schemeClr val="tx1"/>
                        </a:solidFill>
                        <a:effectLst/>
                        <a:latin typeface="+mj-lt"/>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40000"/>
                        <a:lumOff val="60000"/>
                      </a:schemeClr>
                    </a:solidFill>
                  </a:tcPr>
                </a:tc>
              </a:tr>
              <a:tr h="367051">
                <a:tc>
                  <a:txBody>
                    <a:bodyPr/>
                    <a:lstStyle/>
                    <a:p>
                      <a:pPr marL="0" marR="0" lvl="0" indent="0" algn="l" defTabSz="914400" rtl="0" eaLnBrk="1" fontAlgn="base" latinLnBrk="0" hangingPunct="1">
                        <a:lnSpc>
                          <a:spcPct val="100000"/>
                        </a:lnSpc>
                        <a:spcBef>
                          <a:spcPct val="25000"/>
                        </a:spcBef>
                        <a:spcAft>
                          <a:spcPct val="0"/>
                        </a:spcAft>
                        <a:buClr>
                          <a:srgbClr val="415299"/>
                        </a:buClr>
                        <a:buSzPct val="125000"/>
                        <a:buFontTx/>
                        <a:buNone/>
                        <a:tabLst/>
                      </a:pPr>
                      <a:r>
                        <a:rPr kumimoji="0" lang="en-ZA" sz="1400" b="1" i="0" u="none" strike="noStrike" cap="none" normalizeH="0" baseline="0" dirty="0" smtClean="0">
                          <a:ln>
                            <a:noFill/>
                          </a:ln>
                          <a:solidFill>
                            <a:schemeClr val="tx1"/>
                          </a:solidFill>
                          <a:effectLst/>
                          <a:latin typeface="+mj-lt"/>
                          <a:cs typeface="Arial" charset="0"/>
                        </a:rPr>
                        <a:t>OWNERSHIP</a:t>
                      </a:r>
                      <a:endParaRPr kumimoji="0" lang="en-GB" sz="1400" b="1" i="0" u="none" strike="noStrike" cap="none" normalizeH="0" baseline="0" dirty="0" smtClean="0">
                        <a:ln>
                          <a:noFill/>
                        </a:ln>
                        <a:solidFill>
                          <a:schemeClr val="tx1"/>
                        </a:solidFill>
                        <a:effectLst/>
                        <a:latin typeface="+mj-lt"/>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5000"/>
                        </a:spcBef>
                        <a:spcAft>
                          <a:spcPct val="0"/>
                        </a:spcAft>
                        <a:buClr>
                          <a:srgbClr val="415299"/>
                        </a:buClr>
                        <a:buSzPct val="125000"/>
                        <a:buFontTx/>
                        <a:buNone/>
                        <a:tabLst/>
                      </a:pPr>
                      <a:r>
                        <a:rPr kumimoji="0" lang="en-ZA" sz="1600" b="0" i="0" u="none" strike="noStrike" cap="none" normalizeH="0" baseline="0" dirty="0" smtClean="0">
                          <a:ln>
                            <a:noFill/>
                          </a:ln>
                          <a:solidFill>
                            <a:schemeClr val="tx1"/>
                          </a:solidFill>
                          <a:effectLst/>
                          <a:latin typeface="+mj-lt"/>
                          <a:cs typeface="Arial" charset="0"/>
                        </a:rPr>
                        <a:t>Measures effective ownership by black people</a:t>
                      </a:r>
                      <a:endParaRPr kumimoji="0" lang="en-GB" sz="1600" b="0" i="0" u="none" strike="noStrike" cap="none" normalizeH="0" baseline="0" dirty="0" smtClean="0">
                        <a:ln>
                          <a:noFill/>
                        </a:ln>
                        <a:solidFill>
                          <a:schemeClr val="tx1"/>
                        </a:solidFill>
                        <a:effectLst/>
                        <a:latin typeface="+mj-lt"/>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5000"/>
                        </a:spcBef>
                        <a:spcAft>
                          <a:spcPct val="0"/>
                        </a:spcAft>
                        <a:buClr>
                          <a:srgbClr val="415299"/>
                        </a:buClr>
                        <a:buSzPct val="125000"/>
                        <a:buFontTx/>
                        <a:buNone/>
                        <a:tabLst/>
                      </a:pPr>
                      <a:r>
                        <a:rPr kumimoji="0" lang="en-ZA" sz="1800" b="1" i="0" u="none" strike="noStrike" cap="none" normalizeH="0" baseline="0" dirty="0" smtClean="0">
                          <a:ln>
                            <a:noFill/>
                          </a:ln>
                          <a:solidFill>
                            <a:schemeClr val="tx1"/>
                          </a:solidFill>
                          <a:effectLst/>
                          <a:latin typeface="+mj-lt"/>
                          <a:cs typeface="Arial" charset="0"/>
                        </a:rPr>
                        <a:t>20</a:t>
                      </a:r>
                      <a:endParaRPr kumimoji="0" lang="en-GB" sz="1800" b="1" i="0" u="none" strike="noStrike" cap="none" normalizeH="0" baseline="0" dirty="0" smtClean="0">
                        <a:ln>
                          <a:noFill/>
                        </a:ln>
                        <a:solidFill>
                          <a:schemeClr val="tx1"/>
                        </a:solidFill>
                        <a:effectLst/>
                        <a:latin typeface="+mj-lt"/>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5000"/>
                        </a:spcBef>
                        <a:spcAft>
                          <a:spcPct val="0"/>
                        </a:spcAft>
                        <a:buClr>
                          <a:srgbClr val="415299"/>
                        </a:buClr>
                        <a:buSzPct val="125000"/>
                        <a:buFontTx/>
                        <a:buNone/>
                        <a:tabLst/>
                      </a:pPr>
                      <a:r>
                        <a:rPr kumimoji="0" lang="en-ZA" sz="1800" b="1" i="0" u="none" strike="noStrike" cap="none" normalizeH="0" baseline="0" dirty="0" smtClean="0">
                          <a:ln>
                            <a:noFill/>
                          </a:ln>
                          <a:solidFill>
                            <a:schemeClr val="tx1"/>
                          </a:solidFill>
                          <a:effectLst/>
                          <a:latin typeface="+mj-lt"/>
                          <a:cs typeface="Arial" charset="0"/>
                        </a:rPr>
                        <a:t>3</a:t>
                      </a:r>
                      <a:endParaRPr kumimoji="0" lang="en-GB" sz="1800" b="1" i="0" u="none" strike="noStrike" cap="none" normalizeH="0" baseline="0" dirty="0" smtClean="0">
                        <a:ln>
                          <a:noFill/>
                        </a:ln>
                        <a:solidFill>
                          <a:schemeClr val="tx1"/>
                        </a:solidFill>
                        <a:effectLst/>
                        <a:latin typeface="+mj-lt"/>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84911">
                <a:tc>
                  <a:txBody>
                    <a:bodyPr/>
                    <a:lstStyle/>
                    <a:p>
                      <a:pPr marL="0" marR="0" lvl="0" indent="0" algn="l" defTabSz="914400" rtl="0" eaLnBrk="1" fontAlgn="base" latinLnBrk="0" hangingPunct="1">
                        <a:lnSpc>
                          <a:spcPct val="100000"/>
                        </a:lnSpc>
                        <a:spcBef>
                          <a:spcPct val="25000"/>
                        </a:spcBef>
                        <a:spcAft>
                          <a:spcPct val="0"/>
                        </a:spcAft>
                        <a:buClr>
                          <a:srgbClr val="415299"/>
                        </a:buClr>
                        <a:buSzPct val="125000"/>
                        <a:buFontTx/>
                        <a:buNone/>
                        <a:tabLst/>
                      </a:pPr>
                      <a:r>
                        <a:rPr kumimoji="0" lang="en-ZA" sz="1400" b="1" i="0" u="none" strike="noStrike" cap="none" normalizeH="0" baseline="0" dirty="0" smtClean="0">
                          <a:ln>
                            <a:noFill/>
                          </a:ln>
                          <a:solidFill>
                            <a:schemeClr val="tx1"/>
                          </a:solidFill>
                          <a:effectLst/>
                          <a:latin typeface="+mj-lt"/>
                          <a:cs typeface="Arial" charset="0"/>
                        </a:rPr>
                        <a:t>MANAGEMENT CONTROL</a:t>
                      </a:r>
                      <a:endParaRPr kumimoji="0" lang="en-GB" sz="1400" b="1" i="0" u="none" strike="noStrike" cap="none" normalizeH="0" baseline="0" dirty="0" smtClean="0">
                        <a:ln>
                          <a:noFill/>
                        </a:ln>
                        <a:solidFill>
                          <a:schemeClr val="tx1"/>
                        </a:solidFill>
                        <a:effectLst/>
                        <a:latin typeface="+mj-lt"/>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5000"/>
                        </a:spcBef>
                        <a:spcAft>
                          <a:spcPct val="0"/>
                        </a:spcAft>
                        <a:buClr>
                          <a:srgbClr val="415299"/>
                        </a:buClr>
                        <a:buSzPct val="125000"/>
                        <a:buFontTx/>
                        <a:buNone/>
                        <a:tabLst/>
                      </a:pPr>
                      <a:r>
                        <a:rPr kumimoji="0" lang="en-ZA" sz="1600" b="0" i="0" u="none" strike="noStrike" cap="none" normalizeH="0" baseline="0" dirty="0" smtClean="0">
                          <a:ln>
                            <a:noFill/>
                          </a:ln>
                          <a:solidFill>
                            <a:schemeClr val="tx1"/>
                          </a:solidFill>
                          <a:effectLst/>
                          <a:latin typeface="+mj-lt"/>
                          <a:cs typeface="Arial" charset="0"/>
                        </a:rPr>
                        <a:t>Measures effective control by black people</a:t>
                      </a:r>
                      <a:endParaRPr kumimoji="0" lang="en-GB" sz="1600" b="0" i="0" u="none" strike="noStrike" cap="none" normalizeH="0" baseline="0" dirty="0" smtClean="0">
                        <a:ln>
                          <a:noFill/>
                        </a:ln>
                        <a:solidFill>
                          <a:schemeClr val="tx1"/>
                        </a:solidFill>
                        <a:effectLst/>
                        <a:latin typeface="+mj-lt"/>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5000"/>
                        </a:spcBef>
                        <a:spcAft>
                          <a:spcPct val="0"/>
                        </a:spcAft>
                        <a:buClr>
                          <a:srgbClr val="415299"/>
                        </a:buClr>
                        <a:buSzPct val="125000"/>
                        <a:buFontTx/>
                        <a:buNone/>
                        <a:tabLst/>
                      </a:pPr>
                      <a:r>
                        <a:rPr kumimoji="0" lang="en-ZA" sz="1800" b="1" i="0" u="none" strike="noStrike" cap="none" normalizeH="0" baseline="0" dirty="0" smtClean="0">
                          <a:ln>
                            <a:noFill/>
                          </a:ln>
                          <a:solidFill>
                            <a:schemeClr val="tx1"/>
                          </a:solidFill>
                          <a:effectLst/>
                          <a:latin typeface="+mj-lt"/>
                          <a:cs typeface="Arial" charset="0"/>
                        </a:rPr>
                        <a:t>10</a:t>
                      </a:r>
                      <a:endParaRPr kumimoji="0" lang="en-GB" sz="1800" b="1" i="0" u="none" strike="noStrike" cap="none" normalizeH="0" baseline="0" dirty="0" smtClean="0">
                        <a:ln>
                          <a:noFill/>
                        </a:ln>
                        <a:solidFill>
                          <a:schemeClr val="tx1"/>
                        </a:solidFill>
                        <a:effectLst/>
                        <a:latin typeface="+mj-lt"/>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5000"/>
                        </a:spcBef>
                        <a:spcAft>
                          <a:spcPct val="0"/>
                        </a:spcAft>
                        <a:buClr>
                          <a:srgbClr val="415299"/>
                        </a:buClr>
                        <a:buSzPct val="125000"/>
                        <a:buFontTx/>
                        <a:buNone/>
                        <a:tabLst/>
                      </a:pPr>
                      <a:r>
                        <a:rPr kumimoji="0" lang="en-ZA" sz="1800" b="1" i="0" u="none" strike="noStrike" cap="none" normalizeH="0" baseline="0" dirty="0" smtClean="0">
                          <a:ln>
                            <a:noFill/>
                          </a:ln>
                          <a:solidFill>
                            <a:schemeClr val="tx1"/>
                          </a:solidFill>
                          <a:effectLst/>
                          <a:latin typeface="+mj-lt"/>
                          <a:cs typeface="Arial" charset="0"/>
                        </a:rPr>
                        <a:t>1</a:t>
                      </a:r>
                      <a:endParaRPr kumimoji="0" lang="en-GB" sz="1800" b="1" i="0" u="none" strike="noStrike" cap="none" normalizeH="0" baseline="0" dirty="0" smtClean="0">
                        <a:ln>
                          <a:noFill/>
                        </a:ln>
                        <a:solidFill>
                          <a:schemeClr val="tx1"/>
                        </a:solidFill>
                        <a:effectLst/>
                        <a:latin typeface="+mj-lt"/>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23638">
                <a:tc>
                  <a:txBody>
                    <a:bodyPr/>
                    <a:lstStyle/>
                    <a:p>
                      <a:pPr marL="0" marR="0" lvl="0" indent="0" algn="l" defTabSz="914400" rtl="0" eaLnBrk="1" fontAlgn="base" latinLnBrk="0" hangingPunct="1">
                        <a:lnSpc>
                          <a:spcPct val="100000"/>
                        </a:lnSpc>
                        <a:spcBef>
                          <a:spcPct val="25000"/>
                        </a:spcBef>
                        <a:spcAft>
                          <a:spcPct val="0"/>
                        </a:spcAft>
                        <a:buClr>
                          <a:srgbClr val="415299"/>
                        </a:buClr>
                        <a:buSzPct val="125000"/>
                        <a:buFontTx/>
                        <a:buNone/>
                        <a:tabLst/>
                      </a:pPr>
                      <a:r>
                        <a:rPr kumimoji="0" lang="en-ZA" sz="1400" b="1" i="0" u="none" strike="noStrike" cap="none" normalizeH="0" baseline="0" dirty="0" smtClean="0">
                          <a:ln>
                            <a:noFill/>
                          </a:ln>
                          <a:solidFill>
                            <a:schemeClr val="tx1"/>
                          </a:solidFill>
                          <a:effectLst/>
                          <a:latin typeface="+mj-lt"/>
                          <a:cs typeface="Arial" charset="0"/>
                        </a:rPr>
                        <a:t>EMPLOYMENT EQUITY</a:t>
                      </a:r>
                      <a:endParaRPr kumimoji="0" lang="en-GB" sz="1400" b="1" i="0" u="none" strike="noStrike" cap="none" normalizeH="0" baseline="0" dirty="0" smtClean="0">
                        <a:ln>
                          <a:noFill/>
                        </a:ln>
                        <a:solidFill>
                          <a:schemeClr val="tx1"/>
                        </a:solidFill>
                        <a:effectLst/>
                        <a:latin typeface="+mj-lt"/>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5000"/>
                        </a:spcBef>
                        <a:spcAft>
                          <a:spcPct val="0"/>
                        </a:spcAft>
                        <a:buClr>
                          <a:srgbClr val="415299"/>
                        </a:buClr>
                        <a:buSzPct val="125000"/>
                        <a:buFontTx/>
                        <a:buNone/>
                        <a:tabLst/>
                      </a:pPr>
                      <a:r>
                        <a:rPr kumimoji="0" lang="en-ZA" sz="1600" b="0" i="0" u="none" strike="noStrike" cap="none" normalizeH="0" baseline="0" dirty="0" smtClean="0">
                          <a:ln>
                            <a:noFill/>
                          </a:ln>
                          <a:solidFill>
                            <a:schemeClr val="tx1"/>
                          </a:solidFill>
                          <a:effectLst/>
                          <a:latin typeface="+mj-lt"/>
                          <a:cs typeface="Arial" charset="0"/>
                        </a:rPr>
                        <a:t>Measures initiatives intended to achieve equity in the workplace under the Act and the Employment Equity Act</a:t>
                      </a:r>
                      <a:endParaRPr kumimoji="0" lang="en-GB" sz="1600" b="0" i="0" u="none" strike="noStrike" cap="none" normalizeH="0" baseline="0" dirty="0" smtClean="0">
                        <a:ln>
                          <a:noFill/>
                        </a:ln>
                        <a:solidFill>
                          <a:schemeClr val="tx1"/>
                        </a:solidFill>
                        <a:effectLst/>
                        <a:latin typeface="+mj-lt"/>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5000"/>
                        </a:spcBef>
                        <a:spcAft>
                          <a:spcPct val="0"/>
                        </a:spcAft>
                        <a:buClr>
                          <a:srgbClr val="415299"/>
                        </a:buClr>
                        <a:buSzPct val="125000"/>
                        <a:buFontTx/>
                        <a:buNone/>
                        <a:tabLst/>
                      </a:pPr>
                      <a:r>
                        <a:rPr kumimoji="0" lang="en-ZA" sz="1800" b="1" i="0" u="none" strike="noStrike" cap="none" normalizeH="0" baseline="0" dirty="0" smtClean="0">
                          <a:ln>
                            <a:noFill/>
                          </a:ln>
                          <a:solidFill>
                            <a:schemeClr val="tx1"/>
                          </a:solidFill>
                          <a:effectLst/>
                          <a:latin typeface="+mj-lt"/>
                          <a:cs typeface="Arial" charset="0"/>
                        </a:rPr>
                        <a:t>15</a:t>
                      </a:r>
                      <a:endParaRPr kumimoji="0" lang="en-GB" sz="1800" b="1" i="0" u="none" strike="noStrike" cap="none" normalizeH="0" baseline="0" dirty="0" smtClean="0">
                        <a:ln>
                          <a:noFill/>
                        </a:ln>
                        <a:solidFill>
                          <a:schemeClr val="tx1"/>
                        </a:solidFill>
                        <a:effectLst/>
                        <a:latin typeface="+mj-lt"/>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5000"/>
                        </a:spcBef>
                        <a:spcAft>
                          <a:spcPct val="0"/>
                        </a:spcAft>
                        <a:buClr>
                          <a:srgbClr val="415299"/>
                        </a:buClr>
                        <a:buSzPct val="125000"/>
                        <a:buFontTx/>
                        <a:buNone/>
                        <a:tabLst/>
                      </a:pPr>
                      <a:r>
                        <a:rPr kumimoji="0" lang="en-ZA" sz="1800" b="1" i="0" u="none" strike="noStrike" cap="none" normalizeH="0" baseline="0" dirty="0" smtClean="0">
                          <a:ln>
                            <a:noFill/>
                          </a:ln>
                          <a:solidFill>
                            <a:schemeClr val="tx1"/>
                          </a:solidFill>
                          <a:effectLst/>
                          <a:latin typeface="+mj-lt"/>
                          <a:cs typeface="Arial" charset="0"/>
                        </a:rPr>
                        <a:t>3</a:t>
                      </a:r>
                      <a:endParaRPr kumimoji="0" lang="en-GB" sz="1800" b="1" i="0" u="none" strike="noStrike" cap="none" normalizeH="0" baseline="0" dirty="0" smtClean="0">
                        <a:ln>
                          <a:noFill/>
                        </a:ln>
                        <a:solidFill>
                          <a:schemeClr val="tx1"/>
                        </a:solidFill>
                        <a:effectLst/>
                        <a:latin typeface="+mj-lt"/>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78876">
                <a:tc>
                  <a:txBody>
                    <a:bodyPr/>
                    <a:lstStyle/>
                    <a:p>
                      <a:pPr marL="0" marR="0" lvl="0" indent="0" algn="l" defTabSz="914400" rtl="0" eaLnBrk="1" fontAlgn="base" latinLnBrk="0" hangingPunct="1">
                        <a:lnSpc>
                          <a:spcPct val="100000"/>
                        </a:lnSpc>
                        <a:spcBef>
                          <a:spcPct val="25000"/>
                        </a:spcBef>
                        <a:spcAft>
                          <a:spcPct val="0"/>
                        </a:spcAft>
                        <a:buClr>
                          <a:srgbClr val="415299"/>
                        </a:buClr>
                        <a:buSzPct val="125000"/>
                        <a:buFontTx/>
                        <a:buNone/>
                        <a:tabLst/>
                      </a:pPr>
                      <a:r>
                        <a:rPr kumimoji="0" lang="en-ZA" sz="1400" b="1" i="0" u="none" strike="noStrike" cap="none" normalizeH="0" baseline="0" dirty="0" smtClean="0">
                          <a:ln>
                            <a:noFill/>
                          </a:ln>
                          <a:solidFill>
                            <a:schemeClr val="tx1"/>
                          </a:solidFill>
                          <a:effectLst/>
                          <a:latin typeface="+mj-lt"/>
                          <a:cs typeface="Arial" charset="0"/>
                        </a:rPr>
                        <a:t>SKILLS DEVELOPMENT</a:t>
                      </a:r>
                      <a:endParaRPr kumimoji="0" lang="en-GB" sz="1400" b="1" i="0" u="none" strike="noStrike" cap="none" normalizeH="0" baseline="0" dirty="0" smtClean="0">
                        <a:ln>
                          <a:noFill/>
                        </a:ln>
                        <a:solidFill>
                          <a:schemeClr val="tx1"/>
                        </a:solidFill>
                        <a:effectLst/>
                        <a:latin typeface="+mj-lt"/>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5000"/>
                        </a:spcBef>
                        <a:spcAft>
                          <a:spcPct val="0"/>
                        </a:spcAft>
                        <a:buClr>
                          <a:srgbClr val="415299"/>
                        </a:buClr>
                        <a:buSzPct val="125000"/>
                        <a:buFontTx/>
                        <a:buNone/>
                        <a:tabLst/>
                      </a:pPr>
                      <a:r>
                        <a:rPr kumimoji="0" lang="en-ZA" sz="1600" b="0" i="0" u="none" strike="noStrike" cap="none" normalizeH="0" baseline="0" dirty="0" smtClean="0">
                          <a:ln>
                            <a:noFill/>
                          </a:ln>
                          <a:solidFill>
                            <a:schemeClr val="tx1"/>
                          </a:solidFill>
                          <a:effectLst/>
                          <a:latin typeface="+mj-lt"/>
                          <a:cs typeface="Arial" charset="0"/>
                        </a:rPr>
                        <a:t>Measures the extent to which employers carry out initiatives to develop the competencies of black employees</a:t>
                      </a:r>
                      <a:endParaRPr kumimoji="0" lang="en-GB" sz="1600" b="0" i="0" u="none" strike="noStrike" cap="none" normalizeH="0" baseline="0" dirty="0" smtClean="0">
                        <a:ln>
                          <a:noFill/>
                        </a:ln>
                        <a:solidFill>
                          <a:schemeClr val="tx1"/>
                        </a:solidFill>
                        <a:effectLst/>
                        <a:latin typeface="+mj-lt"/>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5000"/>
                        </a:spcBef>
                        <a:spcAft>
                          <a:spcPct val="0"/>
                        </a:spcAft>
                        <a:buClr>
                          <a:srgbClr val="415299"/>
                        </a:buClr>
                        <a:buSzPct val="125000"/>
                        <a:buFontTx/>
                        <a:buNone/>
                        <a:tabLst/>
                      </a:pPr>
                      <a:r>
                        <a:rPr kumimoji="0" lang="en-ZA" sz="1800" b="1" i="0" u="none" strike="noStrike" cap="none" normalizeH="0" baseline="0" dirty="0" smtClean="0">
                          <a:ln>
                            <a:noFill/>
                          </a:ln>
                          <a:solidFill>
                            <a:schemeClr val="tx1"/>
                          </a:solidFill>
                          <a:effectLst/>
                          <a:latin typeface="+mj-lt"/>
                          <a:cs typeface="Arial" charset="0"/>
                        </a:rPr>
                        <a:t>15</a:t>
                      </a:r>
                      <a:endParaRPr kumimoji="0" lang="en-GB" sz="1800" b="1" i="0" u="none" strike="noStrike" cap="none" normalizeH="0" baseline="0" dirty="0" smtClean="0">
                        <a:ln>
                          <a:noFill/>
                        </a:ln>
                        <a:solidFill>
                          <a:schemeClr val="tx1"/>
                        </a:solidFill>
                        <a:effectLst/>
                        <a:latin typeface="+mj-lt"/>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5000"/>
                        </a:spcBef>
                        <a:spcAft>
                          <a:spcPct val="0"/>
                        </a:spcAft>
                        <a:buClr>
                          <a:srgbClr val="415299"/>
                        </a:buClr>
                        <a:buSzPct val="125000"/>
                        <a:buFontTx/>
                        <a:buNone/>
                        <a:tabLst/>
                      </a:pPr>
                      <a:r>
                        <a:rPr kumimoji="0" lang="en-ZA" sz="1800" b="1" i="0" u="none" strike="noStrike" cap="none" normalizeH="0" baseline="0" dirty="0" smtClean="0">
                          <a:ln>
                            <a:noFill/>
                          </a:ln>
                          <a:solidFill>
                            <a:schemeClr val="tx1"/>
                          </a:solidFill>
                          <a:effectLst/>
                          <a:latin typeface="+mj-lt"/>
                          <a:cs typeface="Arial" charset="0"/>
                        </a:rPr>
                        <a:t>-</a:t>
                      </a:r>
                      <a:endParaRPr kumimoji="0" lang="en-GB" sz="1800" b="1" i="0" u="none" strike="noStrike" cap="none" normalizeH="0" baseline="0" dirty="0" smtClean="0">
                        <a:ln>
                          <a:noFill/>
                        </a:ln>
                        <a:solidFill>
                          <a:schemeClr val="tx1"/>
                        </a:solidFill>
                        <a:effectLst/>
                        <a:latin typeface="+mj-lt"/>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21953">
                <a:tc>
                  <a:txBody>
                    <a:bodyPr/>
                    <a:lstStyle/>
                    <a:p>
                      <a:pPr marL="0" marR="0" lvl="0" indent="0" algn="l" defTabSz="914400" rtl="0" eaLnBrk="1" fontAlgn="base" latinLnBrk="0" hangingPunct="1">
                        <a:lnSpc>
                          <a:spcPct val="100000"/>
                        </a:lnSpc>
                        <a:spcBef>
                          <a:spcPct val="25000"/>
                        </a:spcBef>
                        <a:spcAft>
                          <a:spcPct val="0"/>
                        </a:spcAft>
                        <a:buClr>
                          <a:srgbClr val="415299"/>
                        </a:buClr>
                        <a:buSzPct val="125000"/>
                        <a:buFontTx/>
                        <a:buNone/>
                        <a:tabLst/>
                      </a:pPr>
                      <a:r>
                        <a:rPr kumimoji="0" lang="en-ZA" sz="1400" b="1" i="0" u="none" strike="noStrike" cap="none" normalizeH="0" baseline="0" dirty="0" smtClean="0">
                          <a:ln>
                            <a:noFill/>
                          </a:ln>
                          <a:solidFill>
                            <a:schemeClr val="tx1"/>
                          </a:solidFill>
                          <a:effectLst/>
                          <a:latin typeface="+mj-lt"/>
                          <a:cs typeface="Arial" charset="0"/>
                        </a:rPr>
                        <a:t>PREFERENTIAL PROCUREMENT</a:t>
                      </a:r>
                      <a:endParaRPr kumimoji="0" lang="en-GB" sz="1400" b="1" i="0" u="none" strike="noStrike" cap="none" normalizeH="0" baseline="0" dirty="0" smtClean="0">
                        <a:ln>
                          <a:noFill/>
                        </a:ln>
                        <a:solidFill>
                          <a:schemeClr val="tx1"/>
                        </a:solidFill>
                        <a:effectLst/>
                        <a:latin typeface="+mj-lt"/>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5000"/>
                        </a:spcBef>
                        <a:spcAft>
                          <a:spcPct val="0"/>
                        </a:spcAft>
                        <a:buClr>
                          <a:srgbClr val="415299"/>
                        </a:buClr>
                        <a:buSzPct val="125000"/>
                        <a:buFontTx/>
                        <a:buNone/>
                        <a:tabLst/>
                      </a:pPr>
                      <a:r>
                        <a:rPr kumimoji="0" lang="en-ZA" sz="1600" b="0" i="0" u="none" strike="noStrike" cap="none" normalizeH="0" baseline="0" dirty="0" smtClean="0">
                          <a:ln>
                            <a:noFill/>
                          </a:ln>
                          <a:solidFill>
                            <a:schemeClr val="tx1"/>
                          </a:solidFill>
                          <a:effectLst/>
                          <a:latin typeface="+mj-lt"/>
                          <a:cs typeface="Arial" charset="0"/>
                        </a:rPr>
                        <a:t>Measures the extent to which enterprises buy goods and services from BBBEE suppliers</a:t>
                      </a:r>
                      <a:endParaRPr kumimoji="0" lang="en-GB" sz="1600" b="0" i="0" u="none" strike="noStrike" cap="none" normalizeH="0" baseline="0" dirty="0" smtClean="0">
                        <a:ln>
                          <a:noFill/>
                        </a:ln>
                        <a:solidFill>
                          <a:schemeClr val="tx1"/>
                        </a:solidFill>
                        <a:effectLst/>
                        <a:latin typeface="+mj-lt"/>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5000"/>
                        </a:spcBef>
                        <a:spcAft>
                          <a:spcPct val="0"/>
                        </a:spcAft>
                        <a:buClr>
                          <a:srgbClr val="415299"/>
                        </a:buClr>
                        <a:buSzPct val="125000"/>
                        <a:buFontTx/>
                        <a:buNone/>
                        <a:tabLst/>
                      </a:pPr>
                      <a:r>
                        <a:rPr kumimoji="0" lang="en-ZA" sz="1800" b="1" i="0" u="none" strike="noStrike" cap="none" normalizeH="0" baseline="0" dirty="0" smtClean="0">
                          <a:ln>
                            <a:noFill/>
                          </a:ln>
                          <a:solidFill>
                            <a:schemeClr val="tx1"/>
                          </a:solidFill>
                          <a:effectLst/>
                          <a:latin typeface="+mj-lt"/>
                          <a:cs typeface="Arial" charset="0"/>
                        </a:rPr>
                        <a:t>20</a:t>
                      </a:r>
                      <a:endParaRPr kumimoji="0" lang="en-GB" sz="1800" b="1" i="0" u="none" strike="noStrike" cap="none" normalizeH="0" baseline="0" dirty="0" smtClean="0">
                        <a:ln>
                          <a:noFill/>
                        </a:ln>
                        <a:solidFill>
                          <a:schemeClr val="tx1"/>
                        </a:solidFill>
                        <a:effectLst/>
                        <a:latin typeface="+mj-lt"/>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5000"/>
                        </a:spcBef>
                        <a:spcAft>
                          <a:spcPct val="0"/>
                        </a:spcAft>
                        <a:buClr>
                          <a:srgbClr val="415299"/>
                        </a:buClr>
                        <a:buSzPct val="125000"/>
                        <a:buFontTx/>
                        <a:buNone/>
                        <a:tabLst/>
                      </a:pPr>
                      <a:r>
                        <a:rPr kumimoji="0" lang="en-ZA" sz="1800" b="1" i="0" u="none" strike="noStrike" cap="none" normalizeH="0" baseline="0" dirty="0" smtClean="0">
                          <a:ln>
                            <a:noFill/>
                          </a:ln>
                          <a:solidFill>
                            <a:schemeClr val="tx1"/>
                          </a:solidFill>
                          <a:effectLst/>
                          <a:latin typeface="+mj-lt"/>
                          <a:cs typeface="Arial" charset="0"/>
                        </a:rPr>
                        <a:t>-</a:t>
                      </a:r>
                      <a:endParaRPr kumimoji="0" lang="en-GB" sz="1800" b="1" i="0" u="none" strike="noStrike" cap="none" normalizeH="0" baseline="0" dirty="0" smtClean="0">
                        <a:ln>
                          <a:noFill/>
                        </a:ln>
                        <a:solidFill>
                          <a:schemeClr val="tx1"/>
                        </a:solidFill>
                        <a:effectLst/>
                        <a:latin typeface="+mj-lt"/>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78876">
                <a:tc>
                  <a:txBody>
                    <a:bodyPr/>
                    <a:lstStyle/>
                    <a:p>
                      <a:pPr marL="0" marR="0" lvl="0" indent="0" algn="l" defTabSz="914400" rtl="0" eaLnBrk="1" fontAlgn="base" latinLnBrk="0" hangingPunct="1">
                        <a:lnSpc>
                          <a:spcPct val="100000"/>
                        </a:lnSpc>
                        <a:spcBef>
                          <a:spcPct val="25000"/>
                        </a:spcBef>
                        <a:spcAft>
                          <a:spcPct val="0"/>
                        </a:spcAft>
                        <a:buClr>
                          <a:srgbClr val="415299"/>
                        </a:buClr>
                        <a:buSzPct val="125000"/>
                        <a:buFontTx/>
                        <a:buNone/>
                        <a:tabLst/>
                      </a:pPr>
                      <a:r>
                        <a:rPr kumimoji="0" lang="en-ZA" sz="1400" b="1" i="0" u="none" strike="noStrike" cap="none" normalizeH="0" baseline="0" dirty="0" smtClean="0">
                          <a:ln>
                            <a:noFill/>
                          </a:ln>
                          <a:solidFill>
                            <a:schemeClr val="tx1"/>
                          </a:solidFill>
                          <a:effectLst/>
                          <a:latin typeface="+mj-lt"/>
                          <a:cs typeface="Arial" charset="0"/>
                        </a:rPr>
                        <a:t>ENTERPRISE DEVELOPMENT</a:t>
                      </a:r>
                      <a:endParaRPr kumimoji="0" lang="en-GB" sz="1400" b="1" i="0" u="none" strike="noStrike" cap="none" normalizeH="0" baseline="0" dirty="0" smtClean="0">
                        <a:ln>
                          <a:noFill/>
                        </a:ln>
                        <a:solidFill>
                          <a:schemeClr val="tx1"/>
                        </a:solidFill>
                        <a:effectLst/>
                        <a:latin typeface="+mj-lt"/>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5000"/>
                        </a:spcBef>
                        <a:spcAft>
                          <a:spcPct val="0"/>
                        </a:spcAft>
                        <a:buClr>
                          <a:srgbClr val="415299"/>
                        </a:buClr>
                        <a:buSzPct val="125000"/>
                        <a:buFontTx/>
                        <a:buNone/>
                        <a:tabLst/>
                      </a:pPr>
                      <a:r>
                        <a:rPr kumimoji="0" lang="en-ZA" sz="1600" b="0" i="0" u="none" strike="noStrike" cap="none" normalizeH="0" baseline="0" dirty="0" smtClean="0">
                          <a:ln>
                            <a:noFill/>
                          </a:ln>
                          <a:solidFill>
                            <a:schemeClr val="tx1"/>
                          </a:solidFill>
                          <a:effectLst/>
                          <a:latin typeface="+mj-lt"/>
                          <a:cs typeface="Arial" charset="0"/>
                        </a:rPr>
                        <a:t>Measures the extent to which enterprises carry out initiatives intended to assist and accelerate the development and sustainability of other enterprises</a:t>
                      </a:r>
                      <a:endParaRPr kumimoji="0" lang="en-GB" sz="1600" b="0" i="0" u="none" strike="noStrike" cap="none" normalizeH="0" baseline="0" dirty="0" smtClean="0">
                        <a:ln>
                          <a:noFill/>
                        </a:ln>
                        <a:solidFill>
                          <a:schemeClr val="tx1"/>
                        </a:solidFill>
                        <a:effectLst/>
                        <a:latin typeface="+mj-lt"/>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5000"/>
                        </a:spcBef>
                        <a:spcAft>
                          <a:spcPct val="0"/>
                        </a:spcAft>
                        <a:buClr>
                          <a:srgbClr val="415299"/>
                        </a:buClr>
                        <a:buSzPct val="125000"/>
                        <a:buFontTx/>
                        <a:buNone/>
                        <a:tabLst/>
                      </a:pPr>
                      <a:r>
                        <a:rPr kumimoji="0" lang="en-ZA" sz="1800" b="1" i="0" u="none" strike="noStrike" cap="none" normalizeH="0" baseline="0" dirty="0" smtClean="0">
                          <a:ln>
                            <a:noFill/>
                          </a:ln>
                          <a:solidFill>
                            <a:schemeClr val="tx1"/>
                          </a:solidFill>
                          <a:effectLst/>
                          <a:latin typeface="+mj-lt"/>
                          <a:cs typeface="Arial" charset="0"/>
                        </a:rPr>
                        <a:t>15</a:t>
                      </a:r>
                      <a:endParaRPr kumimoji="0" lang="en-GB" sz="1800" b="1" i="0" u="none" strike="noStrike" cap="none" normalizeH="0" baseline="0" dirty="0" smtClean="0">
                        <a:ln>
                          <a:noFill/>
                        </a:ln>
                        <a:solidFill>
                          <a:schemeClr val="tx1"/>
                        </a:solidFill>
                        <a:effectLst/>
                        <a:latin typeface="+mj-lt"/>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5000"/>
                        </a:spcBef>
                        <a:spcAft>
                          <a:spcPct val="0"/>
                        </a:spcAft>
                        <a:buClr>
                          <a:srgbClr val="415299"/>
                        </a:buClr>
                        <a:buSzPct val="125000"/>
                        <a:buFontTx/>
                        <a:buNone/>
                        <a:tabLst/>
                      </a:pPr>
                      <a:r>
                        <a:rPr kumimoji="0" lang="en-ZA" sz="1800" b="1" i="0" u="none" strike="noStrike" cap="none" normalizeH="0" baseline="0" dirty="0" smtClean="0">
                          <a:ln>
                            <a:noFill/>
                          </a:ln>
                          <a:solidFill>
                            <a:schemeClr val="tx1"/>
                          </a:solidFill>
                          <a:effectLst/>
                          <a:latin typeface="+mj-lt"/>
                          <a:cs typeface="Arial" charset="0"/>
                        </a:rPr>
                        <a:t>-</a:t>
                      </a:r>
                      <a:endParaRPr kumimoji="0" lang="en-GB" sz="1800" b="1" i="0" u="none" strike="noStrike" cap="none" normalizeH="0" baseline="0" dirty="0" smtClean="0">
                        <a:ln>
                          <a:noFill/>
                        </a:ln>
                        <a:solidFill>
                          <a:schemeClr val="tx1"/>
                        </a:solidFill>
                        <a:effectLst/>
                        <a:latin typeface="+mj-lt"/>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78876">
                <a:tc>
                  <a:txBody>
                    <a:bodyPr/>
                    <a:lstStyle/>
                    <a:p>
                      <a:pPr marL="0" marR="0" lvl="0" indent="0" algn="l" defTabSz="914400" rtl="0" eaLnBrk="1" fontAlgn="base" latinLnBrk="0" hangingPunct="1">
                        <a:lnSpc>
                          <a:spcPct val="100000"/>
                        </a:lnSpc>
                        <a:spcBef>
                          <a:spcPct val="25000"/>
                        </a:spcBef>
                        <a:spcAft>
                          <a:spcPct val="0"/>
                        </a:spcAft>
                        <a:buClr>
                          <a:srgbClr val="415299"/>
                        </a:buClr>
                        <a:buSzPct val="125000"/>
                        <a:buFontTx/>
                        <a:buNone/>
                        <a:tabLst/>
                      </a:pPr>
                      <a:r>
                        <a:rPr kumimoji="0" lang="en-ZA" sz="1400" b="1" i="0" u="none" strike="noStrike" cap="none" normalizeH="0" baseline="0" dirty="0" smtClean="0">
                          <a:ln>
                            <a:noFill/>
                          </a:ln>
                          <a:solidFill>
                            <a:schemeClr val="tx1"/>
                          </a:solidFill>
                          <a:effectLst/>
                          <a:latin typeface="+mj-lt"/>
                          <a:cs typeface="Arial" charset="0"/>
                        </a:rPr>
                        <a:t>SOCIO ECONOMIC DEVELOPMENT</a:t>
                      </a:r>
                      <a:endParaRPr kumimoji="0" lang="en-GB" sz="1400" b="1" i="0" u="none" strike="noStrike" cap="none" normalizeH="0" baseline="0" dirty="0" smtClean="0">
                        <a:ln>
                          <a:noFill/>
                        </a:ln>
                        <a:solidFill>
                          <a:schemeClr val="tx1"/>
                        </a:solidFill>
                        <a:effectLst/>
                        <a:latin typeface="+mj-lt"/>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5000"/>
                        </a:spcBef>
                        <a:spcAft>
                          <a:spcPct val="0"/>
                        </a:spcAft>
                        <a:buClr>
                          <a:srgbClr val="415299"/>
                        </a:buClr>
                        <a:buSzPct val="125000"/>
                        <a:buFontTx/>
                        <a:buNone/>
                        <a:tabLst/>
                      </a:pPr>
                      <a:r>
                        <a:rPr kumimoji="0" lang="en-ZA" sz="1600" b="0" i="0" u="none" strike="noStrike" cap="none" normalizeH="0" baseline="0" dirty="0" smtClean="0">
                          <a:ln>
                            <a:noFill/>
                          </a:ln>
                          <a:solidFill>
                            <a:schemeClr val="tx1"/>
                          </a:solidFill>
                          <a:effectLst/>
                          <a:latin typeface="+mj-lt"/>
                          <a:cs typeface="Arial" charset="0"/>
                        </a:rPr>
                        <a:t>Measures the extent to which enterprises have implemented initiatives that promote access to the economy for black people</a:t>
                      </a:r>
                      <a:endParaRPr kumimoji="0" lang="en-GB" sz="1600" b="0" i="0" u="none" strike="noStrike" cap="none" normalizeH="0" baseline="0" dirty="0" smtClean="0">
                        <a:ln>
                          <a:noFill/>
                        </a:ln>
                        <a:solidFill>
                          <a:schemeClr val="tx1"/>
                        </a:solidFill>
                        <a:effectLst/>
                        <a:latin typeface="+mj-lt"/>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5000"/>
                        </a:spcBef>
                        <a:spcAft>
                          <a:spcPct val="0"/>
                        </a:spcAft>
                        <a:buClr>
                          <a:srgbClr val="415299"/>
                        </a:buClr>
                        <a:buSzPct val="125000"/>
                        <a:buFontTx/>
                        <a:buNone/>
                        <a:tabLst/>
                      </a:pPr>
                      <a:r>
                        <a:rPr kumimoji="0" lang="en-ZA" sz="1800" b="1" i="0" u="none" strike="noStrike" cap="none" normalizeH="0" baseline="0" dirty="0" smtClean="0">
                          <a:ln>
                            <a:noFill/>
                          </a:ln>
                          <a:solidFill>
                            <a:schemeClr val="tx1"/>
                          </a:solidFill>
                          <a:effectLst/>
                          <a:latin typeface="+mj-lt"/>
                          <a:cs typeface="Arial" charset="0"/>
                        </a:rPr>
                        <a:t>5</a:t>
                      </a:r>
                      <a:endParaRPr kumimoji="0" lang="en-GB" sz="1800" b="1" i="0" u="none" strike="noStrike" cap="none" normalizeH="0" baseline="0" dirty="0" smtClean="0">
                        <a:ln>
                          <a:noFill/>
                        </a:ln>
                        <a:solidFill>
                          <a:schemeClr val="tx1"/>
                        </a:solidFill>
                        <a:effectLst/>
                        <a:latin typeface="+mj-lt"/>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5000"/>
                        </a:spcBef>
                        <a:spcAft>
                          <a:spcPct val="0"/>
                        </a:spcAft>
                        <a:buClr>
                          <a:srgbClr val="415299"/>
                        </a:buClr>
                        <a:buSzPct val="125000"/>
                        <a:buFontTx/>
                        <a:buNone/>
                        <a:tabLst/>
                      </a:pPr>
                      <a:r>
                        <a:rPr kumimoji="0" lang="en-ZA" sz="1800" b="1" i="0" u="none" strike="noStrike" cap="none" normalizeH="0" baseline="0" dirty="0" smtClean="0">
                          <a:ln>
                            <a:noFill/>
                          </a:ln>
                          <a:solidFill>
                            <a:schemeClr val="tx1"/>
                          </a:solidFill>
                          <a:effectLst/>
                          <a:latin typeface="+mj-lt"/>
                          <a:cs typeface="Arial" charset="0"/>
                        </a:rPr>
                        <a:t>-</a:t>
                      </a:r>
                      <a:endParaRPr kumimoji="0" lang="en-GB" sz="1800" b="1" i="0" u="none" strike="noStrike" cap="none" normalizeH="0" baseline="0" dirty="0" smtClean="0">
                        <a:ln>
                          <a:noFill/>
                        </a:ln>
                        <a:solidFill>
                          <a:schemeClr val="tx1"/>
                        </a:solidFill>
                        <a:effectLst/>
                        <a:latin typeface="+mj-lt"/>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90947">
                <a:tc gridSpan="2">
                  <a:txBody>
                    <a:bodyPr/>
                    <a:lstStyle/>
                    <a:p>
                      <a:pPr marL="0" marR="0" lvl="0" indent="0" algn="r" defTabSz="914400" rtl="0" eaLnBrk="1" fontAlgn="base" latinLnBrk="0" hangingPunct="1">
                        <a:lnSpc>
                          <a:spcPct val="100000"/>
                        </a:lnSpc>
                        <a:spcBef>
                          <a:spcPct val="25000"/>
                        </a:spcBef>
                        <a:spcAft>
                          <a:spcPct val="0"/>
                        </a:spcAft>
                        <a:buClr>
                          <a:srgbClr val="415299"/>
                        </a:buClr>
                        <a:buSzPct val="125000"/>
                        <a:buFontTx/>
                        <a:buNone/>
                        <a:tabLst/>
                      </a:pPr>
                      <a:r>
                        <a:rPr kumimoji="0" lang="en-ZA" sz="1400" b="1" i="0" u="none" strike="noStrike" cap="none" normalizeH="0" baseline="0" dirty="0" smtClean="0">
                          <a:ln>
                            <a:noFill/>
                          </a:ln>
                          <a:solidFill>
                            <a:schemeClr val="tx1"/>
                          </a:solidFill>
                          <a:effectLst/>
                          <a:latin typeface="+mj-lt"/>
                          <a:cs typeface="Arial" charset="0"/>
                        </a:rPr>
                        <a:t>SUB-TOTAL</a:t>
                      </a:r>
                      <a:endParaRPr kumimoji="0" lang="en-GB" sz="1400" b="1" i="0" u="none" strike="noStrike" cap="none" normalizeH="0" baseline="0" dirty="0" smtClean="0">
                        <a:ln>
                          <a:noFill/>
                        </a:ln>
                        <a:solidFill>
                          <a:schemeClr val="tx1"/>
                        </a:solidFill>
                        <a:effectLst/>
                        <a:latin typeface="+mj-lt"/>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ZA"/>
                    </a:p>
                  </a:txBody>
                  <a:tcPr/>
                </a:tc>
                <a:tc>
                  <a:txBody>
                    <a:bodyPr/>
                    <a:lstStyle/>
                    <a:p>
                      <a:pPr marL="0" marR="0" lvl="0" indent="0" algn="ctr" defTabSz="914400" rtl="0" eaLnBrk="1" fontAlgn="base" latinLnBrk="0" hangingPunct="1">
                        <a:lnSpc>
                          <a:spcPct val="100000"/>
                        </a:lnSpc>
                        <a:spcBef>
                          <a:spcPct val="25000"/>
                        </a:spcBef>
                        <a:spcAft>
                          <a:spcPct val="0"/>
                        </a:spcAft>
                        <a:buClr>
                          <a:srgbClr val="415299"/>
                        </a:buClr>
                        <a:buSzPct val="125000"/>
                        <a:buFontTx/>
                        <a:buNone/>
                        <a:tabLst/>
                      </a:pPr>
                      <a:r>
                        <a:rPr kumimoji="0" lang="en-ZA" sz="1800" b="1" i="0" u="none" strike="noStrike" cap="none" normalizeH="0" baseline="0" dirty="0" smtClean="0">
                          <a:ln>
                            <a:noFill/>
                          </a:ln>
                          <a:solidFill>
                            <a:schemeClr val="tx1"/>
                          </a:solidFill>
                          <a:effectLst/>
                          <a:latin typeface="+mj-lt"/>
                          <a:cs typeface="Arial" charset="0"/>
                        </a:rPr>
                        <a:t>100</a:t>
                      </a:r>
                      <a:endParaRPr kumimoji="0" lang="en-GB" sz="1800" b="1" i="0" u="none" strike="noStrike" cap="none" normalizeH="0" baseline="0" dirty="0" smtClean="0">
                        <a:ln>
                          <a:noFill/>
                        </a:ln>
                        <a:solidFill>
                          <a:schemeClr val="tx1"/>
                        </a:solidFill>
                        <a:effectLst/>
                        <a:latin typeface="+mj-lt"/>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5000"/>
                        </a:spcBef>
                        <a:spcAft>
                          <a:spcPct val="0"/>
                        </a:spcAft>
                        <a:buClr>
                          <a:srgbClr val="415299"/>
                        </a:buClr>
                        <a:buSzPct val="125000"/>
                        <a:buFontTx/>
                        <a:buNone/>
                        <a:tabLst/>
                      </a:pPr>
                      <a:r>
                        <a:rPr kumimoji="0" lang="en-ZA" sz="1800" b="1" i="0" u="none" strike="noStrike" cap="none" normalizeH="0" baseline="0" dirty="0" smtClean="0">
                          <a:ln>
                            <a:noFill/>
                          </a:ln>
                          <a:solidFill>
                            <a:schemeClr val="tx1"/>
                          </a:solidFill>
                          <a:effectLst/>
                          <a:latin typeface="+mj-lt"/>
                          <a:cs typeface="Arial" charset="0"/>
                        </a:rPr>
                        <a:t>7</a:t>
                      </a:r>
                      <a:endParaRPr kumimoji="0" lang="en-GB" sz="1800" b="1" i="0" u="none" strike="noStrike" cap="none" normalizeH="0" baseline="0" dirty="0" smtClean="0">
                        <a:ln>
                          <a:noFill/>
                        </a:ln>
                        <a:solidFill>
                          <a:schemeClr val="tx1"/>
                        </a:solidFill>
                        <a:effectLst/>
                        <a:latin typeface="+mj-lt"/>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403103">
                <a:tc gridSpan="2">
                  <a:txBody>
                    <a:bodyPr/>
                    <a:lstStyle/>
                    <a:p>
                      <a:pPr marL="0" marR="0" lvl="0" indent="0" algn="r" defTabSz="914400" rtl="0" eaLnBrk="1" fontAlgn="base" latinLnBrk="0" hangingPunct="1">
                        <a:lnSpc>
                          <a:spcPct val="100000"/>
                        </a:lnSpc>
                        <a:spcBef>
                          <a:spcPct val="25000"/>
                        </a:spcBef>
                        <a:spcAft>
                          <a:spcPct val="0"/>
                        </a:spcAft>
                        <a:buClr>
                          <a:srgbClr val="415299"/>
                        </a:buClr>
                        <a:buSzPct val="125000"/>
                        <a:buFontTx/>
                        <a:buNone/>
                        <a:tabLst/>
                      </a:pPr>
                      <a:r>
                        <a:rPr kumimoji="0" lang="en-GB" sz="1600" b="1" i="0" u="none" strike="noStrike" kern="1200" cap="none" normalizeH="0" baseline="0" dirty="0" smtClean="0">
                          <a:ln>
                            <a:noFill/>
                          </a:ln>
                          <a:solidFill>
                            <a:schemeClr val="tx1"/>
                          </a:solidFill>
                          <a:effectLst/>
                          <a:latin typeface="+mj-lt"/>
                          <a:ea typeface="+mn-ea"/>
                          <a:cs typeface="Arial" charset="0"/>
                        </a:rPr>
                        <a:t>TOTAL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ZA"/>
                    </a:p>
                  </a:txBody>
                  <a:tcPr/>
                </a:tc>
                <a:tc>
                  <a:txBody>
                    <a:bodyPr/>
                    <a:lstStyle/>
                    <a:p>
                      <a:pPr marL="0" marR="0" lvl="0" indent="0" algn="ctr" defTabSz="914400" rtl="0" eaLnBrk="1" fontAlgn="base" latinLnBrk="0" hangingPunct="1">
                        <a:lnSpc>
                          <a:spcPct val="100000"/>
                        </a:lnSpc>
                        <a:spcBef>
                          <a:spcPct val="25000"/>
                        </a:spcBef>
                        <a:spcAft>
                          <a:spcPct val="0"/>
                        </a:spcAft>
                        <a:buClr>
                          <a:srgbClr val="415299"/>
                        </a:buClr>
                        <a:buSzPct val="125000"/>
                        <a:buFontTx/>
                        <a:buNone/>
                        <a:tabLst/>
                      </a:pPr>
                      <a:r>
                        <a:rPr kumimoji="0" lang="en-GB" sz="1800" b="1" i="0" u="none" strike="noStrike" cap="none" normalizeH="0" baseline="0" dirty="0" smtClean="0">
                          <a:ln>
                            <a:noFill/>
                          </a:ln>
                          <a:solidFill>
                            <a:schemeClr val="tx1"/>
                          </a:solidFill>
                          <a:effectLst/>
                          <a:latin typeface="+mj-lt"/>
                          <a:cs typeface="Arial" charset="0"/>
                        </a:rPr>
                        <a:t>100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r>
                        <a:rPr lang="en-ZA" b="1" dirty="0" smtClean="0"/>
                        <a:t>107</a:t>
                      </a:r>
                      <a:endParaRPr lang="en-ZA" b="1" dirty="0"/>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36473930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457200" y="-99392"/>
            <a:ext cx="8229600" cy="1143000"/>
          </a:xfrm>
        </p:spPr>
        <p:txBody>
          <a:bodyPr>
            <a:normAutofit/>
          </a:bodyPr>
          <a:lstStyle/>
          <a:p>
            <a:r>
              <a:rPr lang="en-ZA" sz="3600" b="1" dirty="0" smtClean="0"/>
              <a:t>APPLICATION OF BBBEE TO QSES</a:t>
            </a:r>
            <a:endParaRPr lang="en-ZA" sz="3600" b="1" dirty="0"/>
          </a:p>
        </p:txBody>
      </p:sp>
      <p:graphicFrame>
        <p:nvGraphicFramePr>
          <p:cNvPr id="5" name="Group 106"/>
          <p:cNvGraphicFramePr>
            <a:graphicFrameLocks/>
          </p:cNvGraphicFramePr>
          <p:nvPr>
            <p:extLst>
              <p:ext uri="{D42A27DB-BD31-4B8C-83A1-F6EECF244321}">
                <p14:modId xmlns:p14="http://schemas.microsoft.com/office/powerpoint/2010/main" val="3851059164"/>
              </p:ext>
            </p:extLst>
          </p:nvPr>
        </p:nvGraphicFramePr>
        <p:xfrm>
          <a:off x="179512" y="764704"/>
          <a:ext cx="8820472" cy="6011329"/>
        </p:xfrm>
        <a:graphic>
          <a:graphicData uri="http://schemas.openxmlformats.org/drawingml/2006/table">
            <a:tbl>
              <a:tblPr/>
              <a:tblGrid>
                <a:gridCol w="1931239"/>
                <a:gridCol w="4747247"/>
                <a:gridCol w="1400739"/>
                <a:gridCol w="741247"/>
              </a:tblGrid>
              <a:tr h="523638">
                <a:tc>
                  <a:txBody>
                    <a:bodyPr/>
                    <a:lstStyle/>
                    <a:p>
                      <a:pPr marL="0" marR="0" lvl="0" indent="0" algn="ctr" defTabSz="914400" rtl="0" eaLnBrk="1" fontAlgn="base" latinLnBrk="0" hangingPunct="1">
                        <a:lnSpc>
                          <a:spcPct val="100000"/>
                        </a:lnSpc>
                        <a:spcBef>
                          <a:spcPct val="25000"/>
                        </a:spcBef>
                        <a:spcAft>
                          <a:spcPct val="0"/>
                        </a:spcAft>
                        <a:buClr>
                          <a:srgbClr val="415299"/>
                        </a:buClr>
                        <a:buSzPct val="125000"/>
                        <a:buFontTx/>
                        <a:buNone/>
                        <a:tabLst/>
                      </a:pPr>
                      <a:r>
                        <a:rPr kumimoji="0" lang="en-ZA" sz="2000" b="1" i="0" u="none" strike="noStrike" cap="none" normalizeH="0" baseline="0" dirty="0" smtClean="0">
                          <a:ln>
                            <a:noFill/>
                          </a:ln>
                          <a:solidFill>
                            <a:schemeClr val="tx1"/>
                          </a:solidFill>
                          <a:effectLst/>
                          <a:latin typeface="+mj-lt"/>
                          <a:cs typeface="Arial" charset="0"/>
                        </a:rPr>
                        <a:t>ELEMENT</a:t>
                      </a:r>
                      <a:endParaRPr kumimoji="0" lang="en-GB" sz="2000" b="1" i="0" u="none" strike="noStrike" cap="none" normalizeH="0" baseline="0" dirty="0" smtClean="0">
                        <a:ln>
                          <a:noFill/>
                        </a:ln>
                        <a:solidFill>
                          <a:schemeClr val="tx1"/>
                        </a:solidFill>
                        <a:effectLst/>
                        <a:latin typeface="+mj-lt"/>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40000"/>
                        <a:lumOff val="60000"/>
                      </a:schemeClr>
                    </a:solidFill>
                  </a:tcPr>
                </a:tc>
                <a:tc>
                  <a:txBody>
                    <a:bodyPr/>
                    <a:lstStyle/>
                    <a:p>
                      <a:pPr marL="0" marR="0" lvl="0" indent="0" algn="ctr" defTabSz="914400" rtl="0" eaLnBrk="1" fontAlgn="base" latinLnBrk="0" hangingPunct="1">
                        <a:lnSpc>
                          <a:spcPct val="100000"/>
                        </a:lnSpc>
                        <a:spcBef>
                          <a:spcPct val="25000"/>
                        </a:spcBef>
                        <a:spcAft>
                          <a:spcPct val="0"/>
                        </a:spcAft>
                        <a:buClr>
                          <a:srgbClr val="415299"/>
                        </a:buClr>
                        <a:buSzPct val="125000"/>
                        <a:buFontTx/>
                        <a:buNone/>
                        <a:tabLst/>
                      </a:pPr>
                      <a:r>
                        <a:rPr kumimoji="0" lang="en-ZA" sz="2000" b="1" i="0" u="none" strike="noStrike" cap="none" normalizeH="0" baseline="0" dirty="0" smtClean="0">
                          <a:ln>
                            <a:noFill/>
                          </a:ln>
                          <a:solidFill>
                            <a:schemeClr val="tx1"/>
                          </a:solidFill>
                          <a:effectLst/>
                          <a:latin typeface="+mj-lt"/>
                          <a:cs typeface="Arial" charset="0"/>
                        </a:rPr>
                        <a:t>DEFINITION</a:t>
                      </a:r>
                      <a:endParaRPr kumimoji="0" lang="en-GB" sz="2000" b="1" i="0" u="none" strike="noStrike" cap="none" normalizeH="0" baseline="0" dirty="0" smtClean="0">
                        <a:ln>
                          <a:noFill/>
                        </a:ln>
                        <a:solidFill>
                          <a:schemeClr val="tx1"/>
                        </a:solidFill>
                        <a:effectLst/>
                        <a:latin typeface="+mj-lt"/>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40000"/>
                        <a:lumOff val="60000"/>
                      </a:schemeClr>
                    </a:solidFill>
                  </a:tcPr>
                </a:tc>
                <a:tc>
                  <a:txBody>
                    <a:bodyPr/>
                    <a:lstStyle/>
                    <a:p>
                      <a:pPr marL="0" marR="0" lvl="0" indent="0" algn="ctr" defTabSz="914400" rtl="0" eaLnBrk="1" fontAlgn="base" latinLnBrk="0" hangingPunct="1">
                        <a:lnSpc>
                          <a:spcPct val="100000"/>
                        </a:lnSpc>
                        <a:spcBef>
                          <a:spcPct val="25000"/>
                        </a:spcBef>
                        <a:spcAft>
                          <a:spcPct val="0"/>
                        </a:spcAft>
                        <a:buClr>
                          <a:srgbClr val="415299"/>
                        </a:buClr>
                        <a:buSzPct val="125000"/>
                        <a:buFontTx/>
                        <a:buNone/>
                        <a:tabLst/>
                      </a:pPr>
                      <a:r>
                        <a:rPr kumimoji="0" lang="en-ZA" sz="1400" b="1" i="0" u="none" strike="noStrike" cap="none" normalizeH="0" baseline="0" dirty="0" smtClean="0">
                          <a:ln>
                            <a:noFill/>
                          </a:ln>
                          <a:solidFill>
                            <a:schemeClr val="tx1"/>
                          </a:solidFill>
                          <a:effectLst/>
                          <a:latin typeface="+mj-lt"/>
                          <a:cs typeface="Arial" charset="0"/>
                        </a:rPr>
                        <a:t>QSE WEIGHTING</a:t>
                      </a:r>
                      <a:endParaRPr kumimoji="0" lang="en-GB" sz="1400" b="1" i="0" u="none" strike="noStrike" cap="none" normalizeH="0" baseline="0" dirty="0" smtClean="0">
                        <a:ln>
                          <a:noFill/>
                        </a:ln>
                        <a:solidFill>
                          <a:schemeClr val="tx1"/>
                        </a:solidFill>
                        <a:effectLst/>
                        <a:latin typeface="+mj-lt"/>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40000"/>
                        <a:lumOff val="60000"/>
                      </a:schemeClr>
                    </a:solidFill>
                  </a:tcPr>
                </a:tc>
                <a:tc>
                  <a:txBody>
                    <a:bodyPr/>
                    <a:lstStyle/>
                    <a:p>
                      <a:pPr marL="0" marR="0" lvl="0" indent="0" algn="ctr" defTabSz="914400" rtl="0" eaLnBrk="1" fontAlgn="base" latinLnBrk="0" hangingPunct="1">
                        <a:lnSpc>
                          <a:spcPct val="100000"/>
                        </a:lnSpc>
                        <a:spcBef>
                          <a:spcPct val="25000"/>
                        </a:spcBef>
                        <a:spcAft>
                          <a:spcPct val="0"/>
                        </a:spcAft>
                        <a:buClr>
                          <a:srgbClr val="415299"/>
                        </a:buClr>
                        <a:buSzPct val="125000"/>
                        <a:buFontTx/>
                        <a:buNone/>
                        <a:tabLst/>
                      </a:pPr>
                      <a:r>
                        <a:rPr kumimoji="0" lang="en-ZA" sz="1400" b="1" i="0" u="none" strike="noStrike" cap="none" normalizeH="0" baseline="0" dirty="0" smtClean="0">
                          <a:ln>
                            <a:noFill/>
                          </a:ln>
                          <a:solidFill>
                            <a:schemeClr val="tx1"/>
                          </a:solidFill>
                          <a:effectLst/>
                          <a:latin typeface="+mj-lt"/>
                          <a:cs typeface="Arial" charset="0"/>
                        </a:rPr>
                        <a:t>BONUS POINTS</a:t>
                      </a:r>
                      <a:endParaRPr kumimoji="0" lang="en-GB" sz="1400" b="1" i="0" u="none" strike="noStrike" cap="none" normalizeH="0" baseline="0" dirty="0" smtClean="0">
                        <a:ln>
                          <a:noFill/>
                        </a:ln>
                        <a:solidFill>
                          <a:schemeClr val="tx1"/>
                        </a:solidFill>
                        <a:effectLst/>
                        <a:latin typeface="+mj-lt"/>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40000"/>
                        <a:lumOff val="60000"/>
                      </a:schemeClr>
                    </a:solidFill>
                  </a:tcPr>
                </a:tc>
              </a:tr>
              <a:tr h="367051">
                <a:tc>
                  <a:txBody>
                    <a:bodyPr/>
                    <a:lstStyle/>
                    <a:p>
                      <a:pPr marL="0" marR="0" lvl="0" indent="0" algn="l" defTabSz="914400" rtl="0" eaLnBrk="1" fontAlgn="base" latinLnBrk="0" hangingPunct="1">
                        <a:lnSpc>
                          <a:spcPct val="100000"/>
                        </a:lnSpc>
                        <a:spcBef>
                          <a:spcPct val="25000"/>
                        </a:spcBef>
                        <a:spcAft>
                          <a:spcPct val="0"/>
                        </a:spcAft>
                        <a:buClr>
                          <a:srgbClr val="415299"/>
                        </a:buClr>
                        <a:buSzPct val="125000"/>
                        <a:buFontTx/>
                        <a:buNone/>
                        <a:tabLst/>
                      </a:pPr>
                      <a:r>
                        <a:rPr kumimoji="0" lang="en-ZA" sz="1400" b="1" i="0" u="none" strike="noStrike" cap="none" normalizeH="0" baseline="0" dirty="0" smtClean="0">
                          <a:ln>
                            <a:noFill/>
                          </a:ln>
                          <a:solidFill>
                            <a:schemeClr val="tx1"/>
                          </a:solidFill>
                          <a:effectLst/>
                          <a:latin typeface="+mj-lt"/>
                          <a:cs typeface="Arial" charset="0"/>
                        </a:rPr>
                        <a:t>OWNERSHIP</a:t>
                      </a:r>
                      <a:endParaRPr kumimoji="0" lang="en-GB" sz="1400" b="1" i="0" u="none" strike="noStrike" cap="none" normalizeH="0" baseline="0" dirty="0" smtClean="0">
                        <a:ln>
                          <a:noFill/>
                        </a:ln>
                        <a:solidFill>
                          <a:schemeClr val="tx1"/>
                        </a:solidFill>
                        <a:effectLst/>
                        <a:latin typeface="+mj-lt"/>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5000"/>
                        </a:spcBef>
                        <a:spcAft>
                          <a:spcPct val="0"/>
                        </a:spcAft>
                        <a:buClr>
                          <a:srgbClr val="415299"/>
                        </a:buClr>
                        <a:buSzPct val="125000"/>
                        <a:buFontTx/>
                        <a:buNone/>
                        <a:tabLst/>
                      </a:pPr>
                      <a:r>
                        <a:rPr kumimoji="0" lang="en-ZA" sz="1600" b="0" i="0" u="none" strike="noStrike" cap="none" normalizeH="0" baseline="0" dirty="0" smtClean="0">
                          <a:ln>
                            <a:noFill/>
                          </a:ln>
                          <a:solidFill>
                            <a:schemeClr val="tx1"/>
                          </a:solidFill>
                          <a:effectLst/>
                          <a:latin typeface="+mj-lt"/>
                          <a:cs typeface="Arial" charset="0"/>
                        </a:rPr>
                        <a:t>Measures effective ownership by black people</a:t>
                      </a:r>
                      <a:endParaRPr kumimoji="0" lang="en-GB" sz="1600" b="0" i="0" u="none" strike="noStrike" cap="none" normalizeH="0" baseline="0" dirty="0" smtClean="0">
                        <a:ln>
                          <a:noFill/>
                        </a:ln>
                        <a:solidFill>
                          <a:schemeClr val="tx1"/>
                        </a:solidFill>
                        <a:effectLst/>
                        <a:latin typeface="+mj-lt"/>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5000"/>
                        </a:spcBef>
                        <a:spcAft>
                          <a:spcPct val="0"/>
                        </a:spcAft>
                        <a:buClr>
                          <a:srgbClr val="415299"/>
                        </a:buClr>
                        <a:buSzPct val="125000"/>
                        <a:buFontTx/>
                        <a:buNone/>
                        <a:tabLst/>
                      </a:pPr>
                      <a:r>
                        <a:rPr kumimoji="0" lang="en-ZA" sz="1800" b="1" i="0" u="none" strike="noStrike" cap="none" normalizeH="0" baseline="0" dirty="0" smtClean="0">
                          <a:ln>
                            <a:noFill/>
                          </a:ln>
                          <a:solidFill>
                            <a:schemeClr val="tx1"/>
                          </a:solidFill>
                          <a:effectLst/>
                          <a:latin typeface="+mj-lt"/>
                          <a:cs typeface="Arial" charset="0"/>
                        </a:rPr>
                        <a:t>25</a:t>
                      </a:r>
                      <a:endParaRPr kumimoji="0" lang="en-GB" sz="1800" b="1" i="0" u="none" strike="noStrike" cap="none" normalizeH="0" baseline="0" dirty="0" smtClean="0">
                        <a:ln>
                          <a:noFill/>
                        </a:ln>
                        <a:solidFill>
                          <a:schemeClr val="tx1"/>
                        </a:solidFill>
                        <a:effectLst/>
                        <a:latin typeface="+mj-lt"/>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5000"/>
                        </a:spcBef>
                        <a:spcAft>
                          <a:spcPct val="0"/>
                        </a:spcAft>
                        <a:buClr>
                          <a:srgbClr val="415299"/>
                        </a:buClr>
                        <a:buSzPct val="125000"/>
                        <a:buFontTx/>
                        <a:buNone/>
                        <a:tabLst/>
                      </a:pPr>
                      <a:r>
                        <a:rPr kumimoji="0" lang="en-ZA" sz="1800" b="1" i="0" u="none" strike="noStrike" cap="none" normalizeH="0" baseline="0" dirty="0" smtClean="0">
                          <a:ln>
                            <a:noFill/>
                          </a:ln>
                          <a:solidFill>
                            <a:schemeClr val="tx1"/>
                          </a:solidFill>
                          <a:effectLst/>
                          <a:latin typeface="+mj-lt"/>
                          <a:cs typeface="Arial" charset="0"/>
                        </a:rPr>
                        <a:t>3</a:t>
                      </a:r>
                      <a:endParaRPr kumimoji="0" lang="en-GB" sz="1800" b="1" i="0" u="none" strike="noStrike" cap="none" normalizeH="0" baseline="0" dirty="0" smtClean="0">
                        <a:ln>
                          <a:noFill/>
                        </a:ln>
                        <a:solidFill>
                          <a:schemeClr val="tx1"/>
                        </a:solidFill>
                        <a:effectLst/>
                        <a:latin typeface="+mj-lt"/>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84911">
                <a:tc>
                  <a:txBody>
                    <a:bodyPr/>
                    <a:lstStyle/>
                    <a:p>
                      <a:pPr marL="0" marR="0" lvl="0" indent="0" algn="l" defTabSz="914400" rtl="0" eaLnBrk="1" fontAlgn="base" latinLnBrk="0" hangingPunct="1">
                        <a:lnSpc>
                          <a:spcPct val="100000"/>
                        </a:lnSpc>
                        <a:spcBef>
                          <a:spcPct val="25000"/>
                        </a:spcBef>
                        <a:spcAft>
                          <a:spcPct val="0"/>
                        </a:spcAft>
                        <a:buClr>
                          <a:srgbClr val="415299"/>
                        </a:buClr>
                        <a:buSzPct val="125000"/>
                        <a:buFontTx/>
                        <a:buNone/>
                        <a:tabLst/>
                      </a:pPr>
                      <a:r>
                        <a:rPr kumimoji="0" lang="en-ZA" sz="1400" b="1" i="0" u="none" strike="noStrike" cap="none" normalizeH="0" baseline="0" dirty="0" smtClean="0">
                          <a:ln>
                            <a:noFill/>
                          </a:ln>
                          <a:solidFill>
                            <a:schemeClr val="tx1"/>
                          </a:solidFill>
                          <a:effectLst/>
                          <a:latin typeface="+mj-lt"/>
                          <a:cs typeface="Arial" charset="0"/>
                        </a:rPr>
                        <a:t>MANAGEMENT CONTROL</a:t>
                      </a:r>
                      <a:endParaRPr kumimoji="0" lang="en-GB" sz="1400" b="1" i="0" u="none" strike="noStrike" cap="none" normalizeH="0" baseline="0" dirty="0" smtClean="0">
                        <a:ln>
                          <a:noFill/>
                        </a:ln>
                        <a:solidFill>
                          <a:schemeClr val="tx1"/>
                        </a:solidFill>
                        <a:effectLst/>
                        <a:latin typeface="+mj-lt"/>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5000"/>
                        </a:spcBef>
                        <a:spcAft>
                          <a:spcPct val="0"/>
                        </a:spcAft>
                        <a:buClr>
                          <a:srgbClr val="415299"/>
                        </a:buClr>
                        <a:buSzPct val="125000"/>
                        <a:buFontTx/>
                        <a:buNone/>
                        <a:tabLst/>
                      </a:pPr>
                      <a:r>
                        <a:rPr kumimoji="0" lang="en-ZA" sz="1600" b="0" i="0" u="none" strike="noStrike" cap="none" normalizeH="0" baseline="0" dirty="0" smtClean="0">
                          <a:ln>
                            <a:noFill/>
                          </a:ln>
                          <a:solidFill>
                            <a:schemeClr val="tx1"/>
                          </a:solidFill>
                          <a:effectLst/>
                          <a:latin typeface="+mj-lt"/>
                          <a:cs typeface="Arial" charset="0"/>
                        </a:rPr>
                        <a:t>Measures effective control by black people</a:t>
                      </a:r>
                      <a:endParaRPr kumimoji="0" lang="en-GB" sz="1600" b="0" i="0" u="none" strike="noStrike" cap="none" normalizeH="0" baseline="0" dirty="0" smtClean="0">
                        <a:ln>
                          <a:noFill/>
                        </a:ln>
                        <a:solidFill>
                          <a:schemeClr val="tx1"/>
                        </a:solidFill>
                        <a:effectLst/>
                        <a:latin typeface="+mj-lt"/>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5000"/>
                        </a:spcBef>
                        <a:spcAft>
                          <a:spcPct val="0"/>
                        </a:spcAft>
                        <a:buClr>
                          <a:srgbClr val="415299"/>
                        </a:buClr>
                        <a:buSzPct val="125000"/>
                        <a:buFontTx/>
                        <a:buNone/>
                        <a:tabLst/>
                      </a:pPr>
                      <a:r>
                        <a:rPr kumimoji="0" lang="en-ZA" sz="1800" b="1" i="0" u="none" strike="noStrike" cap="none" normalizeH="0" baseline="0" dirty="0" smtClean="0">
                          <a:ln>
                            <a:noFill/>
                          </a:ln>
                          <a:solidFill>
                            <a:schemeClr val="tx1"/>
                          </a:solidFill>
                          <a:effectLst/>
                          <a:latin typeface="+mj-lt"/>
                          <a:cs typeface="Arial" charset="0"/>
                        </a:rPr>
                        <a:t>25</a:t>
                      </a:r>
                      <a:endParaRPr kumimoji="0" lang="en-GB" sz="1800" b="1" i="0" u="none" strike="noStrike" cap="none" normalizeH="0" baseline="0" dirty="0" smtClean="0">
                        <a:ln>
                          <a:noFill/>
                        </a:ln>
                        <a:solidFill>
                          <a:schemeClr val="tx1"/>
                        </a:solidFill>
                        <a:effectLst/>
                        <a:latin typeface="+mj-lt"/>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5000"/>
                        </a:spcBef>
                        <a:spcAft>
                          <a:spcPct val="0"/>
                        </a:spcAft>
                        <a:buClr>
                          <a:srgbClr val="415299"/>
                        </a:buClr>
                        <a:buSzPct val="125000"/>
                        <a:buFontTx/>
                        <a:buNone/>
                        <a:tabLst/>
                      </a:pPr>
                      <a:r>
                        <a:rPr kumimoji="0" lang="en-ZA" sz="1800" b="1" i="0" u="none" strike="noStrike" cap="none" normalizeH="0" baseline="0" dirty="0" smtClean="0">
                          <a:ln>
                            <a:noFill/>
                          </a:ln>
                          <a:solidFill>
                            <a:schemeClr val="tx1"/>
                          </a:solidFill>
                          <a:effectLst/>
                          <a:latin typeface="+mj-lt"/>
                          <a:cs typeface="Arial" charset="0"/>
                        </a:rPr>
                        <a:t>2</a:t>
                      </a:r>
                      <a:endParaRPr kumimoji="0" lang="en-GB" sz="1800" b="1" i="0" u="none" strike="noStrike" cap="none" normalizeH="0" baseline="0" dirty="0" smtClean="0">
                        <a:ln>
                          <a:noFill/>
                        </a:ln>
                        <a:solidFill>
                          <a:schemeClr val="tx1"/>
                        </a:solidFill>
                        <a:effectLst/>
                        <a:latin typeface="+mj-lt"/>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23638">
                <a:tc>
                  <a:txBody>
                    <a:bodyPr/>
                    <a:lstStyle/>
                    <a:p>
                      <a:pPr marL="0" marR="0" lvl="0" indent="0" algn="l" defTabSz="914400" rtl="0" eaLnBrk="1" fontAlgn="base" latinLnBrk="0" hangingPunct="1">
                        <a:lnSpc>
                          <a:spcPct val="100000"/>
                        </a:lnSpc>
                        <a:spcBef>
                          <a:spcPct val="25000"/>
                        </a:spcBef>
                        <a:spcAft>
                          <a:spcPct val="0"/>
                        </a:spcAft>
                        <a:buClr>
                          <a:srgbClr val="415299"/>
                        </a:buClr>
                        <a:buSzPct val="125000"/>
                        <a:buFontTx/>
                        <a:buNone/>
                        <a:tabLst/>
                      </a:pPr>
                      <a:r>
                        <a:rPr kumimoji="0" lang="en-ZA" sz="1400" b="1" i="0" u="none" strike="noStrike" cap="none" normalizeH="0" baseline="0" dirty="0" smtClean="0">
                          <a:ln>
                            <a:noFill/>
                          </a:ln>
                          <a:solidFill>
                            <a:schemeClr val="tx1"/>
                          </a:solidFill>
                          <a:effectLst/>
                          <a:latin typeface="+mj-lt"/>
                          <a:cs typeface="Arial" charset="0"/>
                        </a:rPr>
                        <a:t>EMPLOYMENT EQUITY</a:t>
                      </a:r>
                      <a:endParaRPr kumimoji="0" lang="en-GB" sz="1400" b="1" i="0" u="none" strike="noStrike" cap="none" normalizeH="0" baseline="0" dirty="0" smtClean="0">
                        <a:ln>
                          <a:noFill/>
                        </a:ln>
                        <a:solidFill>
                          <a:schemeClr val="tx1"/>
                        </a:solidFill>
                        <a:effectLst/>
                        <a:latin typeface="+mj-lt"/>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5000"/>
                        </a:spcBef>
                        <a:spcAft>
                          <a:spcPct val="0"/>
                        </a:spcAft>
                        <a:buClr>
                          <a:srgbClr val="415299"/>
                        </a:buClr>
                        <a:buSzPct val="125000"/>
                        <a:buFontTx/>
                        <a:buNone/>
                        <a:tabLst/>
                      </a:pPr>
                      <a:r>
                        <a:rPr kumimoji="0" lang="en-ZA" sz="1600" b="0" i="0" u="none" strike="noStrike" cap="none" normalizeH="0" baseline="0" dirty="0" smtClean="0">
                          <a:ln>
                            <a:noFill/>
                          </a:ln>
                          <a:solidFill>
                            <a:schemeClr val="tx1"/>
                          </a:solidFill>
                          <a:effectLst/>
                          <a:latin typeface="+mj-lt"/>
                          <a:cs typeface="Arial" charset="0"/>
                        </a:rPr>
                        <a:t>Measures initiatives intended to achieve equity in the workplace under the Act and the Employment Equity Act</a:t>
                      </a:r>
                      <a:endParaRPr kumimoji="0" lang="en-GB" sz="1600" b="0" i="0" u="none" strike="noStrike" cap="none" normalizeH="0" baseline="0" dirty="0" smtClean="0">
                        <a:ln>
                          <a:noFill/>
                        </a:ln>
                        <a:solidFill>
                          <a:schemeClr val="tx1"/>
                        </a:solidFill>
                        <a:effectLst/>
                        <a:latin typeface="+mj-lt"/>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5000"/>
                        </a:spcBef>
                        <a:spcAft>
                          <a:spcPct val="0"/>
                        </a:spcAft>
                        <a:buClr>
                          <a:srgbClr val="415299"/>
                        </a:buClr>
                        <a:buSzPct val="125000"/>
                        <a:buFontTx/>
                        <a:buNone/>
                        <a:tabLst/>
                      </a:pPr>
                      <a:r>
                        <a:rPr kumimoji="0" lang="en-ZA" sz="1800" b="1" i="0" u="none" strike="noStrike" cap="none" normalizeH="0" baseline="0" dirty="0" smtClean="0">
                          <a:ln>
                            <a:noFill/>
                          </a:ln>
                          <a:solidFill>
                            <a:schemeClr val="tx1"/>
                          </a:solidFill>
                          <a:effectLst/>
                          <a:latin typeface="+mj-lt"/>
                          <a:cs typeface="Arial" charset="0"/>
                        </a:rPr>
                        <a:t>25</a:t>
                      </a:r>
                      <a:endParaRPr kumimoji="0" lang="en-GB" sz="1800" b="1" i="0" u="none" strike="noStrike" cap="none" normalizeH="0" baseline="0" dirty="0" smtClean="0">
                        <a:ln>
                          <a:noFill/>
                        </a:ln>
                        <a:solidFill>
                          <a:schemeClr val="tx1"/>
                        </a:solidFill>
                        <a:effectLst/>
                        <a:latin typeface="+mj-lt"/>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5000"/>
                        </a:spcBef>
                        <a:spcAft>
                          <a:spcPct val="0"/>
                        </a:spcAft>
                        <a:buClr>
                          <a:srgbClr val="415299"/>
                        </a:buClr>
                        <a:buSzPct val="125000"/>
                        <a:buFontTx/>
                        <a:buNone/>
                        <a:tabLst/>
                      </a:pPr>
                      <a:r>
                        <a:rPr kumimoji="0" lang="en-ZA" sz="1800" b="1" i="0" u="none" strike="noStrike" cap="none" normalizeH="0" baseline="0" dirty="0" smtClean="0">
                          <a:ln>
                            <a:noFill/>
                          </a:ln>
                          <a:solidFill>
                            <a:schemeClr val="tx1"/>
                          </a:solidFill>
                          <a:effectLst/>
                          <a:latin typeface="+mj-lt"/>
                          <a:cs typeface="Arial" charset="0"/>
                        </a:rPr>
                        <a:t>2</a:t>
                      </a:r>
                      <a:endParaRPr kumimoji="0" lang="en-GB" sz="1800" b="1" i="0" u="none" strike="noStrike" cap="none" normalizeH="0" baseline="0" dirty="0" smtClean="0">
                        <a:ln>
                          <a:noFill/>
                        </a:ln>
                        <a:solidFill>
                          <a:schemeClr val="tx1"/>
                        </a:solidFill>
                        <a:effectLst/>
                        <a:latin typeface="+mj-lt"/>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78876">
                <a:tc>
                  <a:txBody>
                    <a:bodyPr/>
                    <a:lstStyle/>
                    <a:p>
                      <a:pPr marL="0" marR="0" lvl="0" indent="0" algn="l" defTabSz="914400" rtl="0" eaLnBrk="1" fontAlgn="base" latinLnBrk="0" hangingPunct="1">
                        <a:lnSpc>
                          <a:spcPct val="100000"/>
                        </a:lnSpc>
                        <a:spcBef>
                          <a:spcPct val="25000"/>
                        </a:spcBef>
                        <a:spcAft>
                          <a:spcPct val="0"/>
                        </a:spcAft>
                        <a:buClr>
                          <a:srgbClr val="415299"/>
                        </a:buClr>
                        <a:buSzPct val="125000"/>
                        <a:buFontTx/>
                        <a:buNone/>
                        <a:tabLst/>
                      </a:pPr>
                      <a:r>
                        <a:rPr kumimoji="0" lang="en-ZA" sz="1400" b="1" i="0" u="none" strike="noStrike" cap="none" normalizeH="0" baseline="0" dirty="0" smtClean="0">
                          <a:ln>
                            <a:noFill/>
                          </a:ln>
                          <a:solidFill>
                            <a:schemeClr val="tx1"/>
                          </a:solidFill>
                          <a:effectLst/>
                          <a:latin typeface="+mj-lt"/>
                          <a:cs typeface="Arial" charset="0"/>
                        </a:rPr>
                        <a:t>SKILLS DEVELOPMENT</a:t>
                      </a:r>
                      <a:endParaRPr kumimoji="0" lang="en-GB" sz="1400" b="1" i="0" u="none" strike="noStrike" cap="none" normalizeH="0" baseline="0" dirty="0" smtClean="0">
                        <a:ln>
                          <a:noFill/>
                        </a:ln>
                        <a:solidFill>
                          <a:schemeClr val="tx1"/>
                        </a:solidFill>
                        <a:effectLst/>
                        <a:latin typeface="+mj-lt"/>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5000"/>
                        </a:spcBef>
                        <a:spcAft>
                          <a:spcPct val="0"/>
                        </a:spcAft>
                        <a:buClr>
                          <a:srgbClr val="415299"/>
                        </a:buClr>
                        <a:buSzPct val="125000"/>
                        <a:buFontTx/>
                        <a:buNone/>
                        <a:tabLst/>
                      </a:pPr>
                      <a:r>
                        <a:rPr kumimoji="0" lang="en-ZA" sz="1600" b="0" i="0" u="none" strike="noStrike" cap="none" normalizeH="0" baseline="0" dirty="0" smtClean="0">
                          <a:ln>
                            <a:noFill/>
                          </a:ln>
                          <a:solidFill>
                            <a:schemeClr val="tx1"/>
                          </a:solidFill>
                          <a:effectLst/>
                          <a:latin typeface="+mj-lt"/>
                          <a:cs typeface="Arial" charset="0"/>
                        </a:rPr>
                        <a:t>Measures the extent to which employers carry out initiatives to develop the competencies of black employees</a:t>
                      </a:r>
                      <a:endParaRPr kumimoji="0" lang="en-GB" sz="1600" b="0" i="0" u="none" strike="noStrike" cap="none" normalizeH="0" baseline="0" dirty="0" smtClean="0">
                        <a:ln>
                          <a:noFill/>
                        </a:ln>
                        <a:solidFill>
                          <a:schemeClr val="tx1"/>
                        </a:solidFill>
                        <a:effectLst/>
                        <a:latin typeface="+mj-lt"/>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5000"/>
                        </a:spcBef>
                        <a:spcAft>
                          <a:spcPct val="0"/>
                        </a:spcAft>
                        <a:buClr>
                          <a:srgbClr val="415299"/>
                        </a:buClr>
                        <a:buSzPct val="125000"/>
                        <a:buFontTx/>
                        <a:buNone/>
                        <a:tabLst/>
                      </a:pPr>
                      <a:r>
                        <a:rPr kumimoji="0" lang="en-ZA" sz="1800" b="1" i="0" u="none" strike="noStrike" cap="none" normalizeH="0" baseline="0" dirty="0" smtClean="0">
                          <a:ln>
                            <a:noFill/>
                          </a:ln>
                          <a:solidFill>
                            <a:schemeClr val="tx1"/>
                          </a:solidFill>
                          <a:effectLst/>
                          <a:latin typeface="+mj-lt"/>
                          <a:cs typeface="Arial" charset="0"/>
                        </a:rPr>
                        <a:t>25</a:t>
                      </a:r>
                      <a:endParaRPr kumimoji="0" lang="en-GB" sz="1800" b="1" i="0" u="none" strike="noStrike" cap="none" normalizeH="0" baseline="0" dirty="0" smtClean="0">
                        <a:ln>
                          <a:noFill/>
                        </a:ln>
                        <a:solidFill>
                          <a:schemeClr val="tx1"/>
                        </a:solidFill>
                        <a:effectLst/>
                        <a:latin typeface="+mj-lt"/>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5000"/>
                        </a:spcBef>
                        <a:spcAft>
                          <a:spcPct val="0"/>
                        </a:spcAft>
                        <a:buClr>
                          <a:srgbClr val="415299"/>
                        </a:buClr>
                        <a:buSzPct val="125000"/>
                        <a:buFontTx/>
                        <a:buNone/>
                        <a:tabLst/>
                      </a:pPr>
                      <a:r>
                        <a:rPr kumimoji="0" lang="en-ZA" sz="1800" b="1" i="0" u="none" strike="noStrike" cap="none" normalizeH="0" baseline="0" dirty="0" smtClean="0">
                          <a:ln>
                            <a:noFill/>
                          </a:ln>
                          <a:solidFill>
                            <a:schemeClr val="tx1"/>
                          </a:solidFill>
                          <a:effectLst/>
                          <a:latin typeface="+mj-lt"/>
                          <a:cs typeface="Arial" charset="0"/>
                        </a:rPr>
                        <a:t>-</a:t>
                      </a:r>
                      <a:endParaRPr kumimoji="0" lang="en-GB" sz="1800" b="1" i="0" u="none" strike="noStrike" cap="none" normalizeH="0" baseline="0" dirty="0" smtClean="0">
                        <a:ln>
                          <a:noFill/>
                        </a:ln>
                        <a:solidFill>
                          <a:schemeClr val="tx1"/>
                        </a:solidFill>
                        <a:effectLst/>
                        <a:latin typeface="+mj-lt"/>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21953">
                <a:tc>
                  <a:txBody>
                    <a:bodyPr/>
                    <a:lstStyle/>
                    <a:p>
                      <a:pPr marL="0" marR="0" lvl="0" indent="0" algn="l" defTabSz="914400" rtl="0" eaLnBrk="1" fontAlgn="base" latinLnBrk="0" hangingPunct="1">
                        <a:lnSpc>
                          <a:spcPct val="100000"/>
                        </a:lnSpc>
                        <a:spcBef>
                          <a:spcPct val="25000"/>
                        </a:spcBef>
                        <a:spcAft>
                          <a:spcPct val="0"/>
                        </a:spcAft>
                        <a:buClr>
                          <a:srgbClr val="415299"/>
                        </a:buClr>
                        <a:buSzPct val="125000"/>
                        <a:buFontTx/>
                        <a:buNone/>
                        <a:tabLst/>
                      </a:pPr>
                      <a:r>
                        <a:rPr kumimoji="0" lang="en-ZA" sz="1400" b="1" i="0" u="none" strike="noStrike" cap="none" normalizeH="0" baseline="0" dirty="0" smtClean="0">
                          <a:ln>
                            <a:noFill/>
                          </a:ln>
                          <a:solidFill>
                            <a:schemeClr val="tx1"/>
                          </a:solidFill>
                          <a:effectLst/>
                          <a:latin typeface="+mj-lt"/>
                          <a:cs typeface="Arial" charset="0"/>
                        </a:rPr>
                        <a:t>PREFERENTIAL PROCUREMENT</a:t>
                      </a:r>
                      <a:endParaRPr kumimoji="0" lang="en-GB" sz="1400" b="1" i="0" u="none" strike="noStrike" cap="none" normalizeH="0" baseline="0" dirty="0" smtClean="0">
                        <a:ln>
                          <a:noFill/>
                        </a:ln>
                        <a:solidFill>
                          <a:schemeClr val="tx1"/>
                        </a:solidFill>
                        <a:effectLst/>
                        <a:latin typeface="+mj-lt"/>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5000"/>
                        </a:spcBef>
                        <a:spcAft>
                          <a:spcPct val="0"/>
                        </a:spcAft>
                        <a:buClr>
                          <a:srgbClr val="415299"/>
                        </a:buClr>
                        <a:buSzPct val="125000"/>
                        <a:buFontTx/>
                        <a:buNone/>
                        <a:tabLst/>
                      </a:pPr>
                      <a:r>
                        <a:rPr kumimoji="0" lang="en-ZA" sz="1600" b="0" i="0" u="none" strike="noStrike" cap="none" normalizeH="0" baseline="0" dirty="0" smtClean="0">
                          <a:ln>
                            <a:noFill/>
                          </a:ln>
                          <a:solidFill>
                            <a:schemeClr val="tx1"/>
                          </a:solidFill>
                          <a:effectLst/>
                          <a:latin typeface="+mj-lt"/>
                          <a:cs typeface="Arial" charset="0"/>
                        </a:rPr>
                        <a:t>Measures the extent to which enterprises buy goods and services from BBBEE suppliers</a:t>
                      </a:r>
                      <a:endParaRPr kumimoji="0" lang="en-GB" sz="1600" b="0" i="0" u="none" strike="noStrike" cap="none" normalizeH="0" baseline="0" dirty="0" smtClean="0">
                        <a:ln>
                          <a:noFill/>
                        </a:ln>
                        <a:solidFill>
                          <a:schemeClr val="tx1"/>
                        </a:solidFill>
                        <a:effectLst/>
                        <a:latin typeface="+mj-lt"/>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5000"/>
                        </a:spcBef>
                        <a:spcAft>
                          <a:spcPct val="0"/>
                        </a:spcAft>
                        <a:buClr>
                          <a:srgbClr val="415299"/>
                        </a:buClr>
                        <a:buSzPct val="125000"/>
                        <a:buFontTx/>
                        <a:buNone/>
                        <a:tabLst/>
                      </a:pPr>
                      <a:r>
                        <a:rPr kumimoji="0" lang="en-ZA" sz="1800" b="1" i="0" u="none" strike="noStrike" cap="none" normalizeH="0" baseline="0" dirty="0" smtClean="0">
                          <a:ln>
                            <a:noFill/>
                          </a:ln>
                          <a:solidFill>
                            <a:schemeClr val="tx1"/>
                          </a:solidFill>
                          <a:effectLst/>
                          <a:latin typeface="+mj-lt"/>
                          <a:cs typeface="Arial" charset="0"/>
                        </a:rPr>
                        <a:t>25</a:t>
                      </a:r>
                      <a:endParaRPr kumimoji="0" lang="en-GB" sz="1800" b="1" i="0" u="none" strike="noStrike" cap="none" normalizeH="0" baseline="0" dirty="0" smtClean="0">
                        <a:ln>
                          <a:noFill/>
                        </a:ln>
                        <a:solidFill>
                          <a:schemeClr val="tx1"/>
                        </a:solidFill>
                        <a:effectLst/>
                        <a:latin typeface="+mj-lt"/>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5000"/>
                        </a:spcBef>
                        <a:spcAft>
                          <a:spcPct val="0"/>
                        </a:spcAft>
                        <a:buClr>
                          <a:srgbClr val="415299"/>
                        </a:buClr>
                        <a:buSzPct val="125000"/>
                        <a:buFontTx/>
                        <a:buNone/>
                        <a:tabLst/>
                      </a:pPr>
                      <a:r>
                        <a:rPr kumimoji="0" lang="en-ZA" sz="1800" b="1" i="0" u="none" strike="noStrike" cap="none" normalizeH="0" baseline="0" dirty="0" smtClean="0">
                          <a:ln>
                            <a:noFill/>
                          </a:ln>
                          <a:solidFill>
                            <a:schemeClr val="tx1"/>
                          </a:solidFill>
                          <a:effectLst/>
                          <a:latin typeface="+mj-lt"/>
                          <a:cs typeface="Arial" charset="0"/>
                        </a:rPr>
                        <a:t>-</a:t>
                      </a:r>
                      <a:endParaRPr kumimoji="0" lang="en-GB" sz="1800" b="1" i="0" u="none" strike="noStrike" cap="none" normalizeH="0" baseline="0" dirty="0" smtClean="0">
                        <a:ln>
                          <a:noFill/>
                        </a:ln>
                        <a:solidFill>
                          <a:schemeClr val="tx1"/>
                        </a:solidFill>
                        <a:effectLst/>
                        <a:latin typeface="+mj-lt"/>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78876">
                <a:tc>
                  <a:txBody>
                    <a:bodyPr/>
                    <a:lstStyle/>
                    <a:p>
                      <a:pPr marL="0" marR="0" lvl="0" indent="0" algn="l" defTabSz="914400" rtl="0" eaLnBrk="1" fontAlgn="base" latinLnBrk="0" hangingPunct="1">
                        <a:lnSpc>
                          <a:spcPct val="100000"/>
                        </a:lnSpc>
                        <a:spcBef>
                          <a:spcPct val="25000"/>
                        </a:spcBef>
                        <a:spcAft>
                          <a:spcPct val="0"/>
                        </a:spcAft>
                        <a:buClr>
                          <a:srgbClr val="415299"/>
                        </a:buClr>
                        <a:buSzPct val="125000"/>
                        <a:buFontTx/>
                        <a:buNone/>
                        <a:tabLst/>
                      </a:pPr>
                      <a:r>
                        <a:rPr kumimoji="0" lang="en-ZA" sz="1400" b="1" i="0" u="none" strike="noStrike" cap="none" normalizeH="0" baseline="0" dirty="0" smtClean="0">
                          <a:ln>
                            <a:noFill/>
                          </a:ln>
                          <a:solidFill>
                            <a:schemeClr val="tx1"/>
                          </a:solidFill>
                          <a:effectLst/>
                          <a:latin typeface="+mj-lt"/>
                          <a:cs typeface="Arial" charset="0"/>
                        </a:rPr>
                        <a:t>ENTERPRISE DEVELOPMENT</a:t>
                      </a:r>
                      <a:endParaRPr kumimoji="0" lang="en-GB" sz="1400" b="1" i="0" u="none" strike="noStrike" cap="none" normalizeH="0" baseline="0" dirty="0" smtClean="0">
                        <a:ln>
                          <a:noFill/>
                        </a:ln>
                        <a:solidFill>
                          <a:schemeClr val="tx1"/>
                        </a:solidFill>
                        <a:effectLst/>
                        <a:latin typeface="+mj-lt"/>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5000"/>
                        </a:spcBef>
                        <a:spcAft>
                          <a:spcPct val="0"/>
                        </a:spcAft>
                        <a:buClr>
                          <a:srgbClr val="415299"/>
                        </a:buClr>
                        <a:buSzPct val="125000"/>
                        <a:buFontTx/>
                        <a:buNone/>
                        <a:tabLst/>
                      </a:pPr>
                      <a:r>
                        <a:rPr kumimoji="0" lang="en-ZA" sz="1600" b="0" i="0" u="none" strike="noStrike" cap="none" normalizeH="0" baseline="0" dirty="0" smtClean="0">
                          <a:ln>
                            <a:noFill/>
                          </a:ln>
                          <a:solidFill>
                            <a:schemeClr val="tx1"/>
                          </a:solidFill>
                          <a:effectLst/>
                          <a:latin typeface="+mj-lt"/>
                          <a:cs typeface="Arial" charset="0"/>
                        </a:rPr>
                        <a:t>Measures the extent to which enterprises carry out initiatives intended to assist and accelerate the development and sustainability of other enterprises</a:t>
                      </a:r>
                      <a:endParaRPr kumimoji="0" lang="en-GB" sz="1600" b="0" i="0" u="none" strike="noStrike" cap="none" normalizeH="0" baseline="0" dirty="0" smtClean="0">
                        <a:ln>
                          <a:noFill/>
                        </a:ln>
                        <a:solidFill>
                          <a:schemeClr val="tx1"/>
                        </a:solidFill>
                        <a:effectLst/>
                        <a:latin typeface="+mj-lt"/>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5000"/>
                        </a:spcBef>
                        <a:spcAft>
                          <a:spcPct val="0"/>
                        </a:spcAft>
                        <a:buClr>
                          <a:srgbClr val="415299"/>
                        </a:buClr>
                        <a:buSzPct val="125000"/>
                        <a:buFontTx/>
                        <a:buNone/>
                        <a:tabLst/>
                      </a:pPr>
                      <a:r>
                        <a:rPr kumimoji="0" lang="en-ZA" sz="1800" b="1" i="0" u="none" strike="noStrike" cap="none" normalizeH="0" baseline="0" dirty="0" smtClean="0">
                          <a:ln>
                            <a:noFill/>
                          </a:ln>
                          <a:solidFill>
                            <a:schemeClr val="tx1"/>
                          </a:solidFill>
                          <a:effectLst/>
                          <a:latin typeface="+mj-lt"/>
                          <a:cs typeface="Arial" charset="0"/>
                        </a:rPr>
                        <a:t>25</a:t>
                      </a:r>
                      <a:endParaRPr kumimoji="0" lang="en-GB" sz="1800" b="1" i="0" u="none" strike="noStrike" cap="none" normalizeH="0" baseline="0" dirty="0" smtClean="0">
                        <a:ln>
                          <a:noFill/>
                        </a:ln>
                        <a:solidFill>
                          <a:schemeClr val="tx1"/>
                        </a:solidFill>
                        <a:effectLst/>
                        <a:latin typeface="+mj-lt"/>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5000"/>
                        </a:spcBef>
                        <a:spcAft>
                          <a:spcPct val="0"/>
                        </a:spcAft>
                        <a:buClr>
                          <a:srgbClr val="415299"/>
                        </a:buClr>
                        <a:buSzPct val="125000"/>
                        <a:buFontTx/>
                        <a:buNone/>
                        <a:tabLst/>
                      </a:pPr>
                      <a:r>
                        <a:rPr kumimoji="0" lang="en-ZA" sz="1800" b="1" i="0" u="none" strike="noStrike" cap="none" normalizeH="0" baseline="0" dirty="0" smtClean="0">
                          <a:ln>
                            <a:noFill/>
                          </a:ln>
                          <a:solidFill>
                            <a:schemeClr val="tx1"/>
                          </a:solidFill>
                          <a:effectLst/>
                          <a:latin typeface="+mj-lt"/>
                          <a:cs typeface="Arial" charset="0"/>
                        </a:rPr>
                        <a:t>-</a:t>
                      </a:r>
                      <a:endParaRPr kumimoji="0" lang="en-GB" sz="1800" b="1" i="0" u="none" strike="noStrike" cap="none" normalizeH="0" baseline="0" dirty="0" smtClean="0">
                        <a:ln>
                          <a:noFill/>
                        </a:ln>
                        <a:solidFill>
                          <a:schemeClr val="tx1"/>
                        </a:solidFill>
                        <a:effectLst/>
                        <a:latin typeface="+mj-lt"/>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78876">
                <a:tc>
                  <a:txBody>
                    <a:bodyPr/>
                    <a:lstStyle/>
                    <a:p>
                      <a:pPr marL="0" marR="0" lvl="0" indent="0" algn="l" defTabSz="914400" rtl="0" eaLnBrk="1" fontAlgn="base" latinLnBrk="0" hangingPunct="1">
                        <a:lnSpc>
                          <a:spcPct val="100000"/>
                        </a:lnSpc>
                        <a:spcBef>
                          <a:spcPct val="25000"/>
                        </a:spcBef>
                        <a:spcAft>
                          <a:spcPct val="0"/>
                        </a:spcAft>
                        <a:buClr>
                          <a:srgbClr val="415299"/>
                        </a:buClr>
                        <a:buSzPct val="125000"/>
                        <a:buFontTx/>
                        <a:buNone/>
                        <a:tabLst/>
                      </a:pPr>
                      <a:r>
                        <a:rPr kumimoji="0" lang="en-ZA" sz="1400" b="1" i="0" u="none" strike="noStrike" cap="none" normalizeH="0" baseline="0" dirty="0" smtClean="0">
                          <a:ln>
                            <a:noFill/>
                          </a:ln>
                          <a:solidFill>
                            <a:schemeClr val="tx1"/>
                          </a:solidFill>
                          <a:effectLst/>
                          <a:latin typeface="+mj-lt"/>
                          <a:cs typeface="Arial" charset="0"/>
                        </a:rPr>
                        <a:t>SOCIO ECONOMIC DEVELOPMENT</a:t>
                      </a:r>
                      <a:endParaRPr kumimoji="0" lang="en-GB" sz="1400" b="1" i="0" u="none" strike="noStrike" cap="none" normalizeH="0" baseline="0" dirty="0" smtClean="0">
                        <a:ln>
                          <a:noFill/>
                        </a:ln>
                        <a:solidFill>
                          <a:schemeClr val="tx1"/>
                        </a:solidFill>
                        <a:effectLst/>
                        <a:latin typeface="+mj-lt"/>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5000"/>
                        </a:spcBef>
                        <a:spcAft>
                          <a:spcPct val="0"/>
                        </a:spcAft>
                        <a:buClr>
                          <a:srgbClr val="415299"/>
                        </a:buClr>
                        <a:buSzPct val="125000"/>
                        <a:buFontTx/>
                        <a:buNone/>
                        <a:tabLst/>
                      </a:pPr>
                      <a:r>
                        <a:rPr kumimoji="0" lang="en-ZA" sz="1600" b="0" i="0" u="none" strike="noStrike" cap="none" normalizeH="0" baseline="0" dirty="0" smtClean="0">
                          <a:ln>
                            <a:noFill/>
                          </a:ln>
                          <a:solidFill>
                            <a:schemeClr val="tx1"/>
                          </a:solidFill>
                          <a:effectLst/>
                          <a:latin typeface="+mj-lt"/>
                          <a:cs typeface="Arial" charset="0"/>
                        </a:rPr>
                        <a:t>Measures the extent to which enterprises have implemented initiatives that promote access to the economy for black people</a:t>
                      </a:r>
                      <a:endParaRPr kumimoji="0" lang="en-GB" sz="1600" b="0" i="0" u="none" strike="noStrike" cap="none" normalizeH="0" baseline="0" dirty="0" smtClean="0">
                        <a:ln>
                          <a:noFill/>
                        </a:ln>
                        <a:solidFill>
                          <a:schemeClr val="tx1"/>
                        </a:solidFill>
                        <a:effectLst/>
                        <a:latin typeface="+mj-lt"/>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5000"/>
                        </a:spcBef>
                        <a:spcAft>
                          <a:spcPct val="0"/>
                        </a:spcAft>
                        <a:buClr>
                          <a:srgbClr val="415299"/>
                        </a:buClr>
                        <a:buSzPct val="125000"/>
                        <a:buFontTx/>
                        <a:buNone/>
                        <a:tabLst/>
                      </a:pPr>
                      <a:r>
                        <a:rPr kumimoji="0" lang="en-ZA" sz="1800" b="1" i="0" u="none" strike="noStrike" cap="none" normalizeH="0" baseline="0" dirty="0" smtClean="0">
                          <a:ln>
                            <a:noFill/>
                          </a:ln>
                          <a:solidFill>
                            <a:schemeClr val="tx1"/>
                          </a:solidFill>
                          <a:effectLst/>
                          <a:latin typeface="+mj-lt"/>
                          <a:cs typeface="Arial" charset="0"/>
                        </a:rPr>
                        <a:t>25</a:t>
                      </a:r>
                      <a:endParaRPr kumimoji="0" lang="en-GB" sz="1800" b="1" i="0" u="none" strike="noStrike" cap="none" normalizeH="0" baseline="0" dirty="0" smtClean="0">
                        <a:ln>
                          <a:noFill/>
                        </a:ln>
                        <a:solidFill>
                          <a:schemeClr val="tx1"/>
                        </a:solidFill>
                        <a:effectLst/>
                        <a:latin typeface="+mj-lt"/>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5000"/>
                        </a:spcBef>
                        <a:spcAft>
                          <a:spcPct val="0"/>
                        </a:spcAft>
                        <a:buClr>
                          <a:srgbClr val="415299"/>
                        </a:buClr>
                        <a:buSzPct val="125000"/>
                        <a:buFontTx/>
                        <a:buNone/>
                        <a:tabLst/>
                      </a:pPr>
                      <a:r>
                        <a:rPr kumimoji="0" lang="en-ZA" sz="1800" b="1" i="0" u="none" strike="noStrike" cap="none" normalizeH="0" baseline="0" dirty="0" smtClean="0">
                          <a:ln>
                            <a:noFill/>
                          </a:ln>
                          <a:solidFill>
                            <a:schemeClr val="tx1"/>
                          </a:solidFill>
                          <a:effectLst/>
                          <a:latin typeface="+mj-lt"/>
                          <a:cs typeface="Arial" charset="0"/>
                        </a:rPr>
                        <a:t>-</a:t>
                      </a:r>
                      <a:endParaRPr kumimoji="0" lang="en-GB" sz="1800" b="1" i="0" u="none" strike="noStrike" cap="none" normalizeH="0" baseline="0" dirty="0" smtClean="0">
                        <a:ln>
                          <a:noFill/>
                        </a:ln>
                        <a:solidFill>
                          <a:schemeClr val="tx1"/>
                        </a:solidFill>
                        <a:effectLst/>
                        <a:latin typeface="+mj-lt"/>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90947">
                <a:tc gridSpan="2">
                  <a:txBody>
                    <a:bodyPr/>
                    <a:lstStyle/>
                    <a:p>
                      <a:pPr marL="0" marR="0" lvl="0" indent="0" algn="r" defTabSz="914400" rtl="0" eaLnBrk="1" fontAlgn="base" latinLnBrk="0" hangingPunct="1">
                        <a:lnSpc>
                          <a:spcPct val="100000"/>
                        </a:lnSpc>
                        <a:spcBef>
                          <a:spcPct val="25000"/>
                        </a:spcBef>
                        <a:spcAft>
                          <a:spcPct val="0"/>
                        </a:spcAft>
                        <a:buClr>
                          <a:srgbClr val="415299"/>
                        </a:buClr>
                        <a:buSzPct val="125000"/>
                        <a:buFontTx/>
                        <a:buNone/>
                        <a:tabLst/>
                      </a:pPr>
                      <a:r>
                        <a:rPr kumimoji="0" lang="en-ZA" sz="1400" b="1" i="0" u="none" strike="noStrike" cap="none" normalizeH="0" baseline="0" dirty="0" smtClean="0">
                          <a:ln>
                            <a:noFill/>
                          </a:ln>
                          <a:solidFill>
                            <a:schemeClr val="tx1"/>
                          </a:solidFill>
                          <a:effectLst/>
                          <a:latin typeface="+mj-lt"/>
                          <a:cs typeface="Arial" charset="0"/>
                        </a:rPr>
                        <a:t>TOTAL</a:t>
                      </a:r>
                      <a:endParaRPr kumimoji="0" lang="en-GB" sz="1400" b="1" i="0" u="none" strike="noStrike" cap="none" normalizeH="0" baseline="0" dirty="0" smtClean="0">
                        <a:ln>
                          <a:noFill/>
                        </a:ln>
                        <a:solidFill>
                          <a:schemeClr val="tx1"/>
                        </a:solidFill>
                        <a:effectLst/>
                        <a:latin typeface="+mj-lt"/>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ZA"/>
                    </a:p>
                  </a:txBody>
                  <a:tcPr/>
                </a:tc>
                <a:tc>
                  <a:txBody>
                    <a:bodyPr/>
                    <a:lstStyle/>
                    <a:p>
                      <a:pPr marL="0" marR="0" lvl="0" indent="0" algn="ctr" defTabSz="914400" rtl="0" eaLnBrk="1" fontAlgn="base" latinLnBrk="0" hangingPunct="1">
                        <a:lnSpc>
                          <a:spcPct val="100000"/>
                        </a:lnSpc>
                        <a:spcBef>
                          <a:spcPct val="25000"/>
                        </a:spcBef>
                        <a:spcAft>
                          <a:spcPct val="0"/>
                        </a:spcAft>
                        <a:buClr>
                          <a:srgbClr val="415299"/>
                        </a:buClr>
                        <a:buSzPct val="125000"/>
                        <a:buFontTx/>
                        <a:buNone/>
                        <a:tabLst/>
                      </a:pPr>
                      <a:r>
                        <a:rPr kumimoji="0" lang="en-ZA" sz="1800" b="1" i="0" u="none" strike="noStrike" cap="none" normalizeH="0" baseline="0" dirty="0" smtClean="0">
                          <a:ln>
                            <a:noFill/>
                          </a:ln>
                          <a:solidFill>
                            <a:schemeClr val="tx1"/>
                          </a:solidFill>
                          <a:effectLst/>
                          <a:latin typeface="+mj-lt"/>
                          <a:cs typeface="Arial" charset="0"/>
                        </a:rPr>
                        <a:t>100</a:t>
                      </a:r>
                      <a:endParaRPr kumimoji="0" lang="en-GB" sz="1800" b="1" i="0" u="none" strike="noStrike" cap="none" normalizeH="0" baseline="0" dirty="0" smtClean="0">
                        <a:ln>
                          <a:noFill/>
                        </a:ln>
                        <a:solidFill>
                          <a:schemeClr val="tx1"/>
                        </a:solidFill>
                        <a:effectLst/>
                        <a:latin typeface="+mj-lt"/>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5000"/>
                        </a:spcBef>
                        <a:spcAft>
                          <a:spcPct val="0"/>
                        </a:spcAft>
                        <a:buClr>
                          <a:srgbClr val="415299"/>
                        </a:buClr>
                        <a:buSzPct val="125000"/>
                        <a:buFontTx/>
                        <a:buNone/>
                        <a:tabLst/>
                      </a:pPr>
                      <a:r>
                        <a:rPr kumimoji="0" lang="en-ZA" sz="1800" b="1" i="0" u="none" strike="noStrike" cap="none" normalizeH="0" baseline="0" dirty="0" smtClean="0">
                          <a:ln>
                            <a:noFill/>
                          </a:ln>
                          <a:solidFill>
                            <a:schemeClr val="tx1"/>
                          </a:solidFill>
                          <a:effectLst/>
                          <a:latin typeface="+mj-lt"/>
                          <a:cs typeface="Arial" charset="0"/>
                        </a:rPr>
                        <a:t>7</a:t>
                      </a:r>
                      <a:endParaRPr kumimoji="0" lang="en-GB" sz="1800" b="1" i="0" u="none" strike="noStrike" cap="none" normalizeH="0" baseline="0" dirty="0" smtClean="0">
                        <a:ln>
                          <a:noFill/>
                        </a:ln>
                        <a:solidFill>
                          <a:schemeClr val="tx1"/>
                        </a:solidFill>
                        <a:effectLst/>
                        <a:latin typeface="+mj-lt"/>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290947">
                <a:tc gridSpan="2">
                  <a:txBody>
                    <a:bodyPr/>
                    <a:lstStyle/>
                    <a:p>
                      <a:pPr marL="0" marR="0" lvl="0" indent="0" algn="l" defTabSz="914400" rtl="0" eaLnBrk="1" fontAlgn="base" latinLnBrk="0" hangingPunct="1">
                        <a:lnSpc>
                          <a:spcPct val="100000"/>
                        </a:lnSpc>
                        <a:spcBef>
                          <a:spcPct val="25000"/>
                        </a:spcBef>
                        <a:spcAft>
                          <a:spcPct val="0"/>
                        </a:spcAft>
                        <a:buClr>
                          <a:srgbClr val="415299"/>
                        </a:buClr>
                        <a:buSzPct val="125000"/>
                        <a:buFontTx/>
                        <a:buNone/>
                        <a:tabLst/>
                      </a:pPr>
                      <a:r>
                        <a:rPr kumimoji="0" lang="en-GB" sz="1400" b="1" i="0" u="none" strike="noStrike" cap="none" normalizeH="0" baseline="0" dirty="0" smtClean="0">
                          <a:ln>
                            <a:noFill/>
                          </a:ln>
                          <a:solidFill>
                            <a:srgbClr val="FF0000"/>
                          </a:solidFill>
                          <a:effectLst/>
                          <a:latin typeface="+mj-lt"/>
                          <a:cs typeface="Arial" charset="0"/>
                        </a:rPr>
                        <a:t>Total of any 4 of the above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ZA"/>
                    </a:p>
                  </a:txBody>
                  <a:tcPr/>
                </a:tc>
                <a:tc>
                  <a:txBody>
                    <a:bodyPr/>
                    <a:lstStyle/>
                    <a:p>
                      <a:pPr marL="0" marR="0" lvl="0" indent="0" algn="ctr" defTabSz="914400" rtl="0" eaLnBrk="1" fontAlgn="base" latinLnBrk="0" hangingPunct="1">
                        <a:lnSpc>
                          <a:spcPct val="100000"/>
                        </a:lnSpc>
                        <a:spcBef>
                          <a:spcPct val="25000"/>
                        </a:spcBef>
                        <a:spcAft>
                          <a:spcPct val="0"/>
                        </a:spcAft>
                        <a:buClr>
                          <a:srgbClr val="415299"/>
                        </a:buClr>
                        <a:buSzPct val="125000"/>
                        <a:buFontTx/>
                        <a:buNone/>
                        <a:tabLst/>
                      </a:pPr>
                      <a:r>
                        <a:rPr kumimoji="0" lang="en-GB" sz="1800" b="1" i="0" u="none" strike="noStrike" cap="none" normalizeH="0" baseline="0" dirty="0" smtClean="0">
                          <a:ln>
                            <a:noFill/>
                          </a:ln>
                          <a:solidFill>
                            <a:schemeClr val="tx1"/>
                          </a:solidFill>
                          <a:effectLst/>
                          <a:latin typeface="+mj-lt"/>
                          <a:cs typeface="Arial" charset="0"/>
                        </a:rPr>
                        <a:t>100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r>
                        <a:rPr lang="en-ZA" b="1" dirty="0" smtClean="0"/>
                        <a:t>107</a:t>
                      </a:r>
                      <a:endParaRPr lang="en-ZA" b="1" dirty="0"/>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317467471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468624403"/>
              </p:ext>
            </p:extLst>
          </p:nvPr>
        </p:nvGraphicFramePr>
        <p:xfrm>
          <a:off x="945754" y="1712208"/>
          <a:ext cx="4562350" cy="4480560"/>
        </p:xfrm>
        <a:graphic>
          <a:graphicData uri="http://schemas.openxmlformats.org/drawingml/2006/table">
            <a:tbl>
              <a:tblPr firstRow="1" bandRow="1">
                <a:tableStyleId>{5C22544A-7EE6-4342-B048-85BDC9FD1C3A}</a:tableStyleId>
              </a:tblPr>
              <a:tblGrid>
                <a:gridCol w="3194198"/>
                <a:gridCol w="1368152"/>
              </a:tblGrid>
              <a:tr h="126216">
                <a:tc>
                  <a:txBody>
                    <a:bodyPr/>
                    <a:lstStyle/>
                    <a:p>
                      <a:endParaRPr lang="en-ZA" sz="1800" b="1" dirty="0">
                        <a:solidFill>
                          <a:schemeClr val="bg1"/>
                        </a:solidFill>
                      </a:endParaRPr>
                    </a:p>
                  </a:txBody>
                  <a:tcPr>
                    <a:solidFill>
                      <a:srgbClr val="002060"/>
                    </a:solidFill>
                  </a:tcPr>
                </a:tc>
                <a:tc>
                  <a:txBody>
                    <a:bodyPr/>
                    <a:lstStyle/>
                    <a:p>
                      <a:r>
                        <a:rPr lang="en-ZA" sz="1800" b="1" dirty="0" smtClean="0"/>
                        <a:t>Current</a:t>
                      </a:r>
                      <a:r>
                        <a:rPr lang="en-ZA" sz="1800" b="1" baseline="0" dirty="0" smtClean="0"/>
                        <a:t> PSC</a:t>
                      </a:r>
                      <a:endParaRPr lang="en-ZA" sz="1800" b="1" dirty="0"/>
                    </a:p>
                  </a:txBody>
                  <a:tcPr>
                    <a:solidFill>
                      <a:srgbClr val="002060"/>
                    </a:solidFill>
                  </a:tcPr>
                </a:tc>
              </a:tr>
              <a:tr h="370840">
                <a:tc>
                  <a:txBody>
                    <a:bodyPr/>
                    <a:lstStyle/>
                    <a:p>
                      <a:r>
                        <a:rPr lang="en-ZA" sz="1800" b="1" dirty="0" smtClean="0">
                          <a:solidFill>
                            <a:schemeClr val="bg1"/>
                          </a:solidFill>
                        </a:rPr>
                        <a:t>Ownership</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25</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Management Control</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25</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Employment Equity</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25</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Skill Development</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25</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Preferential</a:t>
                      </a:r>
                      <a:r>
                        <a:rPr lang="en-ZA" sz="1800" b="1" baseline="0" dirty="0" smtClean="0">
                          <a:solidFill>
                            <a:schemeClr val="bg1"/>
                          </a:solidFill>
                        </a:rPr>
                        <a:t> Procurement</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25</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Enterprise</a:t>
                      </a:r>
                      <a:r>
                        <a:rPr lang="en-ZA" sz="1800" b="1" baseline="0" dirty="0" smtClean="0">
                          <a:solidFill>
                            <a:schemeClr val="bg1"/>
                          </a:solidFill>
                        </a:rPr>
                        <a:t>  Development</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25</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Socio-Economic</a:t>
                      </a:r>
                      <a:r>
                        <a:rPr lang="en-ZA" sz="1800" b="1" baseline="0" dirty="0" smtClean="0">
                          <a:solidFill>
                            <a:schemeClr val="bg1"/>
                          </a:solidFill>
                        </a:rPr>
                        <a:t> Dev</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25</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Economic</a:t>
                      </a:r>
                      <a:r>
                        <a:rPr lang="en-ZA" sz="1800" b="1" baseline="0" dirty="0" smtClean="0">
                          <a:solidFill>
                            <a:schemeClr val="bg1"/>
                          </a:solidFill>
                        </a:rPr>
                        <a:t> Development</a:t>
                      </a:r>
                      <a:endParaRPr lang="en-ZA" sz="1800" b="1" dirty="0">
                        <a:solidFill>
                          <a:schemeClr val="bg1"/>
                        </a:solidFill>
                      </a:endParaRPr>
                    </a:p>
                  </a:txBody>
                  <a:tcPr>
                    <a:solidFill>
                      <a:schemeClr val="accent1">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ZA" sz="2400" b="1" dirty="0" smtClean="0">
                        <a:effectLst/>
                        <a:latin typeface="+mn-lt"/>
                        <a:ea typeface="Calibri"/>
                        <a:cs typeface="Times New Roman"/>
                      </a:endParaRPr>
                    </a:p>
                  </a:txBody>
                  <a:tcPr/>
                </a:tc>
              </a:tr>
              <a:tr h="370840">
                <a:tc>
                  <a:txBody>
                    <a:bodyPr/>
                    <a:lstStyle/>
                    <a:p>
                      <a:r>
                        <a:rPr lang="en-ZA" sz="1600" b="1" dirty="0" smtClean="0">
                          <a:solidFill>
                            <a:schemeClr val="bg1"/>
                          </a:solidFill>
                        </a:rPr>
                        <a:t>TOTAL</a:t>
                      </a:r>
                      <a:endParaRPr lang="en-ZA" sz="1600" b="1" dirty="0">
                        <a:solidFill>
                          <a:schemeClr val="bg1"/>
                        </a:solidFill>
                      </a:endParaRPr>
                    </a:p>
                  </a:txBody>
                  <a:tcPr>
                    <a:solidFill>
                      <a:srgbClr val="002060"/>
                    </a:solidFill>
                  </a:tcPr>
                </a:tc>
                <a:tc>
                  <a:txBody>
                    <a:bodyPr/>
                    <a:lstStyle/>
                    <a:p>
                      <a:pPr algn="ctr"/>
                      <a:r>
                        <a:rPr lang="en-ZA" sz="2400" b="1" dirty="0" smtClean="0"/>
                        <a:t>100</a:t>
                      </a:r>
                      <a:endParaRPr lang="en-ZA" sz="2400" b="1" dirty="0"/>
                    </a:p>
                  </a:txBody>
                  <a:tcPr/>
                </a:tc>
              </a:tr>
            </a:tbl>
          </a:graphicData>
        </a:graphic>
      </p:graphicFrame>
      <p:sp>
        <p:nvSpPr>
          <p:cNvPr id="13" name="Title 1"/>
          <p:cNvSpPr>
            <a:spLocks noGrp="1"/>
          </p:cNvSpPr>
          <p:nvPr>
            <p:ph type="title"/>
          </p:nvPr>
        </p:nvSpPr>
        <p:spPr>
          <a:xfrm>
            <a:off x="457200" y="-27384"/>
            <a:ext cx="8229600" cy="1143000"/>
          </a:xfrm>
        </p:spPr>
        <p:txBody>
          <a:bodyPr>
            <a:normAutofit fontScale="90000"/>
          </a:bodyPr>
          <a:lstStyle/>
          <a:p>
            <a:r>
              <a:rPr lang="en-ZA" b="1" dirty="0" smtClean="0"/>
              <a:t>CHANGES TO THE CODES</a:t>
            </a:r>
            <a:br>
              <a:rPr lang="en-ZA" b="1" dirty="0" smtClean="0"/>
            </a:br>
            <a:r>
              <a:rPr lang="en-ZA" b="1" dirty="0" smtClean="0"/>
              <a:t>Its implication to PSC</a:t>
            </a:r>
            <a:endParaRPr lang="en-ZA" b="1" dirty="0"/>
          </a:p>
        </p:txBody>
      </p:sp>
      <p:sp>
        <p:nvSpPr>
          <p:cNvPr id="14" name="TextBox 13"/>
          <p:cNvSpPr txBox="1"/>
          <p:nvPr/>
        </p:nvSpPr>
        <p:spPr>
          <a:xfrm>
            <a:off x="1118072" y="1196752"/>
            <a:ext cx="6528134" cy="830997"/>
          </a:xfrm>
          <a:prstGeom prst="rect">
            <a:avLst/>
          </a:prstGeom>
          <a:noFill/>
        </p:spPr>
        <p:txBody>
          <a:bodyPr wrap="none" rtlCol="0">
            <a:spAutoFit/>
          </a:bodyPr>
          <a:lstStyle/>
          <a:p>
            <a:r>
              <a:rPr lang="en-ZA" sz="2400" b="1" dirty="0" smtClean="0"/>
              <a:t>Weighting </a:t>
            </a:r>
            <a:r>
              <a:rPr lang="en-ZA" sz="2400" b="1" dirty="0"/>
              <a:t>Points – QSE (now you do all Elements)</a:t>
            </a:r>
          </a:p>
          <a:p>
            <a:endParaRPr lang="en-ZA" sz="2400" b="1" dirty="0"/>
          </a:p>
        </p:txBody>
      </p:sp>
      <p:sp>
        <p:nvSpPr>
          <p:cNvPr id="19" name="TextBox 18"/>
          <p:cNvSpPr txBox="1"/>
          <p:nvPr/>
        </p:nvSpPr>
        <p:spPr>
          <a:xfrm>
            <a:off x="6243744" y="3462099"/>
            <a:ext cx="2792752" cy="830997"/>
          </a:xfrm>
          <a:prstGeom prst="rect">
            <a:avLst/>
          </a:prstGeom>
          <a:noFill/>
        </p:spPr>
        <p:txBody>
          <a:bodyPr wrap="none" rtlCol="0">
            <a:spAutoFit/>
          </a:bodyPr>
          <a:lstStyle/>
          <a:p>
            <a:r>
              <a:rPr lang="en-ZA" sz="2400" b="1" dirty="0" smtClean="0"/>
              <a:t>Do only 4 out of the </a:t>
            </a:r>
          </a:p>
          <a:p>
            <a:r>
              <a:rPr lang="en-ZA" sz="2400" b="1" dirty="0" smtClean="0"/>
              <a:t>7 elements</a:t>
            </a:r>
            <a:endParaRPr lang="en-ZA" sz="2400" b="1" dirty="0"/>
          </a:p>
        </p:txBody>
      </p:sp>
      <p:sp>
        <p:nvSpPr>
          <p:cNvPr id="20" name="Right Brace 19"/>
          <p:cNvSpPr/>
          <p:nvPr/>
        </p:nvSpPr>
        <p:spPr>
          <a:xfrm>
            <a:off x="5523664" y="2132856"/>
            <a:ext cx="504056" cy="3075995"/>
          </a:xfrm>
          <a:prstGeom prst="rightBrace">
            <a:avLst/>
          </a:prstGeom>
          <a:solidFill>
            <a:schemeClr val="tx1"/>
          </a:solidFill>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ZA"/>
          </a:p>
        </p:txBody>
      </p:sp>
    </p:spTree>
    <p:extLst>
      <p:ext uri="{BB962C8B-B14F-4D97-AF65-F5344CB8AC3E}">
        <p14:creationId xmlns:p14="http://schemas.microsoft.com/office/powerpoint/2010/main" val="105668849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2234679"/>
          </a:xfrm>
        </p:spPr>
        <p:txBody>
          <a:bodyPr>
            <a:normAutofit/>
          </a:bodyPr>
          <a:lstStyle/>
          <a:p>
            <a:r>
              <a:rPr lang="en-ZA" b="1" dirty="0" smtClean="0"/>
              <a:t>REVISED CODES OF GOOD PRACTICE</a:t>
            </a:r>
            <a:endParaRPr lang="en-ZA" b="1" dirty="0"/>
          </a:p>
        </p:txBody>
      </p:sp>
    </p:spTree>
    <p:extLst>
      <p:ext uri="{BB962C8B-B14F-4D97-AF65-F5344CB8AC3E}">
        <p14:creationId xmlns:p14="http://schemas.microsoft.com/office/powerpoint/2010/main" val="313774867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ChangeArrowheads="1"/>
          </p:cNvSpPr>
          <p:nvPr>
            <p:ph type="body" idx="4294967295"/>
          </p:nvPr>
        </p:nvSpPr>
        <p:spPr>
          <a:xfrm>
            <a:off x="1082352" y="1556544"/>
            <a:ext cx="8458200" cy="4979194"/>
          </a:xfrm>
        </p:spPr>
        <p:txBody>
          <a:bodyPr>
            <a:normAutofit/>
          </a:bodyPr>
          <a:lstStyle/>
          <a:p>
            <a:pPr>
              <a:defRPr/>
            </a:pPr>
            <a:r>
              <a:rPr lang="en-US" sz="2800" b="1" dirty="0">
                <a:latin typeface="Calibri" panose="020F0502020204030204" pitchFamily="34" charset="0"/>
              </a:rPr>
              <a:t>The Generic scorecard adjusted in accordance with government key priorities</a:t>
            </a:r>
          </a:p>
          <a:p>
            <a:pPr lvl="1">
              <a:defRPr/>
            </a:pPr>
            <a:r>
              <a:rPr lang="en-US" sz="2400" dirty="0">
                <a:latin typeface="Calibri" panose="020F0502020204030204" pitchFamily="34" charset="0"/>
              </a:rPr>
              <a:t>Job Creation</a:t>
            </a:r>
          </a:p>
          <a:p>
            <a:pPr lvl="1">
              <a:defRPr/>
            </a:pPr>
            <a:r>
              <a:rPr lang="en-US" sz="2400" dirty="0">
                <a:latin typeface="Calibri" panose="020F0502020204030204" pitchFamily="34" charset="0"/>
              </a:rPr>
              <a:t>Supplier Development</a:t>
            </a:r>
          </a:p>
          <a:p>
            <a:pPr lvl="1">
              <a:defRPr/>
            </a:pPr>
            <a:r>
              <a:rPr lang="en-US" sz="2400" dirty="0" err="1">
                <a:latin typeface="Calibri" panose="020F0502020204030204" pitchFamily="34" charset="0"/>
              </a:rPr>
              <a:t>Localisation</a:t>
            </a:r>
            <a:endParaRPr lang="en-US" sz="2400" dirty="0">
              <a:latin typeface="Calibri" panose="020F0502020204030204" pitchFamily="34" charset="0"/>
            </a:endParaRPr>
          </a:p>
          <a:p>
            <a:pPr lvl="1">
              <a:defRPr/>
            </a:pPr>
            <a:r>
              <a:rPr lang="en-US" sz="2400" dirty="0" err="1">
                <a:latin typeface="Calibri" panose="020F0502020204030204" pitchFamily="34" charset="0"/>
              </a:rPr>
              <a:t>Industrialisation</a:t>
            </a:r>
            <a:endParaRPr lang="en-US" sz="2400" dirty="0">
              <a:latin typeface="Calibri" panose="020F0502020204030204" pitchFamily="34" charset="0"/>
            </a:endParaRPr>
          </a:p>
          <a:p>
            <a:pPr lvl="1">
              <a:defRPr/>
            </a:pPr>
            <a:r>
              <a:rPr lang="en-US" sz="2400" dirty="0">
                <a:latin typeface="Calibri" panose="020F0502020204030204" pitchFamily="34" charset="0"/>
              </a:rPr>
              <a:t>Skill </a:t>
            </a:r>
            <a:r>
              <a:rPr lang="en-US" sz="2400" dirty="0" smtClean="0">
                <a:latin typeface="Calibri" panose="020F0502020204030204" pitchFamily="34" charset="0"/>
              </a:rPr>
              <a:t>Development</a:t>
            </a:r>
          </a:p>
          <a:p>
            <a:pPr>
              <a:defRPr/>
            </a:pPr>
            <a:r>
              <a:rPr lang="en-US" sz="2800" b="1" dirty="0">
                <a:latin typeface="Calibri" panose="020F0502020204030204" pitchFamily="34" charset="0"/>
              </a:rPr>
              <a:t>We had to </a:t>
            </a:r>
            <a:r>
              <a:rPr lang="en-US" sz="2800" b="1" dirty="0" smtClean="0">
                <a:latin typeface="Calibri" panose="020F0502020204030204" pitchFamily="34" charset="0"/>
              </a:rPr>
              <a:t>re-focus  </a:t>
            </a:r>
            <a:r>
              <a:rPr lang="en-US" sz="2800" b="1" dirty="0">
                <a:latin typeface="Calibri" panose="020F0502020204030204" pitchFamily="34" charset="0"/>
              </a:rPr>
              <a:t>our effort based on the achievements and lack thereof</a:t>
            </a:r>
          </a:p>
          <a:p>
            <a:pPr marL="800100" lvl="3" indent="-342900">
              <a:lnSpc>
                <a:spcPct val="80000"/>
              </a:lnSpc>
            </a:pPr>
            <a:endParaRPr lang="en-US" b="1" dirty="0" smtClean="0">
              <a:solidFill>
                <a:schemeClr val="accent1">
                  <a:lumMod val="50000"/>
                </a:schemeClr>
              </a:solidFill>
              <a:latin typeface="Century Gothic" pitchFamily="34" charset="0"/>
            </a:endParaRPr>
          </a:p>
        </p:txBody>
      </p:sp>
      <p:sp>
        <p:nvSpPr>
          <p:cNvPr id="114691" name="Text Box 3"/>
          <p:cNvSpPr txBox="1">
            <a:spLocks noChangeArrowheads="1"/>
          </p:cNvSpPr>
          <p:nvPr/>
        </p:nvSpPr>
        <p:spPr bwMode="auto">
          <a:xfrm>
            <a:off x="879024" y="364196"/>
            <a:ext cx="8316912" cy="1079500"/>
          </a:xfrm>
          <a:prstGeom prst="rect">
            <a:avLst/>
          </a:prstGeom>
          <a:solidFill>
            <a:schemeClr val="bg1"/>
          </a:solidFill>
          <a:ln>
            <a:noFill/>
            <a:prstDash val="dashDot"/>
          </a:ln>
          <a:effectLst/>
          <a:extLst/>
        </p:spPr>
        <p:txBody>
          <a:bodyPr wrap="none" anchor="ctr"/>
          <a:lstStyle/>
          <a:p>
            <a:pPr algn="ctr">
              <a:spcBef>
                <a:spcPct val="0"/>
              </a:spcBef>
              <a:defRPr/>
            </a:pPr>
            <a:r>
              <a:rPr lang="en-US" sz="4400" b="1" dirty="0" smtClean="0">
                <a:latin typeface="+mj-lt"/>
                <a:ea typeface="+mj-ea"/>
                <a:cs typeface="+mj-cs"/>
              </a:rPr>
              <a:t>Reason for Revision of Codes</a:t>
            </a:r>
            <a:endParaRPr lang="en-US" sz="4400" b="1" dirty="0">
              <a:latin typeface="+mj-lt"/>
              <a:ea typeface="+mj-ea"/>
              <a:cs typeface="+mj-cs"/>
            </a:endParaRPr>
          </a:p>
        </p:txBody>
      </p:sp>
    </p:spTree>
    <p:extLst>
      <p:ext uri="{BB962C8B-B14F-4D97-AF65-F5344CB8AC3E}">
        <p14:creationId xmlns:p14="http://schemas.microsoft.com/office/powerpoint/2010/main" val="209507276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ZA" sz="5400" b="1" dirty="0" smtClean="0"/>
              <a:t>CHANGES TO THE CODES</a:t>
            </a:r>
            <a:endParaRPr lang="en-ZA" sz="5400" b="1" dirty="0"/>
          </a:p>
        </p:txBody>
      </p:sp>
      <p:sp>
        <p:nvSpPr>
          <p:cNvPr id="3" name="Subtitle 2"/>
          <p:cNvSpPr>
            <a:spLocks noGrp="1"/>
          </p:cNvSpPr>
          <p:nvPr>
            <p:ph type="subTitle" idx="1"/>
          </p:nvPr>
        </p:nvSpPr>
        <p:spPr/>
        <p:txBody>
          <a:bodyPr/>
          <a:lstStyle/>
          <a:p>
            <a:r>
              <a:rPr lang="en-ZA" b="1" dirty="0" smtClean="0">
                <a:solidFill>
                  <a:schemeClr val="tx1"/>
                </a:solidFill>
              </a:rPr>
              <a:t>IMPLICATION TO THE PROPERTY SECTOR CODE</a:t>
            </a:r>
            <a:endParaRPr lang="en-ZA" b="1" dirty="0">
              <a:solidFill>
                <a:schemeClr val="tx1"/>
              </a:solidFill>
            </a:endParaRPr>
          </a:p>
        </p:txBody>
      </p:sp>
    </p:spTree>
    <p:extLst>
      <p:ext uri="{BB962C8B-B14F-4D97-AF65-F5344CB8AC3E}">
        <p14:creationId xmlns:p14="http://schemas.microsoft.com/office/powerpoint/2010/main" val="400449347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1256" y="274638"/>
            <a:ext cx="8229600" cy="1143000"/>
          </a:xfrm>
        </p:spPr>
        <p:txBody>
          <a:bodyPr>
            <a:normAutofit fontScale="90000"/>
          </a:bodyPr>
          <a:lstStyle/>
          <a:p>
            <a:r>
              <a:rPr lang="en-ZA" b="1" dirty="0" smtClean="0"/>
              <a:t>Sector Codes/ Property Sector Codes</a:t>
            </a:r>
            <a:endParaRPr lang="en-ZA" b="1" dirty="0"/>
          </a:p>
        </p:txBody>
      </p:sp>
      <p:sp>
        <p:nvSpPr>
          <p:cNvPr id="3" name="Content Placeholder 2"/>
          <p:cNvSpPr>
            <a:spLocks noGrp="1"/>
          </p:cNvSpPr>
          <p:nvPr>
            <p:ph idx="1"/>
          </p:nvPr>
        </p:nvSpPr>
        <p:spPr>
          <a:xfrm>
            <a:off x="961256" y="1600200"/>
            <a:ext cx="8291264" cy="4525963"/>
          </a:xfrm>
        </p:spPr>
        <p:txBody>
          <a:bodyPr>
            <a:normAutofit lnSpcReduction="10000"/>
          </a:bodyPr>
          <a:lstStyle/>
          <a:p>
            <a:r>
              <a:rPr lang="en-ZA" dirty="0" smtClean="0"/>
              <a:t>Sector codes are extended until end Of October 2015</a:t>
            </a:r>
            <a:br>
              <a:rPr lang="en-ZA" dirty="0" smtClean="0"/>
            </a:br>
            <a:endParaRPr lang="en-ZA" dirty="0" smtClean="0"/>
          </a:p>
          <a:p>
            <a:pPr lvl="1"/>
            <a:r>
              <a:rPr lang="en-ZA" dirty="0" smtClean="0"/>
              <a:t>Sector Codes/ Property Sector Code will be effective on the 1 November 2015</a:t>
            </a:r>
            <a:br>
              <a:rPr lang="en-ZA" dirty="0" smtClean="0"/>
            </a:br>
            <a:endParaRPr lang="en-ZA" dirty="0" smtClean="0"/>
          </a:p>
          <a:p>
            <a:pPr lvl="1"/>
            <a:r>
              <a:rPr lang="en-ZA" dirty="0" smtClean="0">
                <a:solidFill>
                  <a:schemeClr val="bg1"/>
                </a:solidFill>
              </a:rPr>
              <a:t>All companies scoped under Property Sector Code – have additional 6 month transitional period to review and change your BBBEE strategies to take account of the aligned Property Sector Code</a:t>
            </a:r>
          </a:p>
          <a:p>
            <a:endParaRPr lang="en-ZA" dirty="0"/>
          </a:p>
        </p:txBody>
      </p:sp>
    </p:spTree>
    <p:extLst>
      <p:ext uri="{BB962C8B-B14F-4D97-AF65-F5344CB8AC3E}">
        <p14:creationId xmlns:p14="http://schemas.microsoft.com/office/powerpoint/2010/main" val="321220982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2630"/>
            <a:ext cx="8229600" cy="778098"/>
          </a:xfrm>
        </p:spPr>
        <p:txBody>
          <a:bodyPr>
            <a:normAutofit fontScale="90000"/>
          </a:bodyPr>
          <a:lstStyle/>
          <a:p>
            <a:r>
              <a:rPr lang="en-ZA" b="1" dirty="0" smtClean="0"/>
              <a:t>CHANGES TO THE CODES</a:t>
            </a:r>
            <a:br>
              <a:rPr lang="en-ZA" b="1" dirty="0" smtClean="0"/>
            </a:br>
            <a:r>
              <a:rPr lang="en-ZA" b="1" dirty="0" smtClean="0"/>
              <a:t>Its implication to PSC</a:t>
            </a:r>
            <a:endParaRPr lang="en-ZA"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107553036"/>
              </p:ext>
            </p:extLst>
          </p:nvPr>
        </p:nvGraphicFramePr>
        <p:xfrm>
          <a:off x="971600" y="1712208"/>
          <a:ext cx="4392488" cy="4450080"/>
        </p:xfrm>
        <a:graphic>
          <a:graphicData uri="http://schemas.openxmlformats.org/drawingml/2006/table">
            <a:tbl>
              <a:tblPr firstRow="1" bandRow="1">
                <a:tableStyleId>{5C22544A-7EE6-4342-B048-85BDC9FD1C3A}</a:tableStyleId>
              </a:tblPr>
              <a:tblGrid>
                <a:gridCol w="3075274"/>
                <a:gridCol w="1317214"/>
              </a:tblGrid>
              <a:tr h="126216">
                <a:tc>
                  <a:txBody>
                    <a:bodyPr/>
                    <a:lstStyle/>
                    <a:p>
                      <a:endParaRPr lang="en-ZA" sz="1600" b="1" dirty="0">
                        <a:solidFill>
                          <a:schemeClr val="bg1"/>
                        </a:solidFill>
                      </a:endParaRPr>
                    </a:p>
                  </a:txBody>
                  <a:tcPr>
                    <a:solidFill>
                      <a:srgbClr val="002060"/>
                    </a:solidFill>
                  </a:tcPr>
                </a:tc>
                <a:tc>
                  <a:txBody>
                    <a:bodyPr/>
                    <a:lstStyle/>
                    <a:p>
                      <a:r>
                        <a:rPr lang="en-ZA" sz="1600" b="1" dirty="0" smtClean="0"/>
                        <a:t>Current</a:t>
                      </a:r>
                      <a:r>
                        <a:rPr lang="en-ZA" sz="1600" b="1" baseline="0" dirty="0" smtClean="0"/>
                        <a:t> PSC</a:t>
                      </a:r>
                      <a:endParaRPr lang="en-ZA" sz="1600" b="1" dirty="0"/>
                    </a:p>
                  </a:txBody>
                  <a:tcPr>
                    <a:solidFill>
                      <a:srgbClr val="002060"/>
                    </a:solidFill>
                  </a:tcPr>
                </a:tc>
              </a:tr>
              <a:tr h="370840">
                <a:tc>
                  <a:txBody>
                    <a:bodyPr/>
                    <a:lstStyle/>
                    <a:p>
                      <a:r>
                        <a:rPr lang="en-ZA" sz="1800" b="1" dirty="0" smtClean="0">
                          <a:solidFill>
                            <a:schemeClr val="bg1"/>
                          </a:solidFill>
                        </a:rPr>
                        <a:t>Ownership</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rPr>
                        <a:t>✓</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Management Control</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smtClean="0">
                          <a:effectLst/>
                        </a:rPr>
                        <a:t>✓</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Employment Equity</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smtClean="0">
                          <a:effectLst/>
                        </a:rPr>
                        <a:t>✓</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Skill Development</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rPr>
                        <a:t>✓</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Preferential</a:t>
                      </a:r>
                      <a:r>
                        <a:rPr lang="en-ZA" sz="1800" b="1" baseline="0" dirty="0" smtClean="0">
                          <a:solidFill>
                            <a:schemeClr val="bg1"/>
                          </a:solidFill>
                        </a:rPr>
                        <a:t> Procurement</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smtClean="0">
                          <a:effectLst/>
                        </a:rPr>
                        <a:t>✓</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Enterprise</a:t>
                      </a:r>
                      <a:r>
                        <a:rPr lang="en-ZA" sz="1800" b="1" baseline="0" dirty="0" smtClean="0">
                          <a:solidFill>
                            <a:schemeClr val="bg1"/>
                          </a:solidFill>
                        </a:rPr>
                        <a:t>  Development</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smtClean="0">
                          <a:effectLst/>
                        </a:rPr>
                        <a:t>✓</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Socio-Economic</a:t>
                      </a:r>
                      <a:r>
                        <a:rPr lang="en-ZA" sz="1800" b="1" baseline="0" dirty="0" smtClean="0">
                          <a:solidFill>
                            <a:schemeClr val="bg1"/>
                          </a:solidFill>
                        </a:rPr>
                        <a:t> Dev</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smtClean="0">
                          <a:effectLst/>
                        </a:rPr>
                        <a:t>✓</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Economic</a:t>
                      </a:r>
                      <a:r>
                        <a:rPr lang="en-ZA" sz="1800" b="1" baseline="0" dirty="0" smtClean="0">
                          <a:solidFill>
                            <a:schemeClr val="bg1"/>
                          </a:solidFill>
                        </a:rPr>
                        <a:t> Development</a:t>
                      </a:r>
                      <a:endParaRPr lang="en-ZA" sz="1800" b="1" dirty="0">
                        <a:solidFill>
                          <a:schemeClr val="bg1"/>
                        </a:solidFill>
                      </a:endParaRPr>
                    </a:p>
                  </a:txBody>
                  <a:tcPr>
                    <a:solidFill>
                      <a:schemeClr val="accent1">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rPr>
                        <a:t>✓</a:t>
                      </a:r>
                      <a:endParaRPr lang="en-ZA" sz="2400" b="1" dirty="0" smtClean="0">
                        <a:effectLst/>
                        <a:latin typeface="+mn-lt"/>
                        <a:ea typeface="Calibri"/>
                        <a:cs typeface="Times New Roman"/>
                      </a:endParaRPr>
                    </a:p>
                  </a:txBody>
                  <a:tcPr/>
                </a:tc>
              </a:tr>
              <a:tr h="370840">
                <a:tc>
                  <a:txBody>
                    <a:bodyPr/>
                    <a:lstStyle/>
                    <a:p>
                      <a:r>
                        <a:rPr lang="en-ZA" sz="1600" b="1" dirty="0" smtClean="0">
                          <a:solidFill>
                            <a:schemeClr val="bg1"/>
                          </a:solidFill>
                        </a:rPr>
                        <a:t>TOTAL</a:t>
                      </a:r>
                      <a:endParaRPr lang="en-ZA" sz="1600" b="1" dirty="0">
                        <a:solidFill>
                          <a:schemeClr val="bg1"/>
                        </a:solidFill>
                      </a:endParaRPr>
                    </a:p>
                  </a:txBody>
                  <a:tcPr>
                    <a:solidFill>
                      <a:srgbClr val="002060"/>
                    </a:solidFill>
                  </a:tcPr>
                </a:tc>
                <a:tc>
                  <a:txBody>
                    <a:bodyPr/>
                    <a:lstStyle/>
                    <a:p>
                      <a:pPr algn="ctr"/>
                      <a:r>
                        <a:rPr lang="en-ZA" sz="2400" b="1" dirty="0" smtClean="0"/>
                        <a:t>8</a:t>
                      </a:r>
                      <a:endParaRPr lang="en-ZA" sz="2400" b="1" dirty="0"/>
                    </a:p>
                  </a:txBody>
                  <a:tcPr/>
                </a:tc>
              </a:tr>
            </a:tbl>
          </a:graphicData>
        </a:graphic>
      </p:graphicFrame>
      <p:sp>
        <p:nvSpPr>
          <p:cNvPr id="3" name="TextBox 2"/>
          <p:cNvSpPr txBox="1"/>
          <p:nvPr/>
        </p:nvSpPr>
        <p:spPr>
          <a:xfrm>
            <a:off x="1128750" y="1196752"/>
            <a:ext cx="3515258" cy="523220"/>
          </a:xfrm>
          <a:prstGeom prst="rect">
            <a:avLst/>
          </a:prstGeom>
          <a:noFill/>
        </p:spPr>
        <p:txBody>
          <a:bodyPr wrap="none" rtlCol="0">
            <a:spAutoFit/>
          </a:bodyPr>
          <a:lstStyle/>
          <a:p>
            <a:r>
              <a:rPr lang="en-ZA" sz="2800" b="1" dirty="0" smtClean="0"/>
              <a:t>Elements to the Codes</a:t>
            </a:r>
            <a:endParaRPr lang="en-ZA" sz="2800" b="1" dirty="0"/>
          </a:p>
        </p:txBody>
      </p:sp>
    </p:spTree>
    <p:extLst>
      <p:ext uri="{BB962C8B-B14F-4D97-AF65-F5344CB8AC3E}">
        <p14:creationId xmlns:p14="http://schemas.microsoft.com/office/powerpoint/2010/main" val="12655878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607"/>
            <a:ext cx="8229600" cy="1143000"/>
          </a:xfrm>
        </p:spPr>
        <p:txBody>
          <a:bodyPr/>
          <a:lstStyle/>
          <a:p>
            <a:r>
              <a:rPr lang="en-US" b="1" dirty="0" smtClean="0">
                <a:solidFill>
                  <a:schemeClr val="tx2">
                    <a:lumMod val="75000"/>
                  </a:schemeClr>
                </a:solidFill>
              </a:rPr>
              <a:t>CONTENT</a:t>
            </a:r>
            <a:endParaRPr lang="en-US" b="1" dirty="0">
              <a:solidFill>
                <a:schemeClr val="tx2">
                  <a:lumMod val="75000"/>
                </a:schemeClr>
              </a:solidFill>
            </a:endParaRPr>
          </a:p>
        </p:txBody>
      </p:sp>
      <p:sp>
        <p:nvSpPr>
          <p:cNvPr id="5" name="Moon 4"/>
          <p:cNvSpPr/>
          <p:nvPr/>
        </p:nvSpPr>
        <p:spPr bwMode="auto">
          <a:xfrm rot="19149092" flipH="1" flipV="1">
            <a:off x="7235825" y="-1108075"/>
            <a:ext cx="1392238" cy="5329238"/>
          </a:xfrm>
          <a:prstGeom prst="moon">
            <a:avLst/>
          </a:prstGeom>
          <a:gradFill flip="none" rotWithShape="1">
            <a:gsLst>
              <a:gs pos="0">
                <a:schemeClr val="accent1">
                  <a:lumMod val="40000"/>
                  <a:lumOff val="60000"/>
                  <a:shade val="30000"/>
                  <a:satMod val="115000"/>
                </a:schemeClr>
              </a:gs>
              <a:gs pos="50000">
                <a:schemeClr val="accent1">
                  <a:lumMod val="40000"/>
                  <a:lumOff val="60000"/>
                  <a:shade val="67500"/>
                  <a:satMod val="115000"/>
                </a:schemeClr>
              </a:gs>
              <a:gs pos="100000">
                <a:schemeClr val="accent1">
                  <a:lumMod val="40000"/>
                  <a:lumOff val="60000"/>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dirty="0"/>
          </a:p>
        </p:txBody>
      </p:sp>
      <p:sp>
        <p:nvSpPr>
          <p:cNvPr id="6" name="Moon 5"/>
          <p:cNvSpPr/>
          <p:nvPr/>
        </p:nvSpPr>
        <p:spPr bwMode="auto">
          <a:xfrm rot="19149092" flipH="1" flipV="1">
            <a:off x="7391400" y="-1336675"/>
            <a:ext cx="1392238" cy="5329238"/>
          </a:xfrm>
          <a:prstGeom prst="moon">
            <a:avLst/>
          </a:prstGeom>
          <a:gradFill flip="none" rotWithShape="1">
            <a:gsLst>
              <a:gs pos="0">
                <a:srgbClr val="8488C4"/>
              </a:gs>
              <a:gs pos="53000">
                <a:srgbClr val="D4DEFF"/>
              </a:gs>
              <a:gs pos="83000">
                <a:srgbClr val="D4DEFF"/>
              </a:gs>
              <a:gs pos="100000">
                <a:srgbClr val="96AB94"/>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a:p>
        </p:txBody>
      </p:sp>
      <p:sp>
        <p:nvSpPr>
          <p:cNvPr id="7" name="Moon 6"/>
          <p:cNvSpPr/>
          <p:nvPr/>
        </p:nvSpPr>
        <p:spPr bwMode="auto">
          <a:xfrm rot="19149092">
            <a:off x="515938" y="2695575"/>
            <a:ext cx="1392237" cy="5329238"/>
          </a:xfrm>
          <a:prstGeom prst="moon">
            <a:avLst/>
          </a:prstGeom>
          <a:gradFill flip="none" rotWithShape="1">
            <a:gsLst>
              <a:gs pos="0">
                <a:schemeClr val="accent1">
                  <a:lumMod val="40000"/>
                  <a:lumOff val="60000"/>
                  <a:shade val="30000"/>
                  <a:satMod val="115000"/>
                </a:schemeClr>
              </a:gs>
              <a:gs pos="50000">
                <a:schemeClr val="accent1">
                  <a:lumMod val="40000"/>
                  <a:lumOff val="60000"/>
                  <a:shade val="67500"/>
                  <a:satMod val="115000"/>
                </a:schemeClr>
              </a:gs>
              <a:gs pos="100000">
                <a:schemeClr val="accent1">
                  <a:lumMod val="40000"/>
                  <a:lumOff val="60000"/>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dirty="0"/>
          </a:p>
        </p:txBody>
      </p:sp>
      <p:sp>
        <p:nvSpPr>
          <p:cNvPr id="8" name="Moon 7"/>
          <p:cNvSpPr/>
          <p:nvPr/>
        </p:nvSpPr>
        <p:spPr bwMode="auto">
          <a:xfrm rot="19149092">
            <a:off x="360364" y="2924174"/>
            <a:ext cx="1392237" cy="5329238"/>
          </a:xfrm>
          <a:prstGeom prst="moon">
            <a:avLst/>
          </a:prstGeom>
          <a:gradFill flip="none" rotWithShape="1">
            <a:gsLst>
              <a:gs pos="0">
                <a:srgbClr val="8488C4"/>
              </a:gs>
              <a:gs pos="53000">
                <a:srgbClr val="D4DEFF"/>
              </a:gs>
              <a:gs pos="83000">
                <a:srgbClr val="D4DEFF"/>
              </a:gs>
              <a:gs pos="100000">
                <a:srgbClr val="96AB94"/>
              </a:gs>
            </a:gsLst>
            <a:lin ang="5400000" scaled="0"/>
            <a:tileRect/>
          </a:gradFill>
          <a:ln>
            <a:noFill/>
            <a:prstDash val="dash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a:p>
        </p:txBody>
      </p:sp>
      <p:sp>
        <p:nvSpPr>
          <p:cNvPr id="3" name="Content Placeholder 2"/>
          <p:cNvSpPr>
            <a:spLocks noGrp="1"/>
          </p:cNvSpPr>
          <p:nvPr>
            <p:ph idx="1"/>
          </p:nvPr>
        </p:nvSpPr>
        <p:spPr>
          <a:xfrm>
            <a:off x="1338966" y="903474"/>
            <a:ext cx="6645729" cy="5954525"/>
          </a:xfrm>
        </p:spPr>
        <p:txBody>
          <a:bodyPr>
            <a:noAutofit/>
          </a:bodyPr>
          <a:lstStyle/>
          <a:p>
            <a:r>
              <a:rPr lang="en-US" sz="2800" b="1" dirty="0" smtClean="0">
                <a:solidFill>
                  <a:schemeClr val="tx2">
                    <a:lumMod val="75000"/>
                  </a:schemeClr>
                </a:solidFill>
              </a:rPr>
              <a:t>Understanding transformation</a:t>
            </a:r>
          </a:p>
          <a:p>
            <a:r>
              <a:rPr lang="en-US" sz="2800" b="1" dirty="0" smtClean="0">
                <a:solidFill>
                  <a:schemeClr val="tx2">
                    <a:lumMod val="75000"/>
                  </a:schemeClr>
                </a:solidFill>
              </a:rPr>
              <a:t>BBBEE Act &amp; Sector Codes</a:t>
            </a:r>
          </a:p>
          <a:p>
            <a:r>
              <a:rPr lang="en-US" sz="2800" b="1" dirty="0" smtClean="0">
                <a:solidFill>
                  <a:schemeClr val="tx2">
                    <a:lumMod val="75000"/>
                  </a:schemeClr>
                </a:solidFill>
              </a:rPr>
              <a:t>Application of current transformation and BBBEE</a:t>
            </a:r>
          </a:p>
          <a:p>
            <a:r>
              <a:rPr lang="en-US" sz="2800" b="1" dirty="0" smtClean="0">
                <a:solidFill>
                  <a:schemeClr val="tx2">
                    <a:lumMod val="75000"/>
                  </a:schemeClr>
                </a:solidFill>
              </a:rPr>
              <a:t>Revised Codes of Good practice</a:t>
            </a:r>
          </a:p>
          <a:p>
            <a:r>
              <a:rPr lang="en-US" sz="2800" b="1" dirty="0" smtClean="0">
                <a:solidFill>
                  <a:schemeClr val="tx2">
                    <a:lumMod val="75000"/>
                  </a:schemeClr>
                </a:solidFill>
              </a:rPr>
              <a:t>Changes to the Codes and implication to PSC</a:t>
            </a:r>
          </a:p>
          <a:p>
            <a:r>
              <a:rPr lang="en-US" sz="2800" b="1" dirty="0" smtClean="0">
                <a:solidFill>
                  <a:schemeClr val="tx2">
                    <a:lumMod val="75000"/>
                  </a:schemeClr>
                </a:solidFill>
              </a:rPr>
              <a:t>Amendment Bill and Verification process</a:t>
            </a:r>
          </a:p>
          <a:p>
            <a:r>
              <a:rPr lang="en-US" sz="2800" b="1" dirty="0" smtClean="0">
                <a:solidFill>
                  <a:schemeClr val="tx2">
                    <a:lumMod val="75000"/>
                  </a:schemeClr>
                </a:solidFill>
              </a:rPr>
              <a:t>Residential Industry Scorecard</a:t>
            </a:r>
          </a:p>
          <a:p>
            <a:pPr lvl="1"/>
            <a:endParaRPr lang="en-US" sz="1800" dirty="0" smtClean="0"/>
          </a:p>
          <a:p>
            <a:pPr marL="457200" lvl="1" indent="0">
              <a:buNone/>
            </a:pPr>
            <a:endParaRPr lang="en-US" sz="1800" dirty="0" smtClean="0"/>
          </a:p>
          <a:p>
            <a:pPr lvl="1"/>
            <a:endParaRPr lang="en-US" sz="1800" dirty="0"/>
          </a:p>
        </p:txBody>
      </p:sp>
    </p:spTree>
    <p:extLst>
      <p:ext uri="{BB962C8B-B14F-4D97-AF65-F5344CB8AC3E}">
        <p14:creationId xmlns:p14="http://schemas.microsoft.com/office/powerpoint/2010/main" val="239358069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2630"/>
            <a:ext cx="8229600" cy="778098"/>
          </a:xfrm>
        </p:spPr>
        <p:txBody>
          <a:bodyPr>
            <a:normAutofit fontScale="90000"/>
          </a:bodyPr>
          <a:lstStyle/>
          <a:p>
            <a:r>
              <a:rPr lang="en-ZA" b="1" dirty="0" smtClean="0"/>
              <a:t>CHANGES TO THE CODES</a:t>
            </a:r>
            <a:br>
              <a:rPr lang="en-ZA" b="1" dirty="0" smtClean="0"/>
            </a:br>
            <a:r>
              <a:rPr lang="en-ZA" b="1" dirty="0" smtClean="0"/>
              <a:t>Its implication to PSC</a:t>
            </a:r>
            <a:endParaRPr lang="en-ZA"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20046354"/>
              </p:ext>
            </p:extLst>
          </p:nvPr>
        </p:nvGraphicFramePr>
        <p:xfrm>
          <a:off x="971600" y="1712208"/>
          <a:ext cx="4392488" cy="4450080"/>
        </p:xfrm>
        <a:graphic>
          <a:graphicData uri="http://schemas.openxmlformats.org/drawingml/2006/table">
            <a:tbl>
              <a:tblPr firstRow="1" bandRow="1">
                <a:tableStyleId>{5C22544A-7EE6-4342-B048-85BDC9FD1C3A}</a:tableStyleId>
              </a:tblPr>
              <a:tblGrid>
                <a:gridCol w="3075274"/>
                <a:gridCol w="1317214"/>
              </a:tblGrid>
              <a:tr h="126216">
                <a:tc>
                  <a:txBody>
                    <a:bodyPr/>
                    <a:lstStyle/>
                    <a:p>
                      <a:endParaRPr lang="en-ZA" sz="1600" b="1" dirty="0">
                        <a:solidFill>
                          <a:schemeClr val="bg1"/>
                        </a:solidFill>
                      </a:endParaRPr>
                    </a:p>
                  </a:txBody>
                  <a:tcPr>
                    <a:solidFill>
                      <a:srgbClr val="002060"/>
                    </a:solidFill>
                  </a:tcPr>
                </a:tc>
                <a:tc>
                  <a:txBody>
                    <a:bodyPr/>
                    <a:lstStyle/>
                    <a:p>
                      <a:r>
                        <a:rPr lang="en-ZA" sz="1600" b="1" dirty="0" smtClean="0"/>
                        <a:t>Current</a:t>
                      </a:r>
                      <a:r>
                        <a:rPr lang="en-ZA" sz="1600" b="1" baseline="0" dirty="0" smtClean="0"/>
                        <a:t> PSC</a:t>
                      </a:r>
                      <a:endParaRPr lang="en-ZA" sz="1600" b="1" dirty="0"/>
                    </a:p>
                  </a:txBody>
                  <a:tcPr>
                    <a:solidFill>
                      <a:srgbClr val="002060"/>
                    </a:solidFill>
                  </a:tcPr>
                </a:tc>
              </a:tr>
              <a:tr h="370840">
                <a:tc>
                  <a:txBody>
                    <a:bodyPr/>
                    <a:lstStyle/>
                    <a:p>
                      <a:r>
                        <a:rPr lang="en-ZA" sz="1800" b="1" dirty="0" smtClean="0">
                          <a:solidFill>
                            <a:schemeClr val="bg1"/>
                          </a:solidFill>
                        </a:rPr>
                        <a:t>Ownership</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rPr>
                        <a:t>✓</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Management Control</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smtClean="0">
                          <a:effectLst/>
                        </a:rPr>
                        <a:t>✓</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Employment Equity</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smtClean="0">
                          <a:effectLst/>
                        </a:rPr>
                        <a:t>✓</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Skill Development</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rPr>
                        <a:t>✓</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Preferential</a:t>
                      </a:r>
                      <a:r>
                        <a:rPr lang="en-ZA" sz="1800" b="1" baseline="0" dirty="0" smtClean="0">
                          <a:solidFill>
                            <a:schemeClr val="bg1"/>
                          </a:solidFill>
                        </a:rPr>
                        <a:t> Procurement</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smtClean="0">
                          <a:effectLst/>
                        </a:rPr>
                        <a:t>✓</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Enterprise</a:t>
                      </a:r>
                      <a:r>
                        <a:rPr lang="en-ZA" sz="1800" b="1" baseline="0" dirty="0" smtClean="0">
                          <a:solidFill>
                            <a:schemeClr val="bg1"/>
                          </a:solidFill>
                        </a:rPr>
                        <a:t>  Development</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smtClean="0">
                          <a:effectLst/>
                        </a:rPr>
                        <a:t>✓</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Socio-Economic</a:t>
                      </a:r>
                      <a:r>
                        <a:rPr lang="en-ZA" sz="1800" b="1" baseline="0" dirty="0" smtClean="0">
                          <a:solidFill>
                            <a:schemeClr val="bg1"/>
                          </a:solidFill>
                        </a:rPr>
                        <a:t> Dev</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smtClean="0">
                          <a:effectLst/>
                        </a:rPr>
                        <a:t>✓</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Economic</a:t>
                      </a:r>
                      <a:r>
                        <a:rPr lang="en-ZA" sz="1800" b="1" baseline="0" dirty="0" smtClean="0">
                          <a:solidFill>
                            <a:schemeClr val="bg1"/>
                          </a:solidFill>
                        </a:rPr>
                        <a:t> Development</a:t>
                      </a:r>
                      <a:endParaRPr lang="en-ZA" sz="1800" b="1" dirty="0">
                        <a:solidFill>
                          <a:schemeClr val="bg1"/>
                        </a:solidFill>
                      </a:endParaRPr>
                    </a:p>
                  </a:txBody>
                  <a:tcPr>
                    <a:solidFill>
                      <a:schemeClr val="accent1">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rPr>
                        <a:t>✓</a:t>
                      </a:r>
                      <a:endParaRPr lang="en-ZA" sz="2400" b="1" dirty="0" smtClean="0">
                        <a:effectLst/>
                        <a:latin typeface="+mn-lt"/>
                        <a:ea typeface="Calibri"/>
                        <a:cs typeface="Times New Roman"/>
                      </a:endParaRPr>
                    </a:p>
                  </a:txBody>
                  <a:tcPr/>
                </a:tc>
              </a:tr>
              <a:tr h="370840">
                <a:tc>
                  <a:txBody>
                    <a:bodyPr/>
                    <a:lstStyle/>
                    <a:p>
                      <a:r>
                        <a:rPr lang="en-ZA" sz="1600" b="1" dirty="0" smtClean="0">
                          <a:solidFill>
                            <a:schemeClr val="bg1"/>
                          </a:solidFill>
                        </a:rPr>
                        <a:t>TOTAL</a:t>
                      </a:r>
                      <a:endParaRPr lang="en-ZA" sz="1600" b="1" dirty="0">
                        <a:solidFill>
                          <a:schemeClr val="bg1"/>
                        </a:solidFill>
                      </a:endParaRPr>
                    </a:p>
                  </a:txBody>
                  <a:tcPr>
                    <a:solidFill>
                      <a:srgbClr val="002060"/>
                    </a:solidFill>
                  </a:tcPr>
                </a:tc>
                <a:tc>
                  <a:txBody>
                    <a:bodyPr/>
                    <a:lstStyle/>
                    <a:p>
                      <a:pPr algn="ctr"/>
                      <a:r>
                        <a:rPr lang="en-ZA" sz="2400" b="1" dirty="0" smtClean="0"/>
                        <a:t>8</a:t>
                      </a:r>
                      <a:endParaRPr lang="en-ZA" sz="2400" b="1" dirty="0"/>
                    </a:p>
                  </a:txBody>
                  <a:tcPr/>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2795108394"/>
              </p:ext>
            </p:extLst>
          </p:nvPr>
        </p:nvGraphicFramePr>
        <p:xfrm>
          <a:off x="5797012" y="1792560"/>
          <a:ext cx="1619304" cy="4297680"/>
        </p:xfrm>
        <a:graphic>
          <a:graphicData uri="http://schemas.openxmlformats.org/drawingml/2006/table">
            <a:tbl>
              <a:tblPr firstRow="1" bandRow="1">
                <a:tableStyleId>{5C22544A-7EE6-4342-B048-85BDC9FD1C3A}</a:tableStyleId>
              </a:tblPr>
              <a:tblGrid>
                <a:gridCol w="1619304"/>
              </a:tblGrid>
              <a:tr h="126216">
                <a:tc>
                  <a:txBody>
                    <a:bodyPr/>
                    <a:lstStyle/>
                    <a:p>
                      <a:r>
                        <a:rPr lang="en-ZA" sz="1800" b="1" dirty="0" smtClean="0"/>
                        <a:t>Revised Codes</a:t>
                      </a:r>
                      <a:endParaRPr lang="en-ZA" sz="1800" b="1" dirty="0"/>
                    </a:p>
                  </a:txBody>
                  <a:tcPr>
                    <a:solidFill>
                      <a:srgbClr val="002060"/>
                    </a:solidFill>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rPr>
                        <a:t>✓</a:t>
                      </a:r>
                      <a:endParaRPr lang="en-ZA" sz="2400" b="1" dirty="0" smtClean="0">
                        <a:effectLst/>
                        <a:latin typeface="+mn-lt"/>
                        <a:ea typeface="Calibri"/>
                        <a:cs typeface="Times New Roman"/>
                      </a:endParaRPr>
                    </a:p>
                  </a:txBody>
                  <a:tcPr/>
                </a:tc>
              </a:tr>
              <a:tr h="70356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400" b="1" kern="1200" dirty="0" smtClean="0">
                        <a:effectLst/>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rPr>
                        <a:t>✓</a:t>
                      </a:r>
                      <a:endParaRPr lang="en-ZA" sz="2400" b="1" dirty="0" smtClean="0">
                        <a:effectLst/>
                        <a:latin typeface="+mn-lt"/>
                        <a:ea typeface="Calibri"/>
                        <a:cs typeface="Times New Roman"/>
                      </a:endParaRPr>
                    </a:p>
                  </a:txBody>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rPr>
                        <a:t>✓</a:t>
                      </a:r>
                      <a:endParaRPr lang="en-ZA" sz="2400" b="1" dirty="0" smtClean="0">
                        <a:effectLst/>
                        <a:latin typeface="+mn-lt"/>
                        <a:ea typeface="Calibri"/>
                        <a:cs typeface="Times New Roman"/>
                      </a:endParaRPr>
                    </a:p>
                  </a:txBody>
                  <a:tcPr/>
                </a:tc>
              </a:tr>
              <a:tr h="741680">
                <a:tc>
                  <a:txBody>
                    <a:bodyPr/>
                    <a:lstStyle/>
                    <a:p>
                      <a:pPr algn="ctr"/>
                      <a:endParaRPr lang="en-ZA" sz="2400" b="1" dirty="0" smtClean="0"/>
                    </a:p>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rPr>
                        <a:t>✓</a:t>
                      </a:r>
                      <a:r>
                        <a:rPr lang="en-ZA" sz="2400" b="1" kern="1200" baseline="0" dirty="0" smtClean="0">
                          <a:effectLst/>
                        </a:rPr>
                        <a:t> </a:t>
                      </a:r>
                      <a:endParaRPr lang="en-ZA" sz="2400" b="1" dirty="0" smtClean="0">
                        <a:effectLst/>
                        <a:latin typeface="+mn-lt"/>
                        <a:ea typeface="Calibri"/>
                        <a:cs typeface="Times New Roman"/>
                      </a:endParaRPr>
                    </a:p>
                  </a:txBody>
                  <a:tcPr anchor="ctr" anchorCtr="1"/>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rPr>
                        <a:t>✓</a:t>
                      </a:r>
                      <a:endParaRPr lang="en-ZA" sz="2400" b="1" dirty="0" smtClean="0">
                        <a:effectLst/>
                        <a:latin typeface="+mn-lt"/>
                        <a:ea typeface="Calibri"/>
                        <a:cs typeface="Times New Roman"/>
                      </a:endParaRPr>
                    </a:p>
                  </a:txBody>
                  <a:tcPr/>
                </a:tc>
              </a:tr>
              <a:tr h="370840">
                <a:tc>
                  <a:txBody>
                    <a:bodyPr/>
                    <a:lstStyle/>
                    <a:p>
                      <a:pPr algn="ctr"/>
                      <a:endParaRPr lang="en-ZA" sz="2400" b="1" dirty="0"/>
                    </a:p>
                  </a:txBody>
                  <a:tcPr/>
                </a:tc>
              </a:tr>
              <a:tr h="370840">
                <a:tc>
                  <a:txBody>
                    <a:bodyPr/>
                    <a:lstStyle/>
                    <a:p>
                      <a:pPr algn="ctr"/>
                      <a:r>
                        <a:rPr lang="en-ZA" sz="2400" b="1" dirty="0" smtClean="0"/>
                        <a:t>5</a:t>
                      </a:r>
                      <a:endParaRPr lang="en-ZA" sz="2400" b="1" dirty="0"/>
                    </a:p>
                  </a:txBody>
                  <a:tcPr/>
                </a:tc>
              </a:tr>
            </a:tbl>
          </a:graphicData>
        </a:graphic>
      </p:graphicFrame>
      <p:sp>
        <p:nvSpPr>
          <p:cNvPr id="7" name="Right Brace 6"/>
          <p:cNvSpPr/>
          <p:nvPr/>
        </p:nvSpPr>
        <p:spPr>
          <a:xfrm>
            <a:off x="5161468" y="3933056"/>
            <a:ext cx="346635" cy="864096"/>
          </a:xfrm>
          <a:prstGeom prst="righ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ZA" b="1" dirty="0"/>
          </a:p>
        </p:txBody>
      </p:sp>
      <p:sp>
        <p:nvSpPr>
          <p:cNvPr id="8" name="Right Brace 7"/>
          <p:cNvSpPr/>
          <p:nvPr/>
        </p:nvSpPr>
        <p:spPr>
          <a:xfrm>
            <a:off x="5233476" y="2564904"/>
            <a:ext cx="346635" cy="864096"/>
          </a:xfrm>
          <a:prstGeom prst="righ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ZA" dirty="0"/>
          </a:p>
        </p:txBody>
      </p:sp>
      <p:sp>
        <p:nvSpPr>
          <p:cNvPr id="9" name="Right Arrow 8"/>
          <p:cNvSpPr/>
          <p:nvPr/>
        </p:nvSpPr>
        <p:spPr>
          <a:xfrm>
            <a:off x="5309506" y="3356992"/>
            <a:ext cx="450626" cy="720080"/>
          </a:xfrm>
          <a:prstGeom prst="right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 name="TextBox 2"/>
          <p:cNvSpPr txBox="1"/>
          <p:nvPr/>
        </p:nvSpPr>
        <p:spPr>
          <a:xfrm>
            <a:off x="1128750" y="1196752"/>
            <a:ext cx="3515258" cy="523220"/>
          </a:xfrm>
          <a:prstGeom prst="rect">
            <a:avLst/>
          </a:prstGeom>
          <a:noFill/>
        </p:spPr>
        <p:txBody>
          <a:bodyPr wrap="none" rtlCol="0">
            <a:spAutoFit/>
          </a:bodyPr>
          <a:lstStyle/>
          <a:p>
            <a:r>
              <a:rPr lang="en-ZA" sz="2800" b="1" dirty="0" smtClean="0"/>
              <a:t>Elements to the Codes</a:t>
            </a:r>
            <a:endParaRPr lang="en-ZA" sz="2800" b="1" dirty="0"/>
          </a:p>
        </p:txBody>
      </p:sp>
    </p:spTree>
    <p:extLst>
      <p:ext uri="{BB962C8B-B14F-4D97-AF65-F5344CB8AC3E}">
        <p14:creationId xmlns:p14="http://schemas.microsoft.com/office/powerpoint/2010/main" val="14934368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2630"/>
            <a:ext cx="8229600" cy="778098"/>
          </a:xfrm>
        </p:spPr>
        <p:txBody>
          <a:bodyPr>
            <a:normAutofit fontScale="90000"/>
          </a:bodyPr>
          <a:lstStyle/>
          <a:p>
            <a:r>
              <a:rPr lang="en-ZA" b="1" dirty="0" smtClean="0"/>
              <a:t>CHANGES TO THE CODES</a:t>
            </a:r>
            <a:br>
              <a:rPr lang="en-ZA" b="1" dirty="0" smtClean="0"/>
            </a:br>
            <a:r>
              <a:rPr lang="en-ZA" b="1" dirty="0" smtClean="0"/>
              <a:t>Its implication to PSC</a:t>
            </a:r>
            <a:endParaRPr lang="en-ZA"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68756164"/>
              </p:ext>
            </p:extLst>
          </p:nvPr>
        </p:nvGraphicFramePr>
        <p:xfrm>
          <a:off x="971600" y="1712208"/>
          <a:ext cx="4392488" cy="4450080"/>
        </p:xfrm>
        <a:graphic>
          <a:graphicData uri="http://schemas.openxmlformats.org/drawingml/2006/table">
            <a:tbl>
              <a:tblPr firstRow="1" bandRow="1">
                <a:tableStyleId>{5C22544A-7EE6-4342-B048-85BDC9FD1C3A}</a:tableStyleId>
              </a:tblPr>
              <a:tblGrid>
                <a:gridCol w="3075274"/>
                <a:gridCol w="1317214"/>
              </a:tblGrid>
              <a:tr h="126216">
                <a:tc>
                  <a:txBody>
                    <a:bodyPr/>
                    <a:lstStyle/>
                    <a:p>
                      <a:endParaRPr lang="en-ZA" sz="1600" b="1" dirty="0">
                        <a:solidFill>
                          <a:schemeClr val="bg1"/>
                        </a:solidFill>
                      </a:endParaRPr>
                    </a:p>
                  </a:txBody>
                  <a:tcPr>
                    <a:solidFill>
                      <a:srgbClr val="002060"/>
                    </a:solidFill>
                  </a:tcPr>
                </a:tc>
                <a:tc>
                  <a:txBody>
                    <a:bodyPr/>
                    <a:lstStyle/>
                    <a:p>
                      <a:r>
                        <a:rPr lang="en-ZA" sz="1600" b="1" dirty="0" smtClean="0"/>
                        <a:t>Current</a:t>
                      </a:r>
                      <a:r>
                        <a:rPr lang="en-ZA" sz="1600" b="1" baseline="0" dirty="0" smtClean="0"/>
                        <a:t> PSC</a:t>
                      </a:r>
                      <a:endParaRPr lang="en-ZA" sz="1600" b="1" dirty="0"/>
                    </a:p>
                  </a:txBody>
                  <a:tcPr>
                    <a:solidFill>
                      <a:srgbClr val="002060"/>
                    </a:solidFill>
                  </a:tcPr>
                </a:tc>
              </a:tr>
              <a:tr h="370840">
                <a:tc>
                  <a:txBody>
                    <a:bodyPr/>
                    <a:lstStyle/>
                    <a:p>
                      <a:r>
                        <a:rPr lang="en-ZA" sz="1800" b="1" dirty="0" smtClean="0">
                          <a:solidFill>
                            <a:schemeClr val="bg1"/>
                          </a:solidFill>
                        </a:rPr>
                        <a:t>Ownership</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rPr>
                        <a:t>✓</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Management Control</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smtClean="0">
                          <a:effectLst/>
                        </a:rPr>
                        <a:t>✓</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Employment Equity</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smtClean="0">
                          <a:effectLst/>
                        </a:rPr>
                        <a:t>✓</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Skill Development</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rPr>
                        <a:t>✓</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Preferential</a:t>
                      </a:r>
                      <a:r>
                        <a:rPr lang="en-ZA" sz="1800" b="1" baseline="0" dirty="0" smtClean="0">
                          <a:solidFill>
                            <a:schemeClr val="bg1"/>
                          </a:solidFill>
                        </a:rPr>
                        <a:t> Procurement</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smtClean="0">
                          <a:effectLst/>
                        </a:rPr>
                        <a:t>✓</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Enterprise</a:t>
                      </a:r>
                      <a:r>
                        <a:rPr lang="en-ZA" sz="1800" b="1" baseline="0" dirty="0" smtClean="0">
                          <a:solidFill>
                            <a:schemeClr val="bg1"/>
                          </a:solidFill>
                        </a:rPr>
                        <a:t>  Development</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smtClean="0">
                          <a:effectLst/>
                        </a:rPr>
                        <a:t>✓</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Socio-Economic</a:t>
                      </a:r>
                      <a:r>
                        <a:rPr lang="en-ZA" sz="1800" b="1" baseline="0" dirty="0" smtClean="0">
                          <a:solidFill>
                            <a:schemeClr val="bg1"/>
                          </a:solidFill>
                        </a:rPr>
                        <a:t> Dev</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smtClean="0">
                          <a:effectLst/>
                        </a:rPr>
                        <a:t>✓</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Economic</a:t>
                      </a:r>
                      <a:r>
                        <a:rPr lang="en-ZA" sz="1800" b="1" baseline="0" dirty="0" smtClean="0">
                          <a:solidFill>
                            <a:schemeClr val="bg1"/>
                          </a:solidFill>
                        </a:rPr>
                        <a:t> Development</a:t>
                      </a:r>
                      <a:endParaRPr lang="en-ZA" sz="1800" b="1" dirty="0">
                        <a:solidFill>
                          <a:schemeClr val="bg1"/>
                        </a:solidFill>
                      </a:endParaRPr>
                    </a:p>
                  </a:txBody>
                  <a:tcPr>
                    <a:solidFill>
                      <a:schemeClr val="accent1">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rPr>
                        <a:t>✓</a:t>
                      </a:r>
                      <a:endParaRPr lang="en-ZA" sz="2400" b="1" dirty="0" smtClean="0">
                        <a:effectLst/>
                        <a:latin typeface="+mn-lt"/>
                        <a:ea typeface="Calibri"/>
                        <a:cs typeface="Times New Roman"/>
                      </a:endParaRPr>
                    </a:p>
                  </a:txBody>
                  <a:tcPr/>
                </a:tc>
              </a:tr>
              <a:tr h="370840">
                <a:tc>
                  <a:txBody>
                    <a:bodyPr/>
                    <a:lstStyle/>
                    <a:p>
                      <a:r>
                        <a:rPr lang="en-ZA" sz="1600" b="1" dirty="0" smtClean="0">
                          <a:solidFill>
                            <a:schemeClr val="bg1"/>
                          </a:solidFill>
                        </a:rPr>
                        <a:t>TOTAL</a:t>
                      </a:r>
                      <a:endParaRPr lang="en-ZA" sz="1600" b="1" dirty="0">
                        <a:solidFill>
                          <a:schemeClr val="bg1"/>
                        </a:solidFill>
                      </a:endParaRPr>
                    </a:p>
                  </a:txBody>
                  <a:tcPr>
                    <a:solidFill>
                      <a:srgbClr val="002060"/>
                    </a:solidFill>
                  </a:tcPr>
                </a:tc>
                <a:tc>
                  <a:txBody>
                    <a:bodyPr/>
                    <a:lstStyle/>
                    <a:p>
                      <a:pPr algn="ctr"/>
                      <a:r>
                        <a:rPr lang="en-ZA" sz="2400" b="1" dirty="0" smtClean="0"/>
                        <a:t>8</a:t>
                      </a:r>
                      <a:endParaRPr lang="en-ZA" sz="2400" b="1" dirty="0"/>
                    </a:p>
                  </a:txBody>
                  <a:tcPr/>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2758953751"/>
              </p:ext>
            </p:extLst>
          </p:nvPr>
        </p:nvGraphicFramePr>
        <p:xfrm>
          <a:off x="5797012" y="1792560"/>
          <a:ext cx="1619304" cy="4297680"/>
        </p:xfrm>
        <a:graphic>
          <a:graphicData uri="http://schemas.openxmlformats.org/drawingml/2006/table">
            <a:tbl>
              <a:tblPr firstRow="1" bandRow="1">
                <a:tableStyleId>{5C22544A-7EE6-4342-B048-85BDC9FD1C3A}</a:tableStyleId>
              </a:tblPr>
              <a:tblGrid>
                <a:gridCol w="1619304"/>
              </a:tblGrid>
              <a:tr h="126216">
                <a:tc>
                  <a:txBody>
                    <a:bodyPr/>
                    <a:lstStyle/>
                    <a:p>
                      <a:r>
                        <a:rPr lang="en-ZA" sz="1800" b="1" dirty="0" smtClean="0"/>
                        <a:t>Revised Codes</a:t>
                      </a:r>
                      <a:endParaRPr lang="en-ZA" sz="1800" b="1" dirty="0"/>
                    </a:p>
                  </a:txBody>
                  <a:tcPr>
                    <a:solidFill>
                      <a:srgbClr val="002060"/>
                    </a:solidFill>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rPr>
                        <a:t>✓</a:t>
                      </a:r>
                      <a:endParaRPr lang="en-ZA" sz="2400" b="1" dirty="0" smtClean="0">
                        <a:effectLst/>
                        <a:latin typeface="+mn-lt"/>
                        <a:ea typeface="Calibri"/>
                        <a:cs typeface="Times New Roman"/>
                      </a:endParaRPr>
                    </a:p>
                  </a:txBody>
                  <a:tcPr/>
                </a:tc>
              </a:tr>
              <a:tr h="70356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400" b="1" kern="1200" dirty="0" smtClean="0">
                        <a:effectLst/>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rPr>
                        <a:t>✓</a:t>
                      </a:r>
                      <a:endParaRPr lang="en-ZA" sz="2400" b="1" dirty="0" smtClean="0">
                        <a:effectLst/>
                        <a:latin typeface="+mn-lt"/>
                        <a:ea typeface="Calibri"/>
                        <a:cs typeface="Times New Roman"/>
                      </a:endParaRPr>
                    </a:p>
                  </a:txBody>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rPr>
                        <a:t>✓</a:t>
                      </a:r>
                      <a:endParaRPr lang="en-ZA" sz="2400" b="1" dirty="0" smtClean="0">
                        <a:effectLst/>
                        <a:latin typeface="+mn-lt"/>
                        <a:ea typeface="Calibri"/>
                        <a:cs typeface="Times New Roman"/>
                      </a:endParaRPr>
                    </a:p>
                  </a:txBody>
                  <a:tcPr/>
                </a:tc>
              </a:tr>
              <a:tr h="741680">
                <a:tc>
                  <a:txBody>
                    <a:bodyPr/>
                    <a:lstStyle/>
                    <a:p>
                      <a:pPr algn="ctr"/>
                      <a:endParaRPr lang="en-ZA" sz="2400" b="1" dirty="0" smtClean="0"/>
                    </a:p>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rPr>
                        <a:t>✓</a:t>
                      </a:r>
                      <a:r>
                        <a:rPr lang="en-ZA" sz="2400" b="1" kern="1200" baseline="0" dirty="0" smtClean="0">
                          <a:effectLst/>
                        </a:rPr>
                        <a:t> </a:t>
                      </a:r>
                      <a:endParaRPr lang="en-ZA" sz="2400" b="1" dirty="0" smtClean="0">
                        <a:effectLst/>
                        <a:latin typeface="+mn-lt"/>
                        <a:ea typeface="Calibri"/>
                        <a:cs typeface="Times New Roman"/>
                      </a:endParaRPr>
                    </a:p>
                  </a:txBody>
                  <a:tcPr anchor="ctr" anchorCtr="1"/>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rPr>
                        <a:t>✓</a:t>
                      </a:r>
                      <a:endParaRPr lang="en-ZA" sz="2400" b="1" dirty="0" smtClean="0">
                        <a:effectLst/>
                        <a:latin typeface="+mn-lt"/>
                        <a:ea typeface="Calibri"/>
                        <a:cs typeface="Times New Roman"/>
                      </a:endParaRPr>
                    </a:p>
                  </a:txBody>
                  <a:tcPr/>
                </a:tc>
              </a:tr>
              <a:tr h="370840">
                <a:tc>
                  <a:txBody>
                    <a:bodyPr/>
                    <a:lstStyle/>
                    <a:p>
                      <a:pPr algn="ctr"/>
                      <a:endParaRPr lang="en-ZA" sz="2400" b="1" dirty="0"/>
                    </a:p>
                  </a:txBody>
                  <a:tcPr/>
                </a:tc>
              </a:tr>
              <a:tr h="370840">
                <a:tc>
                  <a:txBody>
                    <a:bodyPr/>
                    <a:lstStyle/>
                    <a:p>
                      <a:pPr algn="ctr"/>
                      <a:r>
                        <a:rPr lang="en-ZA" sz="2400" b="1" dirty="0" smtClean="0"/>
                        <a:t>5</a:t>
                      </a:r>
                      <a:endParaRPr lang="en-ZA" sz="2400" b="1" dirty="0"/>
                    </a:p>
                  </a:txBody>
                  <a:tcPr/>
                </a:tc>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3051594084"/>
              </p:ext>
            </p:extLst>
          </p:nvPr>
        </p:nvGraphicFramePr>
        <p:xfrm>
          <a:off x="7873180" y="1700808"/>
          <a:ext cx="1307332" cy="4738816"/>
        </p:xfrm>
        <a:graphic>
          <a:graphicData uri="http://schemas.openxmlformats.org/drawingml/2006/table">
            <a:tbl>
              <a:tblPr firstRow="1" bandRow="1">
                <a:tableStyleId>{5C22544A-7EE6-4342-B048-85BDC9FD1C3A}</a:tableStyleId>
              </a:tblPr>
              <a:tblGrid>
                <a:gridCol w="1307332"/>
              </a:tblGrid>
              <a:tr h="126216">
                <a:tc>
                  <a:txBody>
                    <a:bodyPr/>
                    <a:lstStyle/>
                    <a:p>
                      <a:r>
                        <a:rPr lang="en-ZA" sz="1800" baseline="0" dirty="0" smtClean="0"/>
                        <a:t> Aligned PSC</a:t>
                      </a:r>
                      <a:endParaRPr lang="en-ZA" sz="1800" dirty="0"/>
                    </a:p>
                  </a:txBody>
                  <a:tcPr>
                    <a:solidFill>
                      <a:srgbClr val="002060"/>
                    </a:solidFill>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rPr>
                        <a:t>✓</a:t>
                      </a:r>
                      <a:endParaRPr lang="en-ZA" sz="2400" b="1" dirty="0" smtClean="0">
                        <a:effectLst/>
                        <a:latin typeface="+mn-lt"/>
                        <a:ea typeface="Calibri"/>
                        <a:cs typeface="Times New Roman"/>
                      </a:endParaRPr>
                    </a:p>
                  </a:txBody>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rPr>
                        <a:t>✓</a:t>
                      </a:r>
                      <a:endParaRPr lang="en-ZA" sz="2400" b="1" dirty="0" smtClean="0">
                        <a:effectLst/>
                        <a:latin typeface="+mn-lt"/>
                        <a:ea typeface="Calibri"/>
                        <a:cs typeface="Times New Roman"/>
                      </a:endParaRPr>
                    </a:p>
                  </a:txBody>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rPr>
                        <a:t>✓</a:t>
                      </a:r>
                      <a:endParaRPr lang="en-ZA" sz="2400" b="1" dirty="0" smtClean="0">
                        <a:effectLst/>
                        <a:latin typeface="+mn-lt"/>
                        <a:ea typeface="Calibri"/>
                        <a:cs typeface="Times New Roman"/>
                      </a:endParaRPr>
                    </a:p>
                  </a:txBody>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rPr>
                        <a:t>✓</a:t>
                      </a:r>
                      <a:endParaRPr lang="en-ZA" sz="2400" b="1" dirty="0" smtClean="0">
                        <a:effectLst/>
                        <a:latin typeface="+mn-lt"/>
                        <a:ea typeface="Calibri"/>
                        <a:cs typeface="Times New Roman"/>
                      </a:endParaRPr>
                    </a:p>
                  </a:txBody>
                  <a:tcPr/>
                </a:tc>
              </a:tr>
              <a:tr h="7416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400" b="1" kern="1200" dirty="0" smtClean="0">
                        <a:effectLst/>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rPr>
                        <a:t>✓</a:t>
                      </a:r>
                      <a:endParaRPr lang="en-ZA" sz="2400" b="1" dirty="0" smtClean="0">
                        <a:effectLst/>
                        <a:latin typeface="+mn-lt"/>
                        <a:ea typeface="Calibri"/>
                        <a:cs typeface="Times New Roman"/>
                      </a:endParaRPr>
                    </a:p>
                  </a:txBody>
                  <a:tcPr anchor="ctr" anchorCtr="1"/>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rPr>
                        <a:t>✓</a:t>
                      </a:r>
                      <a:endParaRPr lang="en-ZA" sz="2400" b="1" dirty="0" smtClean="0">
                        <a:effectLst/>
                        <a:latin typeface="+mn-lt"/>
                        <a:ea typeface="Calibri"/>
                        <a:cs typeface="Times New Roman"/>
                      </a:endParaRPr>
                    </a:p>
                  </a:txBody>
                  <a:tcPr/>
                </a:tc>
              </a:tr>
              <a:tr h="53257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rPr>
                        <a:t>✓</a:t>
                      </a:r>
                      <a:endParaRPr lang="en-ZA" sz="2400" b="1" dirty="0" smtClean="0">
                        <a:effectLst/>
                        <a:latin typeface="+mn-lt"/>
                        <a:ea typeface="Calibri"/>
                        <a:cs typeface="Times New Roman"/>
                      </a:endParaRPr>
                    </a:p>
                  </a:txBody>
                  <a:tcPr/>
                </a:tc>
              </a:tr>
              <a:tr h="370840">
                <a:tc>
                  <a:txBody>
                    <a:bodyPr/>
                    <a:lstStyle/>
                    <a:p>
                      <a:pPr algn="ctr"/>
                      <a:r>
                        <a:rPr lang="en-ZA" sz="2400" b="1" dirty="0" smtClean="0"/>
                        <a:t>7</a:t>
                      </a:r>
                      <a:endParaRPr lang="en-ZA" sz="2400" b="1" dirty="0"/>
                    </a:p>
                  </a:txBody>
                  <a:tcPr/>
                </a:tc>
              </a:tr>
            </a:tbl>
          </a:graphicData>
        </a:graphic>
      </p:graphicFrame>
      <p:sp>
        <p:nvSpPr>
          <p:cNvPr id="7" name="Right Brace 6"/>
          <p:cNvSpPr/>
          <p:nvPr/>
        </p:nvSpPr>
        <p:spPr>
          <a:xfrm>
            <a:off x="5161468" y="3933056"/>
            <a:ext cx="346635" cy="864096"/>
          </a:xfrm>
          <a:prstGeom prst="righ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ZA" b="1" dirty="0"/>
          </a:p>
        </p:txBody>
      </p:sp>
      <p:sp>
        <p:nvSpPr>
          <p:cNvPr id="8" name="Right Brace 7"/>
          <p:cNvSpPr/>
          <p:nvPr/>
        </p:nvSpPr>
        <p:spPr>
          <a:xfrm>
            <a:off x="5233476" y="2564904"/>
            <a:ext cx="346635" cy="864096"/>
          </a:xfrm>
          <a:prstGeom prst="righ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ZA" dirty="0"/>
          </a:p>
        </p:txBody>
      </p:sp>
      <p:sp>
        <p:nvSpPr>
          <p:cNvPr id="9" name="Right Arrow 8"/>
          <p:cNvSpPr/>
          <p:nvPr/>
        </p:nvSpPr>
        <p:spPr>
          <a:xfrm>
            <a:off x="5309506" y="3356992"/>
            <a:ext cx="450626" cy="720080"/>
          </a:xfrm>
          <a:prstGeom prst="right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0" name="Right Brace 9"/>
          <p:cNvSpPr/>
          <p:nvPr/>
        </p:nvSpPr>
        <p:spPr>
          <a:xfrm>
            <a:off x="7321708" y="3933056"/>
            <a:ext cx="346635" cy="864096"/>
          </a:xfrm>
          <a:prstGeom prst="righ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ZA" b="1" dirty="0"/>
          </a:p>
        </p:txBody>
      </p:sp>
      <p:sp>
        <p:nvSpPr>
          <p:cNvPr id="11" name="Right Arrow 10"/>
          <p:cNvSpPr/>
          <p:nvPr/>
        </p:nvSpPr>
        <p:spPr>
          <a:xfrm>
            <a:off x="7433742" y="3356992"/>
            <a:ext cx="450626" cy="720080"/>
          </a:xfrm>
          <a:prstGeom prst="right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 name="TextBox 2"/>
          <p:cNvSpPr txBox="1"/>
          <p:nvPr/>
        </p:nvSpPr>
        <p:spPr>
          <a:xfrm>
            <a:off x="1128750" y="1196752"/>
            <a:ext cx="3515258" cy="523220"/>
          </a:xfrm>
          <a:prstGeom prst="rect">
            <a:avLst/>
          </a:prstGeom>
          <a:noFill/>
        </p:spPr>
        <p:txBody>
          <a:bodyPr wrap="none" rtlCol="0">
            <a:spAutoFit/>
          </a:bodyPr>
          <a:lstStyle/>
          <a:p>
            <a:r>
              <a:rPr lang="en-ZA" sz="2800" b="1" dirty="0" smtClean="0"/>
              <a:t>Elements to the Codes</a:t>
            </a:r>
            <a:endParaRPr lang="en-ZA" sz="2800" b="1" dirty="0"/>
          </a:p>
        </p:txBody>
      </p:sp>
    </p:spTree>
    <p:extLst>
      <p:ext uri="{BB962C8B-B14F-4D97-AF65-F5344CB8AC3E}">
        <p14:creationId xmlns:p14="http://schemas.microsoft.com/office/powerpoint/2010/main" val="422186923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36938" y="1308705"/>
            <a:ext cx="8547630" cy="5536245"/>
          </a:xfrm>
        </p:spPr>
        <p:txBody>
          <a:bodyPr>
            <a:normAutofit/>
          </a:bodyPr>
          <a:lstStyle/>
          <a:p>
            <a:pPr lvl="0" eaLnBrk="0" fontAlgn="base" hangingPunct="0"/>
            <a:r>
              <a:rPr lang="en-US" sz="2000" b="1" dirty="0" smtClean="0">
                <a:solidFill>
                  <a:srgbClr val="000066"/>
                </a:solidFill>
                <a:latin typeface="Century Gothic" pitchFamily="34" charset="0"/>
              </a:rPr>
              <a:t>COGP company classification</a:t>
            </a:r>
          </a:p>
          <a:p>
            <a:pPr lvl="0" eaLnBrk="0" fontAlgn="base" hangingPunct="0"/>
            <a:endParaRPr lang="en-US" sz="2000" b="1" dirty="0">
              <a:solidFill>
                <a:srgbClr val="000066"/>
              </a:solidFill>
              <a:latin typeface="Century Gothic" pitchFamily="34" charset="0"/>
            </a:endParaRPr>
          </a:p>
          <a:p>
            <a:pPr lvl="0" eaLnBrk="0" fontAlgn="base" hangingPunct="0"/>
            <a:endParaRPr lang="en-US" sz="2000" b="1" dirty="0" smtClean="0">
              <a:solidFill>
                <a:srgbClr val="000066"/>
              </a:solidFill>
              <a:latin typeface="Century Gothic" pitchFamily="34" charset="0"/>
            </a:endParaRPr>
          </a:p>
          <a:p>
            <a:pPr lvl="0" eaLnBrk="0" fontAlgn="base" hangingPunct="0"/>
            <a:endParaRPr lang="en-US" sz="2000" b="1" dirty="0">
              <a:solidFill>
                <a:srgbClr val="000066"/>
              </a:solidFill>
              <a:latin typeface="Century Gothic" pitchFamily="34" charset="0"/>
            </a:endParaRPr>
          </a:p>
        </p:txBody>
      </p:sp>
      <p:sp>
        <p:nvSpPr>
          <p:cNvPr id="2" name="Title 1"/>
          <p:cNvSpPr>
            <a:spLocks noGrp="1"/>
          </p:cNvSpPr>
          <p:nvPr>
            <p:ph type="title"/>
          </p:nvPr>
        </p:nvSpPr>
        <p:spPr>
          <a:xfrm>
            <a:off x="561285" y="295459"/>
            <a:ext cx="8229600" cy="1013247"/>
          </a:xfrm>
        </p:spPr>
        <p:txBody>
          <a:bodyPr>
            <a:normAutofit fontScale="90000"/>
          </a:bodyPr>
          <a:lstStyle/>
          <a:p>
            <a:r>
              <a:rPr lang="en-ZA" sz="4000" b="1" dirty="0"/>
              <a:t>CHANGES TO THE CODES</a:t>
            </a:r>
            <a:br>
              <a:rPr lang="en-ZA" sz="4000" b="1" dirty="0"/>
            </a:br>
            <a:r>
              <a:rPr lang="en-ZA" sz="4000" b="1" dirty="0"/>
              <a:t>Its implication to PSC</a:t>
            </a:r>
            <a:endParaRPr lang="en-US" sz="4000" b="1" dirty="0">
              <a:solidFill>
                <a:schemeClr val="tx2">
                  <a:lumMod val="75000"/>
                </a:schemeClr>
              </a:solidFill>
            </a:endParaRPr>
          </a:p>
        </p:txBody>
      </p:sp>
      <p:graphicFrame>
        <p:nvGraphicFramePr>
          <p:cNvPr id="8" name="Table 7"/>
          <p:cNvGraphicFramePr>
            <a:graphicFrameLocks noGrp="1"/>
          </p:cNvGraphicFramePr>
          <p:nvPr>
            <p:extLst>
              <p:ext uri="{D42A27DB-BD31-4B8C-83A1-F6EECF244321}">
                <p14:modId xmlns:p14="http://schemas.microsoft.com/office/powerpoint/2010/main" val="1506163857"/>
              </p:ext>
            </p:extLst>
          </p:nvPr>
        </p:nvGraphicFramePr>
        <p:xfrm>
          <a:off x="1295710" y="1769618"/>
          <a:ext cx="6290658" cy="3747615"/>
        </p:xfrm>
        <a:graphic>
          <a:graphicData uri="http://schemas.openxmlformats.org/drawingml/2006/table">
            <a:tbl>
              <a:tblPr firstRow="1" bandRow="1">
                <a:tableStyleId>{5C22544A-7EE6-4342-B048-85BDC9FD1C3A}</a:tableStyleId>
              </a:tblPr>
              <a:tblGrid>
                <a:gridCol w="2096886"/>
                <a:gridCol w="2096886"/>
                <a:gridCol w="2096886"/>
              </a:tblGrid>
              <a:tr h="740139">
                <a:tc>
                  <a:txBody>
                    <a:bodyPr/>
                    <a:lstStyle/>
                    <a:p>
                      <a:endParaRPr lang="en-ZA" sz="2400" dirty="0"/>
                    </a:p>
                  </a:txBody>
                  <a:tcPr>
                    <a:solidFill>
                      <a:schemeClr val="tx2">
                        <a:lumMod val="75000"/>
                      </a:schemeClr>
                    </a:solidFill>
                  </a:tcPr>
                </a:tc>
                <a:tc>
                  <a:txBody>
                    <a:bodyPr/>
                    <a:lstStyle/>
                    <a:p>
                      <a:r>
                        <a:rPr lang="en-US" sz="2400" dirty="0" smtClean="0"/>
                        <a:t>Old Codes</a:t>
                      </a:r>
                      <a:endParaRPr lang="en-ZA" sz="2400" dirty="0"/>
                    </a:p>
                  </a:txBody>
                  <a:tcPr>
                    <a:solidFill>
                      <a:schemeClr val="tx2">
                        <a:lumMod val="75000"/>
                      </a:schemeClr>
                    </a:solidFill>
                  </a:tcPr>
                </a:tc>
                <a:tc>
                  <a:txBody>
                    <a:bodyPr/>
                    <a:lstStyle/>
                    <a:p>
                      <a:r>
                        <a:rPr lang="en-US" sz="2400" dirty="0" smtClean="0"/>
                        <a:t>New Codes</a:t>
                      </a:r>
                      <a:endParaRPr lang="en-ZA" sz="2400" dirty="0"/>
                    </a:p>
                  </a:txBody>
                  <a:tcPr>
                    <a:solidFill>
                      <a:schemeClr val="tx2">
                        <a:lumMod val="75000"/>
                      </a:schemeClr>
                    </a:solidFill>
                  </a:tcPr>
                </a:tc>
              </a:tr>
              <a:tr h="740139">
                <a:tc>
                  <a:txBody>
                    <a:bodyPr/>
                    <a:lstStyle/>
                    <a:p>
                      <a:r>
                        <a:rPr lang="en-US" sz="2400" b="1" dirty="0" smtClean="0">
                          <a:solidFill>
                            <a:schemeClr val="bg1"/>
                          </a:solidFill>
                        </a:rPr>
                        <a:t>Large entities</a:t>
                      </a:r>
                      <a:endParaRPr lang="en-ZA" sz="2400" b="1" dirty="0">
                        <a:solidFill>
                          <a:schemeClr val="bg1"/>
                        </a:solidFill>
                      </a:endParaRPr>
                    </a:p>
                  </a:txBody>
                  <a:tcPr>
                    <a:solidFill>
                      <a:schemeClr val="tx2">
                        <a:lumMod val="75000"/>
                      </a:schemeClr>
                    </a:solidFill>
                  </a:tcPr>
                </a:tc>
                <a:tc>
                  <a:txBody>
                    <a:bodyPr/>
                    <a:lstStyle/>
                    <a:p>
                      <a:pPr algn="ctr"/>
                      <a:r>
                        <a:rPr lang="en-US" sz="2400" b="1" kern="1200" dirty="0" smtClean="0">
                          <a:solidFill>
                            <a:srgbClr val="000066"/>
                          </a:solidFill>
                          <a:latin typeface="Century Gothic" pitchFamily="34" charset="0"/>
                          <a:ea typeface="+mn-ea"/>
                          <a:cs typeface="+mn-cs"/>
                        </a:rPr>
                        <a:t>R35M &lt;</a:t>
                      </a:r>
                      <a:endParaRPr lang="en-ZA" sz="2400" b="1" kern="1200" dirty="0">
                        <a:solidFill>
                          <a:srgbClr val="000066"/>
                        </a:solidFill>
                        <a:latin typeface="Century Gothic" pitchFamily="34" charset="0"/>
                        <a:ea typeface="+mn-ea"/>
                        <a:cs typeface="+mn-cs"/>
                      </a:endParaRPr>
                    </a:p>
                  </a:txBody>
                  <a:tcPr/>
                </a:tc>
                <a:tc>
                  <a:txBody>
                    <a:bodyPr/>
                    <a:lstStyle/>
                    <a:p>
                      <a:pPr algn="ctr"/>
                      <a:r>
                        <a:rPr lang="en-US" sz="2400" b="1" kern="1200" dirty="0" smtClean="0">
                          <a:solidFill>
                            <a:srgbClr val="000066"/>
                          </a:solidFill>
                          <a:latin typeface="Century Gothic" pitchFamily="34" charset="0"/>
                          <a:ea typeface="+mn-ea"/>
                          <a:cs typeface="+mn-cs"/>
                        </a:rPr>
                        <a:t>R50M&lt;</a:t>
                      </a:r>
                      <a:endParaRPr lang="en-ZA" sz="2400" b="1" kern="1200" dirty="0">
                        <a:solidFill>
                          <a:srgbClr val="000066"/>
                        </a:solidFill>
                        <a:latin typeface="Century Gothic" pitchFamily="34" charset="0"/>
                        <a:ea typeface="+mn-ea"/>
                        <a:cs typeface="+mn-cs"/>
                      </a:endParaRPr>
                    </a:p>
                  </a:txBody>
                  <a:tcPr/>
                </a:tc>
              </a:tr>
              <a:tr h="740139">
                <a:tc>
                  <a:txBody>
                    <a:bodyPr/>
                    <a:lstStyle/>
                    <a:p>
                      <a:r>
                        <a:rPr lang="en-US" sz="2400" b="1" dirty="0" smtClean="0">
                          <a:solidFill>
                            <a:schemeClr val="bg1"/>
                          </a:solidFill>
                        </a:rPr>
                        <a:t>QSE</a:t>
                      </a:r>
                      <a:endParaRPr lang="en-ZA" sz="2400" b="1" dirty="0">
                        <a:solidFill>
                          <a:schemeClr val="bg1"/>
                        </a:solidFill>
                      </a:endParaRPr>
                    </a:p>
                  </a:txBody>
                  <a:tcPr>
                    <a:solidFill>
                      <a:schemeClr val="tx2">
                        <a:lumMod val="75000"/>
                      </a:schemeClr>
                    </a:solidFill>
                  </a:tcPr>
                </a:tc>
                <a:tc>
                  <a:txBody>
                    <a:bodyPr/>
                    <a:lstStyle/>
                    <a:p>
                      <a:pPr algn="ctr"/>
                      <a:r>
                        <a:rPr lang="en-ZA" sz="2400" b="1" kern="1200" dirty="0" smtClean="0">
                          <a:solidFill>
                            <a:srgbClr val="000066"/>
                          </a:solidFill>
                          <a:latin typeface="Century Gothic" pitchFamily="34" charset="0"/>
                          <a:ea typeface="+mn-ea"/>
                          <a:cs typeface="+mn-cs"/>
                        </a:rPr>
                        <a:t>R5M-R35M</a:t>
                      </a:r>
                      <a:endParaRPr lang="en-ZA" sz="2400" b="1" kern="1200" dirty="0">
                        <a:solidFill>
                          <a:srgbClr val="000066"/>
                        </a:solidFill>
                        <a:latin typeface="Century Gothic" pitchFamily="34" charset="0"/>
                        <a:ea typeface="+mn-ea"/>
                        <a:cs typeface="+mn-cs"/>
                      </a:endParaRPr>
                    </a:p>
                  </a:txBody>
                  <a:tcPr/>
                </a:tc>
                <a:tc>
                  <a:txBody>
                    <a:bodyPr/>
                    <a:lstStyle/>
                    <a:p>
                      <a:pPr algn="ctr"/>
                      <a:r>
                        <a:rPr lang="en-US" sz="2400" b="1" kern="1200" dirty="0" smtClean="0">
                          <a:solidFill>
                            <a:srgbClr val="000066"/>
                          </a:solidFill>
                          <a:latin typeface="Century Gothic" pitchFamily="34" charset="0"/>
                          <a:ea typeface="+mn-ea"/>
                          <a:cs typeface="+mn-cs"/>
                        </a:rPr>
                        <a:t>R10M-R50M</a:t>
                      </a:r>
                      <a:endParaRPr lang="en-ZA" sz="2400" b="1" kern="1200" dirty="0">
                        <a:solidFill>
                          <a:srgbClr val="000066"/>
                        </a:solidFill>
                        <a:latin typeface="Century Gothic" pitchFamily="34" charset="0"/>
                        <a:ea typeface="+mn-ea"/>
                        <a:cs typeface="+mn-cs"/>
                      </a:endParaRPr>
                    </a:p>
                  </a:txBody>
                  <a:tcPr/>
                </a:tc>
              </a:tr>
              <a:tr h="1527198">
                <a:tc>
                  <a:txBody>
                    <a:bodyPr/>
                    <a:lstStyle/>
                    <a:p>
                      <a:r>
                        <a:rPr lang="en-US" sz="2400" b="1" dirty="0" smtClean="0">
                          <a:solidFill>
                            <a:schemeClr val="bg1"/>
                          </a:solidFill>
                        </a:rPr>
                        <a:t>EME</a:t>
                      </a:r>
                      <a:endParaRPr lang="en-ZA" sz="2400" b="1" dirty="0">
                        <a:solidFill>
                          <a:schemeClr val="bg1"/>
                        </a:solidFill>
                      </a:endParaRPr>
                    </a:p>
                  </a:txBody>
                  <a:tcPr>
                    <a:solidFill>
                      <a:schemeClr val="tx2">
                        <a:lumMod val="75000"/>
                      </a:schemeClr>
                    </a:solidFill>
                  </a:tcPr>
                </a:tc>
                <a:tc>
                  <a:txBody>
                    <a:bodyPr/>
                    <a:lstStyle/>
                    <a:p>
                      <a:pPr algn="ctr"/>
                      <a:r>
                        <a:rPr lang="en-US" sz="2400" b="1" kern="1200" dirty="0" smtClean="0">
                          <a:solidFill>
                            <a:srgbClr val="000066"/>
                          </a:solidFill>
                          <a:latin typeface="Century Gothic" pitchFamily="34" charset="0"/>
                          <a:ea typeface="+mn-ea"/>
                          <a:cs typeface="+mn-cs"/>
                        </a:rPr>
                        <a:t>&lt;R5M Exempted</a:t>
                      </a:r>
                      <a:endParaRPr lang="en-ZA" sz="2400" b="1" kern="1200" dirty="0">
                        <a:solidFill>
                          <a:srgbClr val="000066"/>
                        </a:solidFill>
                        <a:latin typeface="Century Gothic" pitchFamily="34" charset="0"/>
                        <a:ea typeface="+mn-ea"/>
                        <a:cs typeface="+mn-cs"/>
                      </a:endParaRPr>
                    </a:p>
                  </a:txBody>
                  <a:tcPr/>
                </a:tc>
                <a:tc>
                  <a:txBody>
                    <a:bodyPr/>
                    <a:lstStyle/>
                    <a:p>
                      <a:pPr algn="ctr"/>
                      <a:r>
                        <a:rPr lang="en-US" sz="2400" b="1" kern="1200" dirty="0" smtClean="0">
                          <a:solidFill>
                            <a:srgbClr val="000066"/>
                          </a:solidFill>
                          <a:latin typeface="Century Gothic" pitchFamily="34" charset="0"/>
                          <a:ea typeface="+mn-ea"/>
                          <a:cs typeface="+mn-cs"/>
                        </a:rPr>
                        <a:t>&lt;R10M -Exempted</a:t>
                      </a:r>
                      <a:endParaRPr lang="en-ZA" sz="2400" b="1" kern="1200" dirty="0">
                        <a:solidFill>
                          <a:srgbClr val="000066"/>
                        </a:solidFill>
                        <a:latin typeface="Century Gothic" pitchFamily="34" charset="0"/>
                        <a:ea typeface="+mn-ea"/>
                        <a:cs typeface="+mn-cs"/>
                      </a:endParaRPr>
                    </a:p>
                  </a:txBody>
                  <a:tcPr/>
                </a:tc>
              </a:tr>
            </a:tbl>
          </a:graphicData>
        </a:graphic>
      </p:graphicFrame>
    </p:spTree>
    <p:extLst>
      <p:ext uri="{BB962C8B-B14F-4D97-AF65-F5344CB8AC3E}">
        <p14:creationId xmlns:p14="http://schemas.microsoft.com/office/powerpoint/2010/main" val="78458219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08946" y="1308705"/>
            <a:ext cx="8547630" cy="5536245"/>
          </a:xfrm>
        </p:spPr>
        <p:txBody>
          <a:bodyPr>
            <a:normAutofit/>
          </a:bodyPr>
          <a:lstStyle/>
          <a:p>
            <a:pPr lvl="0" eaLnBrk="0" fontAlgn="base" hangingPunct="0"/>
            <a:r>
              <a:rPr lang="en-US" sz="2000" b="1" dirty="0" smtClean="0">
                <a:solidFill>
                  <a:srgbClr val="000066"/>
                </a:solidFill>
                <a:latin typeface="Century Gothic" pitchFamily="34" charset="0"/>
              </a:rPr>
              <a:t>COGP company classification</a:t>
            </a:r>
          </a:p>
          <a:p>
            <a:pPr lvl="0" eaLnBrk="0" fontAlgn="base" hangingPunct="0"/>
            <a:endParaRPr lang="en-US" sz="2000" b="1" dirty="0">
              <a:solidFill>
                <a:srgbClr val="000066"/>
              </a:solidFill>
              <a:latin typeface="Century Gothic" pitchFamily="34" charset="0"/>
            </a:endParaRPr>
          </a:p>
          <a:p>
            <a:pPr lvl="0" eaLnBrk="0" fontAlgn="base" hangingPunct="0"/>
            <a:endParaRPr lang="en-US" sz="2000" b="1" dirty="0" smtClean="0">
              <a:solidFill>
                <a:srgbClr val="000066"/>
              </a:solidFill>
              <a:latin typeface="Century Gothic" pitchFamily="34" charset="0"/>
            </a:endParaRPr>
          </a:p>
          <a:p>
            <a:pPr lvl="0" eaLnBrk="0" fontAlgn="base" hangingPunct="0"/>
            <a:endParaRPr lang="en-US" sz="2000" b="1" dirty="0">
              <a:solidFill>
                <a:srgbClr val="000066"/>
              </a:solidFill>
              <a:latin typeface="Century Gothic" pitchFamily="34" charset="0"/>
            </a:endParaRPr>
          </a:p>
          <a:p>
            <a:pPr marL="0" lvl="0" indent="0" eaLnBrk="0" fontAlgn="base" hangingPunct="0">
              <a:buNone/>
            </a:pPr>
            <a:endParaRPr lang="en-US" sz="2000" b="1" dirty="0" smtClean="0">
              <a:solidFill>
                <a:srgbClr val="000066"/>
              </a:solidFill>
              <a:latin typeface="Century Gothic" pitchFamily="34" charset="0"/>
            </a:endParaRPr>
          </a:p>
          <a:p>
            <a:pPr lvl="0" eaLnBrk="0" fontAlgn="base" hangingPunct="0"/>
            <a:r>
              <a:rPr lang="en-US" sz="2000" b="1" dirty="0" smtClean="0">
                <a:solidFill>
                  <a:srgbClr val="000066"/>
                </a:solidFill>
                <a:latin typeface="Century Gothic" pitchFamily="34" charset="0"/>
              </a:rPr>
              <a:t>PSC company classification</a:t>
            </a:r>
            <a:endParaRPr lang="en-ZA" sz="2000" b="1" dirty="0">
              <a:solidFill>
                <a:srgbClr val="000066"/>
              </a:solidFill>
              <a:latin typeface="Century Gothic" pitchFamily="34" charset="0"/>
            </a:endParaRPr>
          </a:p>
        </p:txBody>
      </p:sp>
      <p:sp>
        <p:nvSpPr>
          <p:cNvPr id="2" name="Title 1"/>
          <p:cNvSpPr>
            <a:spLocks noGrp="1"/>
          </p:cNvSpPr>
          <p:nvPr>
            <p:ph type="title"/>
          </p:nvPr>
        </p:nvSpPr>
        <p:spPr>
          <a:xfrm>
            <a:off x="561285" y="295459"/>
            <a:ext cx="8229600" cy="1013247"/>
          </a:xfrm>
        </p:spPr>
        <p:txBody>
          <a:bodyPr>
            <a:normAutofit fontScale="90000"/>
          </a:bodyPr>
          <a:lstStyle/>
          <a:p>
            <a:r>
              <a:rPr lang="en-ZA" sz="4000" b="1" dirty="0"/>
              <a:t>CHANGES TO THE CODES</a:t>
            </a:r>
            <a:br>
              <a:rPr lang="en-ZA" sz="4000" b="1" dirty="0"/>
            </a:br>
            <a:r>
              <a:rPr lang="en-ZA" sz="4000" b="1" dirty="0"/>
              <a:t>Its implication to PSC</a:t>
            </a:r>
            <a:endParaRPr lang="en-US" sz="4000" b="1" dirty="0">
              <a:solidFill>
                <a:schemeClr val="tx2">
                  <a:lumMod val="75000"/>
                </a:schemeClr>
              </a:solidFill>
            </a:endParaRPr>
          </a:p>
        </p:txBody>
      </p:sp>
      <p:graphicFrame>
        <p:nvGraphicFramePr>
          <p:cNvPr id="8" name="Table 7"/>
          <p:cNvGraphicFramePr>
            <a:graphicFrameLocks noGrp="1"/>
          </p:cNvGraphicFramePr>
          <p:nvPr>
            <p:extLst>
              <p:ext uri="{D42A27DB-BD31-4B8C-83A1-F6EECF244321}">
                <p14:modId xmlns:p14="http://schemas.microsoft.com/office/powerpoint/2010/main" val="2425718600"/>
              </p:ext>
            </p:extLst>
          </p:nvPr>
        </p:nvGraphicFramePr>
        <p:xfrm>
          <a:off x="1326990" y="1769618"/>
          <a:ext cx="5621274" cy="1254000"/>
        </p:xfrm>
        <a:graphic>
          <a:graphicData uri="http://schemas.openxmlformats.org/drawingml/2006/table">
            <a:tbl>
              <a:tblPr firstRow="1" bandRow="1">
                <a:tableStyleId>{5C22544A-7EE6-4342-B048-85BDC9FD1C3A}</a:tableStyleId>
              </a:tblPr>
              <a:tblGrid>
                <a:gridCol w="1873758"/>
                <a:gridCol w="1873758"/>
                <a:gridCol w="1873758"/>
              </a:tblGrid>
              <a:tr h="313500">
                <a:tc>
                  <a:txBody>
                    <a:bodyPr/>
                    <a:lstStyle/>
                    <a:p>
                      <a:endParaRPr lang="en-ZA" sz="1200" dirty="0"/>
                    </a:p>
                  </a:txBody>
                  <a:tcPr>
                    <a:solidFill>
                      <a:schemeClr val="tx2">
                        <a:lumMod val="75000"/>
                      </a:schemeClr>
                    </a:solidFill>
                  </a:tcPr>
                </a:tc>
                <a:tc>
                  <a:txBody>
                    <a:bodyPr/>
                    <a:lstStyle/>
                    <a:p>
                      <a:r>
                        <a:rPr lang="en-US" sz="1200" dirty="0" smtClean="0"/>
                        <a:t>Old Codes</a:t>
                      </a:r>
                      <a:endParaRPr lang="en-ZA" sz="1200" dirty="0"/>
                    </a:p>
                  </a:txBody>
                  <a:tcPr>
                    <a:solidFill>
                      <a:schemeClr val="tx2">
                        <a:lumMod val="75000"/>
                      </a:schemeClr>
                    </a:solidFill>
                  </a:tcPr>
                </a:tc>
                <a:tc>
                  <a:txBody>
                    <a:bodyPr/>
                    <a:lstStyle/>
                    <a:p>
                      <a:r>
                        <a:rPr lang="en-US" sz="1200" dirty="0" smtClean="0"/>
                        <a:t>New Codes</a:t>
                      </a:r>
                      <a:endParaRPr lang="en-ZA" sz="1200" dirty="0"/>
                    </a:p>
                  </a:txBody>
                  <a:tcPr>
                    <a:solidFill>
                      <a:schemeClr val="tx2">
                        <a:lumMod val="75000"/>
                      </a:schemeClr>
                    </a:solidFill>
                  </a:tcPr>
                </a:tc>
              </a:tr>
              <a:tr h="313500">
                <a:tc>
                  <a:txBody>
                    <a:bodyPr/>
                    <a:lstStyle/>
                    <a:p>
                      <a:r>
                        <a:rPr lang="en-US" sz="1200" b="1" dirty="0" smtClean="0">
                          <a:solidFill>
                            <a:schemeClr val="bg1"/>
                          </a:solidFill>
                        </a:rPr>
                        <a:t>Large entities</a:t>
                      </a:r>
                      <a:endParaRPr lang="en-ZA" sz="1200" b="1" dirty="0">
                        <a:solidFill>
                          <a:schemeClr val="bg1"/>
                        </a:solidFill>
                      </a:endParaRPr>
                    </a:p>
                  </a:txBody>
                  <a:tcPr>
                    <a:solidFill>
                      <a:schemeClr val="tx2">
                        <a:lumMod val="75000"/>
                      </a:schemeClr>
                    </a:solidFill>
                  </a:tcPr>
                </a:tc>
                <a:tc>
                  <a:txBody>
                    <a:bodyPr/>
                    <a:lstStyle/>
                    <a:p>
                      <a:pPr algn="ctr"/>
                      <a:r>
                        <a:rPr lang="en-US" sz="1200" b="1" kern="1200" dirty="0" smtClean="0">
                          <a:solidFill>
                            <a:srgbClr val="000066"/>
                          </a:solidFill>
                          <a:latin typeface="Century Gothic" pitchFamily="34" charset="0"/>
                          <a:ea typeface="+mn-ea"/>
                          <a:cs typeface="+mn-cs"/>
                        </a:rPr>
                        <a:t>R35M &lt;</a:t>
                      </a:r>
                      <a:endParaRPr lang="en-ZA" sz="1200" b="1" kern="1200" dirty="0">
                        <a:solidFill>
                          <a:srgbClr val="000066"/>
                        </a:solidFill>
                        <a:latin typeface="Century Gothic" pitchFamily="34" charset="0"/>
                        <a:ea typeface="+mn-ea"/>
                        <a:cs typeface="+mn-cs"/>
                      </a:endParaRPr>
                    </a:p>
                  </a:txBody>
                  <a:tcPr/>
                </a:tc>
                <a:tc>
                  <a:txBody>
                    <a:bodyPr/>
                    <a:lstStyle/>
                    <a:p>
                      <a:pPr algn="ctr"/>
                      <a:r>
                        <a:rPr lang="en-US" sz="1200" b="1" kern="1200" dirty="0" smtClean="0">
                          <a:solidFill>
                            <a:srgbClr val="000066"/>
                          </a:solidFill>
                          <a:latin typeface="Century Gothic" pitchFamily="34" charset="0"/>
                          <a:ea typeface="+mn-ea"/>
                          <a:cs typeface="+mn-cs"/>
                        </a:rPr>
                        <a:t>R50M&lt;</a:t>
                      </a:r>
                      <a:endParaRPr lang="en-ZA" sz="1200" b="1" kern="1200" dirty="0">
                        <a:solidFill>
                          <a:srgbClr val="000066"/>
                        </a:solidFill>
                        <a:latin typeface="Century Gothic" pitchFamily="34" charset="0"/>
                        <a:ea typeface="+mn-ea"/>
                        <a:cs typeface="+mn-cs"/>
                      </a:endParaRPr>
                    </a:p>
                  </a:txBody>
                  <a:tcPr/>
                </a:tc>
              </a:tr>
              <a:tr h="313500">
                <a:tc>
                  <a:txBody>
                    <a:bodyPr/>
                    <a:lstStyle/>
                    <a:p>
                      <a:r>
                        <a:rPr lang="en-US" sz="1200" b="1" dirty="0" smtClean="0">
                          <a:solidFill>
                            <a:schemeClr val="bg1"/>
                          </a:solidFill>
                        </a:rPr>
                        <a:t>QSE</a:t>
                      </a:r>
                      <a:endParaRPr lang="en-ZA" sz="1200" b="1" dirty="0">
                        <a:solidFill>
                          <a:schemeClr val="bg1"/>
                        </a:solidFill>
                      </a:endParaRPr>
                    </a:p>
                  </a:txBody>
                  <a:tcPr>
                    <a:solidFill>
                      <a:schemeClr val="tx2">
                        <a:lumMod val="75000"/>
                      </a:schemeClr>
                    </a:solidFill>
                  </a:tcPr>
                </a:tc>
                <a:tc>
                  <a:txBody>
                    <a:bodyPr/>
                    <a:lstStyle/>
                    <a:p>
                      <a:pPr algn="ctr"/>
                      <a:r>
                        <a:rPr lang="en-ZA" sz="1200" b="1" kern="1200" dirty="0" smtClean="0">
                          <a:solidFill>
                            <a:srgbClr val="000066"/>
                          </a:solidFill>
                          <a:latin typeface="Century Gothic" pitchFamily="34" charset="0"/>
                          <a:ea typeface="+mn-ea"/>
                          <a:cs typeface="+mn-cs"/>
                        </a:rPr>
                        <a:t>R5M-R35M</a:t>
                      </a:r>
                      <a:endParaRPr lang="en-ZA" sz="1200" b="1" kern="1200" dirty="0">
                        <a:solidFill>
                          <a:srgbClr val="000066"/>
                        </a:solidFill>
                        <a:latin typeface="Century Gothic" pitchFamily="34" charset="0"/>
                        <a:ea typeface="+mn-ea"/>
                        <a:cs typeface="+mn-cs"/>
                      </a:endParaRPr>
                    </a:p>
                  </a:txBody>
                  <a:tcPr/>
                </a:tc>
                <a:tc>
                  <a:txBody>
                    <a:bodyPr/>
                    <a:lstStyle/>
                    <a:p>
                      <a:pPr algn="ctr"/>
                      <a:r>
                        <a:rPr lang="en-US" sz="1200" b="1" kern="1200" dirty="0" smtClean="0">
                          <a:solidFill>
                            <a:srgbClr val="000066"/>
                          </a:solidFill>
                          <a:latin typeface="Century Gothic" pitchFamily="34" charset="0"/>
                          <a:ea typeface="+mn-ea"/>
                          <a:cs typeface="+mn-cs"/>
                        </a:rPr>
                        <a:t>R10M-R50M</a:t>
                      </a:r>
                      <a:endParaRPr lang="en-ZA" sz="1200" b="1" kern="1200" dirty="0">
                        <a:solidFill>
                          <a:srgbClr val="000066"/>
                        </a:solidFill>
                        <a:latin typeface="Century Gothic" pitchFamily="34" charset="0"/>
                        <a:ea typeface="+mn-ea"/>
                        <a:cs typeface="+mn-cs"/>
                      </a:endParaRPr>
                    </a:p>
                  </a:txBody>
                  <a:tcPr/>
                </a:tc>
              </a:tr>
              <a:tr h="313500">
                <a:tc>
                  <a:txBody>
                    <a:bodyPr/>
                    <a:lstStyle/>
                    <a:p>
                      <a:r>
                        <a:rPr lang="en-US" sz="1200" b="1" dirty="0" smtClean="0">
                          <a:solidFill>
                            <a:schemeClr val="bg1"/>
                          </a:solidFill>
                        </a:rPr>
                        <a:t>EME</a:t>
                      </a:r>
                      <a:endParaRPr lang="en-ZA" sz="1200" b="1" dirty="0">
                        <a:solidFill>
                          <a:schemeClr val="bg1"/>
                        </a:solidFill>
                      </a:endParaRPr>
                    </a:p>
                  </a:txBody>
                  <a:tcPr>
                    <a:solidFill>
                      <a:schemeClr val="tx2">
                        <a:lumMod val="75000"/>
                      </a:schemeClr>
                    </a:solidFill>
                  </a:tcPr>
                </a:tc>
                <a:tc>
                  <a:txBody>
                    <a:bodyPr/>
                    <a:lstStyle/>
                    <a:p>
                      <a:pPr algn="ctr"/>
                      <a:r>
                        <a:rPr lang="en-US" sz="1200" b="1" kern="1200" dirty="0" smtClean="0">
                          <a:solidFill>
                            <a:srgbClr val="000066"/>
                          </a:solidFill>
                          <a:latin typeface="Century Gothic" pitchFamily="34" charset="0"/>
                          <a:ea typeface="+mn-ea"/>
                          <a:cs typeface="+mn-cs"/>
                        </a:rPr>
                        <a:t>&lt;R5M Exempted</a:t>
                      </a:r>
                      <a:endParaRPr lang="en-ZA" sz="1200" b="1" kern="1200" dirty="0">
                        <a:solidFill>
                          <a:srgbClr val="000066"/>
                        </a:solidFill>
                        <a:latin typeface="Century Gothic" pitchFamily="34" charset="0"/>
                        <a:ea typeface="+mn-ea"/>
                        <a:cs typeface="+mn-cs"/>
                      </a:endParaRPr>
                    </a:p>
                  </a:txBody>
                  <a:tcPr/>
                </a:tc>
                <a:tc>
                  <a:txBody>
                    <a:bodyPr/>
                    <a:lstStyle/>
                    <a:p>
                      <a:pPr algn="ctr"/>
                      <a:r>
                        <a:rPr lang="en-US" sz="1200" b="1" kern="1200" dirty="0" smtClean="0">
                          <a:solidFill>
                            <a:srgbClr val="000066"/>
                          </a:solidFill>
                          <a:latin typeface="Century Gothic" pitchFamily="34" charset="0"/>
                          <a:ea typeface="+mn-ea"/>
                          <a:cs typeface="+mn-cs"/>
                        </a:rPr>
                        <a:t>&lt;R10M -Exempted</a:t>
                      </a:r>
                      <a:endParaRPr lang="en-ZA" sz="1200" b="1" kern="1200" dirty="0">
                        <a:solidFill>
                          <a:srgbClr val="000066"/>
                        </a:solidFill>
                        <a:latin typeface="Century Gothic" pitchFamily="34" charset="0"/>
                        <a:ea typeface="+mn-ea"/>
                        <a:cs typeface="+mn-cs"/>
                      </a:endParaRPr>
                    </a:p>
                  </a:txBody>
                  <a:tcPr/>
                </a:tc>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2646286110"/>
              </p:ext>
            </p:extLst>
          </p:nvPr>
        </p:nvGraphicFramePr>
        <p:xfrm>
          <a:off x="1271396" y="3725978"/>
          <a:ext cx="5990415" cy="3015390"/>
        </p:xfrm>
        <a:graphic>
          <a:graphicData uri="http://schemas.openxmlformats.org/drawingml/2006/table">
            <a:tbl>
              <a:tblPr>
                <a:tableStyleId>{5C22544A-7EE6-4342-B048-85BDC9FD1C3A}</a:tableStyleId>
              </a:tblPr>
              <a:tblGrid>
                <a:gridCol w="1169722"/>
                <a:gridCol w="1373707"/>
                <a:gridCol w="1691694"/>
                <a:gridCol w="1755292"/>
              </a:tblGrid>
              <a:tr h="403858">
                <a:tc>
                  <a:txBody>
                    <a:bodyPr/>
                    <a:lstStyle/>
                    <a:p>
                      <a:pPr>
                        <a:lnSpc>
                          <a:spcPct val="115000"/>
                        </a:lnSpc>
                      </a:pPr>
                      <a:endParaRPr lang="en-ZA" sz="1100" b="1" dirty="0">
                        <a:solidFill>
                          <a:schemeClr val="bg1"/>
                        </a:solidFill>
                        <a:effectLst/>
                        <a:latin typeface="Century Gothic" panose="020B0502020202020204" pitchFamily="34" charset="0"/>
                      </a:endParaRPr>
                    </a:p>
                  </a:txBody>
                  <a:tcPr marL="45720" marR="45720">
                    <a:solidFill>
                      <a:schemeClr val="tx2">
                        <a:lumMod val="75000"/>
                      </a:schemeClr>
                    </a:solidFill>
                  </a:tcPr>
                </a:tc>
                <a:tc gridSpan="3">
                  <a:txBody>
                    <a:bodyPr/>
                    <a:lstStyle/>
                    <a:p>
                      <a:pPr algn="ctr">
                        <a:lnSpc>
                          <a:spcPct val="115000"/>
                        </a:lnSpc>
                        <a:spcAft>
                          <a:spcPts val="0"/>
                        </a:spcAft>
                      </a:pPr>
                      <a:r>
                        <a:rPr lang="en-US" sz="1400" b="1" dirty="0" smtClean="0">
                          <a:solidFill>
                            <a:schemeClr val="bg1"/>
                          </a:solidFill>
                          <a:effectLst/>
                          <a:latin typeface="Century Gothic" panose="020B0502020202020204" pitchFamily="34" charset="0"/>
                        </a:rPr>
                        <a:t>ALIGNED</a:t>
                      </a:r>
                      <a:r>
                        <a:rPr lang="en-ZA" sz="1400" b="1" baseline="0" dirty="0" smtClean="0">
                          <a:solidFill>
                            <a:schemeClr val="bg1"/>
                          </a:solidFill>
                          <a:effectLst/>
                          <a:latin typeface="Century Gothic" panose="020B0502020202020204" pitchFamily="34" charset="0"/>
                        </a:rPr>
                        <a:t> </a:t>
                      </a:r>
                      <a:r>
                        <a:rPr lang="en-US" sz="1400" b="1" dirty="0" smtClean="0">
                          <a:solidFill>
                            <a:schemeClr val="bg1"/>
                          </a:solidFill>
                          <a:effectLst/>
                          <a:latin typeface="Century Gothic" panose="020B0502020202020204" pitchFamily="34" charset="0"/>
                        </a:rPr>
                        <a:t> PSC</a:t>
                      </a:r>
                      <a:r>
                        <a:rPr lang="en-ZA" sz="1400" b="1" baseline="0" dirty="0" smtClean="0">
                          <a:solidFill>
                            <a:schemeClr val="bg1"/>
                          </a:solidFill>
                          <a:effectLst/>
                          <a:latin typeface="Century Gothic" panose="020B0502020202020204" pitchFamily="34" charset="0"/>
                        </a:rPr>
                        <a:t> </a:t>
                      </a:r>
                      <a:r>
                        <a:rPr lang="en-US" sz="1400" b="1" dirty="0" smtClean="0">
                          <a:solidFill>
                            <a:schemeClr val="bg1"/>
                          </a:solidFill>
                          <a:effectLst/>
                          <a:latin typeface="Century Gothic" panose="020B0502020202020204" pitchFamily="34" charset="0"/>
                        </a:rPr>
                        <a:t>THRESHOLD</a:t>
                      </a:r>
                      <a:endParaRPr lang="en-ZA" sz="1400" b="1" dirty="0">
                        <a:solidFill>
                          <a:schemeClr val="bg1"/>
                        </a:solidFill>
                        <a:effectLst/>
                        <a:latin typeface="Century Gothic" panose="020B0502020202020204" pitchFamily="34" charset="0"/>
                        <a:ea typeface="Calibri"/>
                        <a:cs typeface="Times New Roman"/>
                      </a:endParaRPr>
                    </a:p>
                  </a:txBody>
                  <a:tcPr marL="0" marR="0" marT="0" marB="0">
                    <a:solidFill>
                      <a:schemeClr val="tx2">
                        <a:lumMod val="75000"/>
                      </a:schemeClr>
                    </a:solidFill>
                  </a:tcPr>
                </a:tc>
                <a:tc hMerge="1">
                  <a:txBody>
                    <a:bodyPr/>
                    <a:lstStyle/>
                    <a:p>
                      <a:endParaRPr lang="en-ZA"/>
                    </a:p>
                  </a:txBody>
                  <a:tcPr/>
                </a:tc>
                <a:tc hMerge="1">
                  <a:txBody>
                    <a:bodyPr/>
                    <a:lstStyle/>
                    <a:p>
                      <a:endParaRPr lang="en-ZA"/>
                    </a:p>
                  </a:txBody>
                  <a:tcPr/>
                </a:tc>
              </a:tr>
              <a:tr h="507305">
                <a:tc>
                  <a:txBody>
                    <a:bodyPr/>
                    <a:lstStyle/>
                    <a:p>
                      <a:pPr>
                        <a:lnSpc>
                          <a:spcPct val="115000"/>
                        </a:lnSpc>
                      </a:pPr>
                      <a:endParaRPr lang="en-ZA" sz="1100" b="1">
                        <a:solidFill>
                          <a:schemeClr val="bg1"/>
                        </a:solidFill>
                        <a:effectLst/>
                        <a:latin typeface="Century Gothic" panose="020B0502020202020204" pitchFamily="34" charset="0"/>
                      </a:endParaRPr>
                    </a:p>
                  </a:txBody>
                  <a:tcPr marL="45720" marR="45720">
                    <a:solidFill>
                      <a:schemeClr val="tx2">
                        <a:lumMod val="75000"/>
                      </a:schemeClr>
                    </a:solidFill>
                  </a:tcPr>
                </a:tc>
                <a:tc>
                  <a:txBody>
                    <a:bodyPr/>
                    <a:lstStyle/>
                    <a:p>
                      <a:pPr algn="ctr">
                        <a:lnSpc>
                          <a:spcPct val="115000"/>
                        </a:lnSpc>
                        <a:spcAft>
                          <a:spcPts val="0"/>
                        </a:spcAft>
                      </a:pPr>
                      <a:r>
                        <a:rPr lang="en-US" sz="1400" b="1" u="none" dirty="0">
                          <a:solidFill>
                            <a:schemeClr val="tx2">
                              <a:lumMod val="75000"/>
                            </a:schemeClr>
                          </a:solidFill>
                          <a:effectLst/>
                          <a:latin typeface="Century Gothic" panose="020B0502020202020204" pitchFamily="34" charset="0"/>
                        </a:rPr>
                        <a:t>ASSET </a:t>
                      </a:r>
                      <a:r>
                        <a:rPr lang="en-US" sz="1400" b="1" u="none" dirty="0" smtClean="0">
                          <a:solidFill>
                            <a:schemeClr val="tx2">
                              <a:lumMod val="75000"/>
                            </a:schemeClr>
                          </a:solidFill>
                          <a:effectLst/>
                          <a:latin typeface="Century Gothic" panose="020B0502020202020204" pitchFamily="34" charset="0"/>
                        </a:rPr>
                        <a:t>BASED</a:t>
                      </a:r>
                      <a:endParaRPr lang="en-ZA" sz="1400" b="1" u="none" dirty="0">
                        <a:solidFill>
                          <a:schemeClr val="tx2">
                            <a:lumMod val="75000"/>
                          </a:schemeClr>
                        </a:solidFill>
                        <a:effectLst/>
                        <a:latin typeface="Century Gothic" panose="020B0502020202020204" pitchFamily="34" charset="0"/>
                      </a:endParaRPr>
                    </a:p>
                    <a:p>
                      <a:pPr algn="ctr">
                        <a:lnSpc>
                          <a:spcPct val="115000"/>
                        </a:lnSpc>
                        <a:spcAft>
                          <a:spcPts val="0"/>
                        </a:spcAft>
                      </a:pPr>
                      <a:r>
                        <a:rPr lang="en-US" sz="1400" b="1" u="none" dirty="0">
                          <a:solidFill>
                            <a:schemeClr val="tx2">
                              <a:lumMod val="75000"/>
                            </a:schemeClr>
                          </a:solidFill>
                          <a:effectLst/>
                          <a:latin typeface="Century Gothic" panose="020B0502020202020204" pitchFamily="34" charset="0"/>
                        </a:rPr>
                        <a:t> </a:t>
                      </a:r>
                      <a:r>
                        <a:rPr lang="en-US" sz="1400" b="1" u="none" dirty="0" smtClean="0">
                          <a:solidFill>
                            <a:schemeClr val="tx2">
                              <a:lumMod val="75000"/>
                            </a:schemeClr>
                          </a:solidFill>
                          <a:effectLst/>
                          <a:latin typeface="Century Gothic" panose="020B0502020202020204" pitchFamily="34" charset="0"/>
                        </a:rPr>
                        <a:t>COMPANIES</a:t>
                      </a:r>
                      <a:endParaRPr lang="en-ZA" sz="1400" b="1" u="none" dirty="0">
                        <a:solidFill>
                          <a:schemeClr val="tx2">
                            <a:lumMod val="75000"/>
                          </a:schemeClr>
                        </a:solidFill>
                        <a:effectLst/>
                        <a:latin typeface="Century Gothic" panose="020B0502020202020204" pitchFamily="34" charset="0"/>
                      </a:endParaRPr>
                    </a:p>
                    <a:p>
                      <a:pPr algn="ctr">
                        <a:lnSpc>
                          <a:spcPct val="115000"/>
                        </a:lnSpc>
                        <a:spcAft>
                          <a:spcPts val="0"/>
                        </a:spcAft>
                      </a:pPr>
                      <a:r>
                        <a:rPr lang="en-US" sz="1400" b="1" u="none" dirty="0">
                          <a:solidFill>
                            <a:schemeClr val="tx2">
                              <a:lumMod val="75000"/>
                            </a:schemeClr>
                          </a:solidFill>
                          <a:effectLst/>
                          <a:latin typeface="Century Gothic" panose="020B0502020202020204" pitchFamily="34" charset="0"/>
                        </a:rPr>
                        <a:t> </a:t>
                      </a:r>
                      <a:endParaRPr lang="en-ZA" sz="1400" b="1" u="none" dirty="0">
                        <a:solidFill>
                          <a:schemeClr val="tx2">
                            <a:lumMod val="75000"/>
                          </a:schemeClr>
                        </a:solidFill>
                        <a:effectLst/>
                        <a:latin typeface="Century Gothic" panose="020B0502020202020204" pitchFamily="34" charset="0"/>
                        <a:ea typeface="Calibri"/>
                        <a:cs typeface="Times New Roman"/>
                      </a:endParaRPr>
                    </a:p>
                  </a:txBody>
                  <a:tcPr marL="0" marR="0" marT="0" marB="0">
                    <a:solidFill>
                      <a:schemeClr val="accent1">
                        <a:lumMod val="60000"/>
                        <a:lumOff val="40000"/>
                      </a:schemeClr>
                    </a:solidFill>
                  </a:tcPr>
                </a:tc>
                <a:tc>
                  <a:txBody>
                    <a:bodyPr/>
                    <a:lstStyle/>
                    <a:p>
                      <a:pPr algn="ctr">
                        <a:lnSpc>
                          <a:spcPct val="115000"/>
                        </a:lnSpc>
                        <a:spcAft>
                          <a:spcPts val="0"/>
                        </a:spcAft>
                      </a:pPr>
                      <a:r>
                        <a:rPr lang="en-US" sz="1400" b="1" u="none">
                          <a:solidFill>
                            <a:schemeClr val="tx2">
                              <a:lumMod val="75000"/>
                            </a:schemeClr>
                          </a:solidFill>
                          <a:effectLst/>
                          <a:latin typeface="Century Gothic" panose="020B0502020202020204" pitchFamily="34" charset="0"/>
                        </a:rPr>
                        <a:t>PROPERTY</a:t>
                      </a:r>
                      <a:endParaRPr lang="en-ZA" sz="1400" b="1" u="none">
                        <a:solidFill>
                          <a:schemeClr val="tx2">
                            <a:lumMod val="75000"/>
                          </a:schemeClr>
                        </a:solidFill>
                        <a:effectLst/>
                        <a:latin typeface="Century Gothic" panose="020B0502020202020204" pitchFamily="34" charset="0"/>
                      </a:endParaRPr>
                    </a:p>
                    <a:p>
                      <a:pPr algn="ctr">
                        <a:lnSpc>
                          <a:spcPct val="115000"/>
                        </a:lnSpc>
                        <a:spcAft>
                          <a:spcPts val="0"/>
                        </a:spcAft>
                      </a:pPr>
                      <a:r>
                        <a:rPr lang="en-US" sz="1400" b="1" u="none">
                          <a:solidFill>
                            <a:schemeClr val="tx2">
                              <a:lumMod val="75000"/>
                            </a:schemeClr>
                          </a:solidFill>
                          <a:effectLst/>
                          <a:latin typeface="Century Gothic" panose="020B0502020202020204" pitchFamily="34" charset="0"/>
                        </a:rPr>
                        <a:t>COMMERCIAL SERVICES</a:t>
                      </a:r>
                      <a:endParaRPr lang="en-ZA" sz="1400" b="1" u="none">
                        <a:solidFill>
                          <a:schemeClr val="tx2">
                            <a:lumMod val="75000"/>
                          </a:schemeClr>
                        </a:solidFill>
                        <a:effectLst/>
                        <a:latin typeface="Century Gothic" panose="020B0502020202020204" pitchFamily="34" charset="0"/>
                        <a:ea typeface="Calibri"/>
                        <a:cs typeface="Times New Roman"/>
                      </a:endParaRPr>
                    </a:p>
                  </a:txBody>
                  <a:tcPr marL="0" marR="0" marT="0" marB="0">
                    <a:solidFill>
                      <a:schemeClr val="accent1">
                        <a:lumMod val="60000"/>
                        <a:lumOff val="40000"/>
                      </a:schemeClr>
                    </a:solidFill>
                  </a:tcPr>
                </a:tc>
                <a:tc>
                  <a:txBody>
                    <a:bodyPr/>
                    <a:lstStyle/>
                    <a:p>
                      <a:pPr algn="ctr">
                        <a:lnSpc>
                          <a:spcPct val="115000"/>
                        </a:lnSpc>
                        <a:spcAft>
                          <a:spcPts val="0"/>
                        </a:spcAft>
                      </a:pPr>
                      <a:r>
                        <a:rPr lang="en-US" sz="1400" b="1" u="none" dirty="0">
                          <a:solidFill>
                            <a:schemeClr val="tx2">
                              <a:lumMod val="75000"/>
                            </a:schemeClr>
                          </a:solidFill>
                          <a:effectLst/>
                          <a:latin typeface="Century Gothic" panose="020B0502020202020204" pitchFamily="34" charset="0"/>
                        </a:rPr>
                        <a:t>PROPERTY RESIDENTIAL </a:t>
                      </a:r>
                      <a:endParaRPr lang="en-ZA" sz="1400" b="1" u="none" dirty="0">
                        <a:solidFill>
                          <a:schemeClr val="tx2">
                            <a:lumMod val="75000"/>
                          </a:schemeClr>
                        </a:solidFill>
                        <a:effectLst/>
                        <a:latin typeface="Century Gothic" panose="020B0502020202020204" pitchFamily="34" charset="0"/>
                      </a:endParaRPr>
                    </a:p>
                    <a:p>
                      <a:pPr algn="ctr">
                        <a:lnSpc>
                          <a:spcPct val="115000"/>
                        </a:lnSpc>
                        <a:spcAft>
                          <a:spcPts val="0"/>
                        </a:spcAft>
                      </a:pPr>
                      <a:r>
                        <a:rPr lang="en-US" sz="1400" b="1" u="none" dirty="0">
                          <a:solidFill>
                            <a:schemeClr val="tx2">
                              <a:lumMod val="75000"/>
                            </a:schemeClr>
                          </a:solidFill>
                          <a:effectLst/>
                          <a:latin typeface="Century Gothic" panose="020B0502020202020204" pitchFamily="34" charset="0"/>
                        </a:rPr>
                        <a:t>SERVICES</a:t>
                      </a:r>
                      <a:endParaRPr lang="en-ZA" sz="1400" b="1" u="none" dirty="0">
                        <a:solidFill>
                          <a:schemeClr val="tx2">
                            <a:lumMod val="75000"/>
                          </a:schemeClr>
                        </a:solidFill>
                        <a:effectLst/>
                        <a:latin typeface="Century Gothic" panose="020B0502020202020204" pitchFamily="34" charset="0"/>
                        <a:ea typeface="Calibri"/>
                        <a:cs typeface="Times New Roman"/>
                      </a:endParaRPr>
                    </a:p>
                  </a:txBody>
                  <a:tcPr marL="0" marR="0" marT="0" marB="0">
                    <a:solidFill>
                      <a:srgbClr val="00B0F0"/>
                    </a:solidFill>
                  </a:tcPr>
                </a:tc>
              </a:tr>
              <a:tr h="524432">
                <a:tc>
                  <a:txBody>
                    <a:bodyPr/>
                    <a:lstStyle/>
                    <a:p>
                      <a:pPr>
                        <a:lnSpc>
                          <a:spcPct val="115000"/>
                        </a:lnSpc>
                        <a:spcAft>
                          <a:spcPts val="0"/>
                        </a:spcAft>
                      </a:pPr>
                      <a:r>
                        <a:rPr lang="en-US" sz="1400" b="1" dirty="0" smtClean="0">
                          <a:solidFill>
                            <a:schemeClr val="bg1"/>
                          </a:solidFill>
                          <a:effectLst/>
                          <a:latin typeface="Century Gothic" panose="020B0502020202020204" pitchFamily="34" charset="0"/>
                        </a:rPr>
                        <a:t>LARGE </a:t>
                      </a:r>
                      <a:r>
                        <a:rPr lang="en-US" sz="1400" b="1" dirty="0">
                          <a:solidFill>
                            <a:schemeClr val="bg1"/>
                          </a:solidFill>
                          <a:effectLst/>
                          <a:latin typeface="Century Gothic" panose="020B0502020202020204" pitchFamily="34" charset="0"/>
                        </a:rPr>
                        <a:t>ENTITIES</a:t>
                      </a:r>
                      <a:endParaRPr lang="en-ZA" sz="1400" b="1" dirty="0">
                        <a:solidFill>
                          <a:schemeClr val="bg1"/>
                        </a:solidFill>
                        <a:effectLst/>
                        <a:latin typeface="Century Gothic" panose="020B0502020202020204" pitchFamily="34" charset="0"/>
                        <a:ea typeface="Calibri"/>
                        <a:cs typeface="Times New Roman"/>
                      </a:endParaRPr>
                    </a:p>
                  </a:txBody>
                  <a:tcPr marL="45720" marR="45720">
                    <a:solidFill>
                      <a:schemeClr val="tx2">
                        <a:lumMod val="75000"/>
                      </a:schemeClr>
                    </a:solidFill>
                  </a:tcPr>
                </a:tc>
                <a:tc>
                  <a:txBody>
                    <a:bodyPr/>
                    <a:lstStyle/>
                    <a:p>
                      <a:pPr algn="ctr">
                        <a:lnSpc>
                          <a:spcPct val="115000"/>
                        </a:lnSpc>
                        <a:spcAft>
                          <a:spcPts val="0"/>
                        </a:spcAft>
                      </a:pPr>
                      <a:r>
                        <a:rPr lang="en-US" sz="1600" b="1" u="none" strike="noStrike" dirty="0">
                          <a:solidFill>
                            <a:schemeClr val="tx2">
                              <a:lumMod val="75000"/>
                            </a:schemeClr>
                          </a:solidFill>
                          <a:effectLst/>
                          <a:latin typeface="Century Gothic" panose="020B0502020202020204" pitchFamily="34" charset="0"/>
                        </a:rPr>
                        <a:t> </a:t>
                      </a:r>
                      <a:r>
                        <a:rPr lang="en-US" sz="1600" b="1" dirty="0" smtClean="0">
                          <a:solidFill>
                            <a:schemeClr val="tx2">
                              <a:lumMod val="75000"/>
                            </a:schemeClr>
                          </a:solidFill>
                          <a:effectLst/>
                          <a:latin typeface="Century Gothic" panose="020B0502020202020204" pitchFamily="34" charset="0"/>
                        </a:rPr>
                        <a:t>Above </a:t>
                      </a:r>
                      <a:r>
                        <a:rPr lang="en-US" sz="1600" b="1" dirty="0">
                          <a:solidFill>
                            <a:schemeClr val="tx2">
                              <a:lumMod val="75000"/>
                            </a:schemeClr>
                          </a:solidFill>
                          <a:effectLst/>
                          <a:latin typeface="Century Gothic" panose="020B0502020202020204" pitchFamily="34" charset="0"/>
                        </a:rPr>
                        <a:t>R400M</a:t>
                      </a:r>
                      <a:endParaRPr lang="en-ZA" sz="1600" b="1" dirty="0">
                        <a:solidFill>
                          <a:schemeClr val="tx2">
                            <a:lumMod val="75000"/>
                          </a:schemeClr>
                        </a:solidFill>
                        <a:effectLst/>
                        <a:latin typeface="Century Gothic" panose="020B0502020202020204" pitchFamily="34" charset="0"/>
                        <a:ea typeface="Calibri"/>
                        <a:cs typeface="Times New Roman"/>
                      </a:endParaRPr>
                    </a:p>
                  </a:txBody>
                  <a:tcPr marL="0" marR="0" marT="0" marB="0"/>
                </a:tc>
                <a:tc>
                  <a:txBody>
                    <a:bodyPr/>
                    <a:lstStyle/>
                    <a:p>
                      <a:pPr algn="ctr">
                        <a:lnSpc>
                          <a:spcPct val="115000"/>
                        </a:lnSpc>
                        <a:spcAft>
                          <a:spcPts val="0"/>
                        </a:spcAft>
                      </a:pPr>
                      <a:r>
                        <a:rPr lang="en-US" sz="1600" b="1" u="none" strike="noStrike" dirty="0">
                          <a:solidFill>
                            <a:schemeClr val="tx2">
                              <a:lumMod val="75000"/>
                            </a:schemeClr>
                          </a:solidFill>
                          <a:effectLst/>
                          <a:latin typeface="Century Gothic" panose="020B0502020202020204" pitchFamily="34" charset="0"/>
                        </a:rPr>
                        <a:t> </a:t>
                      </a:r>
                      <a:r>
                        <a:rPr lang="en-US" sz="1600" b="1" dirty="0" smtClean="0">
                          <a:solidFill>
                            <a:schemeClr val="tx2">
                              <a:lumMod val="75000"/>
                            </a:schemeClr>
                          </a:solidFill>
                          <a:effectLst/>
                          <a:latin typeface="Century Gothic" panose="020B0502020202020204" pitchFamily="34" charset="0"/>
                        </a:rPr>
                        <a:t>Above </a:t>
                      </a:r>
                      <a:r>
                        <a:rPr lang="en-US" sz="1600" b="1" dirty="0">
                          <a:solidFill>
                            <a:schemeClr val="tx2">
                              <a:lumMod val="75000"/>
                            </a:schemeClr>
                          </a:solidFill>
                          <a:effectLst/>
                          <a:latin typeface="Century Gothic" panose="020B0502020202020204" pitchFamily="34" charset="0"/>
                        </a:rPr>
                        <a:t>50M</a:t>
                      </a:r>
                      <a:endParaRPr lang="en-ZA" sz="1600" b="1" dirty="0">
                        <a:solidFill>
                          <a:schemeClr val="tx2">
                            <a:lumMod val="75000"/>
                          </a:schemeClr>
                        </a:solidFill>
                        <a:effectLst/>
                        <a:latin typeface="Century Gothic" panose="020B0502020202020204" pitchFamily="34" charset="0"/>
                        <a:ea typeface="Calibri"/>
                        <a:cs typeface="Times New Roman"/>
                      </a:endParaRPr>
                    </a:p>
                  </a:txBody>
                  <a:tcPr marL="0" marR="0" marT="0" marB="0"/>
                </a:tc>
                <a:tc>
                  <a:txBody>
                    <a:bodyPr/>
                    <a:lstStyle/>
                    <a:p>
                      <a:pPr algn="ctr">
                        <a:lnSpc>
                          <a:spcPct val="115000"/>
                        </a:lnSpc>
                        <a:spcAft>
                          <a:spcPts val="0"/>
                        </a:spcAft>
                      </a:pPr>
                      <a:r>
                        <a:rPr lang="en-US" sz="1600" b="1" u="none" strike="noStrike" dirty="0">
                          <a:solidFill>
                            <a:schemeClr val="tx2">
                              <a:lumMod val="75000"/>
                            </a:schemeClr>
                          </a:solidFill>
                          <a:effectLst/>
                          <a:latin typeface="Century Gothic" panose="020B0502020202020204" pitchFamily="34" charset="0"/>
                        </a:rPr>
                        <a:t> </a:t>
                      </a:r>
                      <a:r>
                        <a:rPr lang="en-US" sz="1600" b="1" dirty="0" smtClean="0">
                          <a:solidFill>
                            <a:schemeClr val="tx2">
                              <a:lumMod val="75000"/>
                            </a:schemeClr>
                          </a:solidFill>
                          <a:effectLst/>
                          <a:latin typeface="Century Gothic" panose="020B0502020202020204" pitchFamily="34" charset="0"/>
                        </a:rPr>
                        <a:t>Above </a:t>
                      </a:r>
                      <a:r>
                        <a:rPr lang="en-US" sz="1600" b="1" dirty="0">
                          <a:solidFill>
                            <a:schemeClr val="tx2">
                              <a:lumMod val="75000"/>
                            </a:schemeClr>
                          </a:solidFill>
                          <a:effectLst/>
                          <a:latin typeface="Century Gothic" panose="020B0502020202020204" pitchFamily="34" charset="0"/>
                        </a:rPr>
                        <a:t>R35M</a:t>
                      </a:r>
                      <a:endParaRPr lang="en-ZA" sz="1600" b="1" dirty="0">
                        <a:solidFill>
                          <a:schemeClr val="tx2">
                            <a:lumMod val="75000"/>
                          </a:schemeClr>
                        </a:solidFill>
                        <a:effectLst/>
                        <a:latin typeface="Century Gothic" panose="020B0502020202020204" pitchFamily="34" charset="0"/>
                        <a:ea typeface="Calibri"/>
                        <a:cs typeface="Times New Roman"/>
                      </a:endParaRPr>
                    </a:p>
                  </a:txBody>
                  <a:tcPr marL="0" marR="0" marT="0" marB="0">
                    <a:solidFill>
                      <a:srgbClr val="00B0F0"/>
                    </a:solidFill>
                  </a:tcPr>
                </a:tc>
              </a:tr>
              <a:tr h="239394">
                <a:tc>
                  <a:txBody>
                    <a:bodyPr/>
                    <a:lstStyle/>
                    <a:p>
                      <a:pPr>
                        <a:lnSpc>
                          <a:spcPct val="115000"/>
                        </a:lnSpc>
                        <a:spcAft>
                          <a:spcPts val="0"/>
                        </a:spcAft>
                      </a:pPr>
                      <a:r>
                        <a:rPr lang="en-US" sz="1400" b="1" dirty="0">
                          <a:solidFill>
                            <a:schemeClr val="bg1"/>
                          </a:solidFill>
                          <a:effectLst/>
                          <a:latin typeface="Century Gothic" panose="020B0502020202020204" pitchFamily="34" charset="0"/>
                        </a:rPr>
                        <a:t>QSE</a:t>
                      </a:r>
                      <a:endParaRPr lang="en-ZA" sz="1400" b="1" dirty="0">
                        <a:solidFill>
                          <a:schemeClr val="bg1"/>
                        </a:solidFill>
                        <a:effectLst/>
                        <a:latin typeface="Century Gothic" panose="020B0502020202020204" pitchFamily="34" charset="0"/>
                        <a:ea typeface="Calibri"/>
                        <a:cs typeface="Times New Roman"/>
                      </a:endParaRPr>
                    </a:p>
                  </a:txBody>
                  <a:tcPr marL="45720" marR="45720">
                    <a:solidFill>
                      <a:schemeClr val="tx2">
                        <a:lumMod val="75000"/>
                      </a:schemeClr>
                    </a:solidFill>
                  </a:tcPr>
                </a:tc>
                <a:tc>
                  <a:txBody>
                    <a:bodyPr/>
                    <a:lstStyle/>
                    <a:p>
                      <a:pPr algn="ctr">
                        <a:lnSpc>
                          <a:spcPct val="115000"/>
                        </a:lnSpc>
                        <a:spcAft>
                          <a:spcPts val="0"/>
                        </a:spcAft>
                      </a:pPr>
                      <a:r>
                        <a:rPr lang="en-US" sz="1600" b="1">
                          <a:solidFill>
                            <a:schemeClr val="tx2">
                              <a:lumMod val="75000"/>
                            </a:schemeClr>
                          </a:solidFill>
                          <a:effectLst/>
                          <a:latin typeface="Century Gothic" panose="020B0502020202020204" pitchFamily="34" charset="0"/>
                        </a:rPr>
                        <a:t>R80M-R400M</a:t>
                      </a:r>
                      <a:endParaRPr lang="en-ZA" sz="1600" b="1">
                        <a:solidFill>
                          <a:schemeClr val="tx2">
                            <a:lumMod val="75000"/>
                          </a:schemeClr>
                        </a:solidFill>
                        <a:effectLst/>
                        <a:latin typeface="Century Gothic" panose="020B0502020202020204" pitchFamily="34" charset="0"/>
                        <a:ea typeface="Calibri"/>
                        <a:cs typeface="Times New Roman"/>
                      </a:endParaRPr>
                    </a:p>
                  </a:txBody>
                  <a:tcPr marL="0" marR="0" marT="0" marB="0"/>
                </a:tc>
                <a:tc>
                  <a:txBody>
                    <a:bodyPr/>
                    <a:lstStyle/>
                    <a:p>
                      <a:pPr algn="ctr">
                        <a:lnSpc>
                          <a:spcPct val="115000"/>
                        </a:lnSpc>
                        <a:spcAft>
                          <a:spcPts val="0"/>
                        </a:spcAft>
                      </a:pPr>
                      <a:r>
                        <a:rPr lang="en-US" sz="1600" b="1" dirty="0" smtClean="0">
                          <a:solidFill>
                            <a:schemeClr val="tx2">
                              <a:lumMod val="75000"/>
                            </a:schemeClr>
                          </a:solidFill>
                          <a:effectLst/>
                          <a:latin typeface="Century Gothic" panose="020B0502020202020204" pitchFamily="34" charset="0"/>
                        </a:rPr>
                        <a:t>R10M-R50M</a:t>
                      </a:r>
                      <a:endParaRPr lang="en-ZA" sz="1600" b="1" dirty="0">
                        <a:solidFill>
                          <a:schemeClr val="tx2">
                            <a:lumMod val="75000"/>
                          </a:schemeClr>
                        </a:solidFill>
                        <a:effectLst/>
                        <a:latin typeface="Century Gothic" panose="020B0502020202020204" pitchFamily="34" charset="0"/>
                        <a:ea typeface="Calibri"/>
                        <a:cs typeface="Times New Roman"/>
                      </a:endParaRPr>
                    </a:p>
                  </a:txBody>
                  <a:tcPr marL="0" marR="0" marT="0" marB="0"/>
                </a:tc>
                <a:tc>
                  <a:txBody>
                    <a:bodyPr/>
                    <a:lstStyle/>
                    <a:p>
                      <a:pPr algn="ctr">
                        <a:lnSpc>
                          <a:spcPct val="115000"/>
                        </a:lnSpc>
                        <a:spcAft>
                          <a:spcPts val="0"/>
                        </a:spcAft>
                      </a:pPr>
                      <a:r>
                        <a:rPr lang="en-US" sz="1600" b="1" dirty="0">
                          <a:solidFill>
                            <a:schemeClr val="tx2">
                              <a:lumMod val="75000"/>
                            </a:schemeClr>
                          </a:solidFill>
                          <a:effectLst/>
                          <a:latin typeface="Century Gothic" panose="020B0502020202020204" pitchFamily="34" charset="0"/>
                        </a:rPr>
                        <a:t>R2.5M – </a:t>
                      </a:r>
                      <a:r>
                        <a:rPr lang="en-US" sz="1600" b="1" dirty="0" smtClean="0">
                          <a:solidFill>
                            <a:schemeClr val="tx2">
                              <a:lumMod val="75000"/>
                            </a:schemeClr>
                          </a:solidFill>
                          <a:effectLst/>
                          <a:latin typeface="Century Gothic" panose="020B0502020202020204" pitchFamily="34" charset="0"/>
                        </a:rPr>
                        <a:t>R35M</a:t>
                      </a:r>
                    </a:p>
                    <a:p>
                      <a:pPr algn="ctr">
                        <a:lnSpc>
                          <a:spcPct val="115000"/>
                        </a:lnSpc>
                        <a:spcAft>
                          <a:spcPts val="0"/>
                        </a:spcAft>
                      </a:pPr>
                      <a:endParaRPr lang="en-ZA" sz="1600" b="1" dirty="0">
                        <a:solidFill>
                          <a:schemeClr val="tx2">
                            <a:lumMod val="75000"/>
                          </a:schemeClr>
                        </a:solidFill>
                        <a:effectLst/>
                        <a:latin typeface="Century Gothic" panose="020B0502020202020204" pitchFamily="34" charset="0"/>
                        <a:ea typeface="Calibri"/>
                        <a:cs typeface="Times New Roman"/>
                      </a:endParaRPr>
                    </a:p>
                  </a:txBody>
                  <a:tcPr marL="0" marR="0" marT="0" marB="0">
                    <a:solidFill>
                      <a:srgbClr val="00B0F0"/>
                    </a:solidFill>
                  </a:tcPr>
                </a:tc>
              </a:tr>
              <a:tr h="732440">
                <a:tc>
                  <a:txBody>
                    <a:bodyPr/>
                    <a:lstStyle/>
                    <a:p>
                      <a:pPr>
                        <a:lnSpc>
                          <a:spcPct val="115000"/>
                        </a:lnSpc>
                        <a:spcAft>
                          <a:spcPts val="0"/>
                        </a:spcAft>
                      </a:pPr>
                      <a:r>
                        <a:rPr lang="en-US" sz="1400" b="1" dirty="0">
                          <a:solidFill>
                            <a:schemeClr val="bg1"/>
                          </a:solidFill>
                          <a:effectLst/>
                          <a:latin typeface="Century Gothic" panose="020B0502020202020204" pitchFamily="34" charset="0"/>
                        </a:rPr>
                        <a:t>EME</a:t>
                      </a:r>
                      <a:endParaRPr lang="en-ZA" sz="1400" b="1" dirty="0">
                        <a:solidFill>
                          <a:schemeClr val="bg1"/>
                        </a:solidFill>
                        <a:effectLst/>
                        <a:latin typeface="Century Gothic" panose="020B0502020202020204" pitchFamily="34" charset="0"/>
                        <a:ea typeface="Calibri"/>
                        <a:cs typeface="Times New Roman"/>
                      </a:endParaRPr>
                    </a:p>
                  </a:txBody>
                  <a:tcPr marL="45720" marR="45720">
                    <a:solidFill>
                      <a:schemeClr val="tx2">
                        <a:lumMod val="75000"/>
                      </a:schemeClr>
                    </a:solidFill>
                  </a:tcPr>
                </a:tc>
                <a:tc>
                  <a:txBody>
                    <a:bodyPr/>
                    <a:lstStyle/>
                    <a:p>
                      <a:pPr algn="ctr">
                        <a:lnSpc>
                          <a:spcPct val="115000"/>
                        </a:lnSpc>
                        <a:spcAft>
                          <a:spcPts val="0"/>
                        </a:spcAft>
                      </a:pPr>
                      <a:r>
                        <a:rPr lang="en-US" sz="1600" b="1" dirty="0">
                          <a:solidFill>
                            <a:schemeClr val="tx2">
                              <a:lumMod val="75000"/>
                            </a:schemeClr>
                          </a:solidFill>
                          <a:effectLst/>
                          <a:latin typeface="Century Gothic" panose="020B0502020202020204" pitchFamily="34" charset="0"/>
                        </a:rPr>
                        <a:t> </a:t>
                      </a:r>
                      <a:r>
                        <a:rPr lang="en-US" sz="1600" b="1" dirty="0" smtClean="0">
                          <a:solidFill>
                            <a:schemeClr val="tx2">
                              <a:lumMod val="75000"/>
                            </a:schemeClr>
                          </a:solidFill>
                          <a:effectLst/>
                          <a:latin typeface="Century Gothic" panose="020B0502020202020204" pitchFamily="34" charset="0"/>
                        </a:rPr>
                        <a:t>Less </a:t>
                      </a:r>
                      <a:r>
                        <a:rPr lang="en-US" sz="1600" b="1" dirty="0">
                          <a:solidFill>
                            <a:schemeClr val="tx2">
                              <a:lumMod val="75000"/>
                            </a:schemeClr>
                          </a:solidFill>
                          <a:effectLst/>
                          <a:latin typeface="Century Gothic" panose="020B0502020202020204" pitchFamily="34" charset="0"/>
                        </a:rPr>
                        <a:t>than R80M</a:t>
                      </a:r>
                      <a:endParaRPr lang="en-ZA" sz="1600" b="1" dirty="0">
                        <a:solidFill>
                          <a:schemeClr val="tx2">
                            <a:lumMod val="75000"/>
                          </a:schemeClr>
                        </a:solidFill>
                        <a:effectLst/>
                        <a:latin typeface="Century Gothic" panose="020B0502020202020204" pitchFamily="34" charset="0"/>
                        <a:ea typeface="Calibri"/>
                        <a:cs typeface="Times New Roman"/>
                      </a:endParaRPr>
                    </a:p>
                  </a:txBody>
                  <a:tcPr marL="0" marR="0" marT="0" marB="0"/>
                </a:tc>
                <a:tc>
                  <a:txBody>
                    <a:bodyPr/>
                    <a:lstStyle/>
                    <a:p>
                      <a:pPr algn="ctr">
                        <a:lnSpc>
                          <a:spcPct val="115000"/>
                        </a:lnSpc>
                        <a:spcAft>
                          <a:spcPts val="0"/>
                        </a:spcAft>
                      </a:pPr>
                      <a:r>
                        <a:rPr lang="en-US" sz="1600" b="1" dirty="0">
                          <a:solidFill>
                            <a:schemeClr val="tx2">
                              <a:lumMod val="75000"/>
                            </a:schemeClr>
                          </a:solidFill>
                          <a:effectLst/>
                          <a:latin typeface="Century Gothic" panose="020B0502020202020204" pitchFamily="34" charset="0"/>
                        </a:rPr>
                        <a:t> </a:t>
                      </a:r>
                      <a:r>
                        <a:rPr lang="en-US" sz="1600" b="1" dirty="0" smtClean="0">
                          <a:solidFill>
                            <a:schemeClr val="tx2">
                              <a:lumMod val="75000"/>
                            </a:schemeClr>
                          </a:solidFill>
                          <a:effectLst/>
                          <a:latin typeface="Century Gothic" panose="020B0502020202020204" pitchFamily="34" charset="0"/>
                        </a:rPr>
                        <a:t>BELOW </a:t>
                      </a:r>
                      <a:r>
                        <a:rPr lang="en-US" sz="1600" b="1" dirty="0">
                          <a:solidFill>
                            <a:schemeClr val="tx2">
                              <a:lumMod val="75000"/>
                            </a:schemeClr>
                          </a:solidFill>
                          <a:effectLst/>
                          <a:latin typeface="Century Gothic" panose="020B0502020202020204" pitchFamily="34" charset="0"/>
                        </a:rPr>
                        <a:t>R10M</a:t>
                      </a:r>
                      <a:endParaRPr lang="en-ZA" sz="1600" b="1" dirty="0">
                        <a:solidFill>
                          <a:schemeClr val="tx2">
                            <a:lumMod val="75000"/>
                          </a:schemeClr>
                        </a:solidFill>
                        <a:effectLst/>
                        <a:latin typeface="Century Gothic" panose="020B0502020202020204" pitchFamily="34" charset="0"/>
                        <a:ea typeface="Calibri"/>
                        <a:cs typeface="Times New Roman"/>
                      </a:endParaRPr>
                    </a:p>
                  </a:txBody>
                  <a:tcPr marL="0" marR="0" marT="0" marB="0"/>
                </a:tc>
                <a:tc>
                  <a:txBody>
                    <a:bodyPr/>
                    <a:lstStyle/>
                    <a:p>
                      <a:pPr algn="ctr">
                        <a:lnSpc>
                          <a:spcPct val="115000"/>
                        </a:lnSpc>
                        <a:spcAft>
                          <a:spcPts val="0"/>
                        </a:spcAft>
                      </a:pPr>
                      <a:r>
                        <a:rPr lang="en-US" sz="1600" b="1" dirty="0">
                          <a:solidFill>
                            <a:schemeClr val="tx2">
                              <a:lumMod val="75000"/>
                            </a:schemeClr>
                          </a:solidFill>
                          <a:effectLst/>
                          <a:latin typeface="Century Gothic" panose="020B0502020202020204" pitchFamily="34" charset="0"/>
                        </a:rPr>
                        <a:t> </a:t>
                      </a:r>
                      <a:r>
                        <a:rPr lang="en-US" sz="1600" b="1" dirty="0" smtClean="0">
                          <a:solidFill>
                            <a:schemeClr val="tx2">
                              <a:lumMod val="75000"/>
                            </a:schemeClr>
                          </a:solidFill>
                          <a:effectLst/>
                          <a:latin typeface="Century Gothic" panose="020B0502020202020204" pitchFamily="34" charset="0"/>
                        </a:rPr>
                        <a:t>Less </a:t>
                      </a:r>
                      <a:r>
                        <a:rPr lang="en-US" sz="1600" b="1" dirty="0">
                          <a:solidFill>
                            <a:schemeClr val="tx2">
                              <a:lumMod val="75000"/>
                            </a:schemeClr>
                          </a:solidFill>
                          <a:effectLst/>
                          <a:latin typeface="Century Gothic" panose="020B0502020202020204" pitchFamily="34" charset="0"/>
                        </a:rPr>
                        <a:t>than R2.5M</a:t>
                      </a:r>
                      <a:endParaRPr lang="en-ZA" sz="1600" b="1" dirty="0">
                        <a:solidFill>
                          <a:schemeClr val="tx2">
                            <a:lumMod val="75000"/>
                          </a:schemeClr>
                        </a:solidFill>
                        <a:effectLst/>
                        <a:latin typeface="Century Gothic" panose="020B0502020202020204" pitchFamily="34" charset="0"/>
                        <a:ea typeface="Calibri"/>
                        <a:cs typeface="Times New Roman"/>
                      </a:endParaRPr>
                    </a:p>
                  </a:txBody>
                  <a:tcPr marL="0" marR="0" marT="0" marB="0">
                    <a:solidFill>
                      <a:srgbClr val="00B0F0"/>
                    </a:solidFill>
                  </a:tcPr>
                </a:tc>
              </a:tr>
            </a:tbl>
          </a:graphicData>
        </a:graphic>
      </p:graphicFrame>
    </p:spTree>
    <p:extLst>
      <p:ext uri="{BB962C8B-B14F-4D97-AF65-F5344CB8AC3E}">
        <p14:creationId xmlns:p14="http://schemas.microsoft.com/office/powerpoint/2010/main" val="117079077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330261108"/>
              </p:ext>
            </p:extLst>
          </p:nvPr>
        </p:nvGraphicFramePr>
        <p:xfrm>
          <a:off x="1547664" y="1712208"/>
          <a:ext cx="3888432" cy="4450080"/>
        </p:xfrm>
        <a:graphic>
          <a:graphicData uri="http://schemas.openxmlformats.org/drawingml/2006/table">
            <a:tbl>
              <a:tblPr firstRow="1" bandRow="1">
                <a:tableStyleId>{5C22544A-7EE6-4342-B048-85BDC9FD1C3A}</a:tableStyleId>
              </a:tblPr>
              <a:tblGrid>
                <a:gridCol w="2592288"/>
                <a:gridCol w="1296144"/>
              </a:tblGrid>
              <a:tr h="126216">
                <a:tc>
                  <a:txBody>
                    <a:bodyPr/>
                    <a:lstStyle/>
                    <a:p>
                      <a:endParaRPr lang="en-ZA" sz="1600" b="1" dirty="0">
                        <a:solidFill>
                          <a:schemeClr val="bg1"/>
                        </a:solidFill>
                      </a:endParaRPr>
                    </a:p>
                  </a:txBody>
                  <a:tcPr>
                    <a:solidFill>
                      <a:srgbClr val="002060"/>
                    </a:solidFill>
                  </a:tcPr>
                </a:tc>
                <a:tc>
                  <a:txBody>
                    <a:bodyPr/>
                    <a:lstStyle/>
                    <a:p>
                      <a:r>
                        <a:rPr lang="en-ZA" sz="1600" b="1" dirty="0" smtClean="0"/>
                        <a:t>Current</a:t>
                      </a:r>
                      <a:r>
                        <a:rPr lang="en-ZA" sz="1600" b="1" baseline="0" dirty="0" smtClean="0"/>
                        <a:t> PSC</a:t>
                      </a:r>
                      <a:endParaRPr lang="en-ZA" sz="1600" b="1" dirty="0"/>
                    </a:p>
                  </a:txBody>
                  <a:tcPr>
                    <a:solidFill>
                      <a:srgbClr val="002060"/>
                    </a:solidFill>
                  </a:tcPr>
                </a:tc>
              </a:tr>
              <a:tr h="370840">
                <a:tc>
                  <a:txBody>
                    <a:bodyPr/>
                    <a:lstStyle/>
                    <a:p>
                      <a:r>
                        <a:rPr lang="en-ZA" sz="1800" b="1" dirty="0" smtClean="0">
                          <a:solidFill>
                            <a:schemeClr val="bg1"/>
                          </a:solidFill>
                        </a:rPr>
                        <a:t>Ownership</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20</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Management Control</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10</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Employment Equity</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15</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Skill Development</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15</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Preferential</a:t>
                      </a:r>
                      <a:r>
                        <a:rPr lang="en-ZA" sz="1800" b="1" baseline="0" dirty="0" smtClean="0">
                          <a:solidFill>
                            <a:schemeClr val="bg1"/>
                          </a:solidFill>
                        </a:rPr>
                        <a:t> Procurement</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20</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Enterprise</a:t>
                      </a:r>
                      <a:r>
                        <a:rPr lang="en-ZA" sz="1800" b="1" baseline="0" dirty="0" smtClean="0">
                          <a:solidFill>
                            <a:schemeClr val="bg1"/>
                          </a:solidFill>
                        </a:rPr>
                        <a:t>  Development</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10</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Socio-Economic</a:t>
                      </a:r>
                      <a:r>
                        <a:rPr lang="en-ZA" sz="1800" b="1" baseline="0" dirty="0" smtClean="0">
                          <a:solidFill>
                            <a:schemeClr val="bg1"/>
                          </a:solidFill>
                        </a:rPr>
                        <a:t> Dev</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2</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Economic</a:t>
                      </a:r>
                      <a:r>
                        <a:rPr lang="en-ZA" sz="1800" b="1" baseline="0" dirty="0" smtClean="0">
                          <a:solidFill>
                            <a:schemeClr val="bg1"/>
                          </a:solidFill>
                        </a:rPr>
                        <a:t> Development</a:t>
                      </a:r>
                      <a:endParaRPr lang="en-ZA" sz="1800" b="1" dirty="0">
                        <a:solidFill>
                          <a:schemeClr val="bg1"/>
                        </a:solidFill>
                      </a:endParaRPr>
                    </a:p>
                  </a:txBody>
                  <a:tcPr>
                    <a:solidFill>
                      <a:schemeClr val="accent1">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15</a:t>
                      </a:r>
                      <a:endParaRPr lang="en-ZA" sz="2400" b="1" dirty="0" smtClean="0">
                        <a:effectLst/>
                        <a:latin typeface="+mn-lt"/>
                        <a:ea typeface="Calibri"/>
                        <a:cs typeface="Times New Roman"/>
                      </a:endParaRPr>
                    </a:p>
                  </a:txBody>
                  <a:tcPr/>
                </a:tc>
              </a:tr>
              <a:tr h="370840">
                <a:tc>
                  <a:txBody>
                    <a:bodyPr/>
                    <a:lstStyle/>
                    <a:p>
                      <a:r>
                        <a:rPr lang="en-ZA" sz="1600" b="1" dirty="0" smtClean="0">
                          <a:solidFill>
                            <a:schemeClr val="bg1"/>
                          </a:solidFill>
                        </a:rPr>
                        <a:t>TOTAL</a:t>
                      </a:r>
                      <a:endParaRPr lang="en-ZA" sz="1600" b="1" dirty="0">
                        <a:solidFill>
                          <a:schemeClr val="bg1"/>
                        </a:solidFill>
                      </a:endParaRPr>
                    </a:p>
                  </a:txBody>
                  <a:tcPr>
                    <a:solidFill>
                      <a:srgbClr val="002060"/>
                    </a:solidFill>
                  </a:tcPr>
                </a:tc>
                <a:tc>
                  <a:txBody>
                    <a:bodyPr/>
                    <a:lstStyle/>
                    <a:p>
                      <a:pPr algn="ctr"/>
                      <a:r>
                        <a:rPr lang="en-ZA" sz="2400" b="1" dirty="0" smtClean="0"/>
                        <a:t>107</a:t>
                      </a:r>
                      <a:endParaRPr lang="en-ZA" sz="2400" b="1" dirty="0"/>
                    </a:p>
                  </a:txBody>
                  <a:tcPr/>
                </a:tc>
              </a:tr>
            </a:tbl>
          </a:graphicData>
        </a:graphic>
      </p:graphicFrame>
      <p:sp>
        <p:nvSpPr>
          <p:cNvPr id="13" name="Title 1"/>
          <p:cNvSpPr>
            <a:spLocks noGrp="1"/>
          </p:cNvSpPr>
          <p:nvPr>
            <p:ph type="title"/>
          </p:nvPr>
        </p:nvSpPr>
        <p:spPr>
          <a:xfrm>
            <a:off x="457200" y="-27384"/>
            <a:ext cx="8229600" cy="1143000"/>
          </a:xfrm>
        </p:spPr>
        <p:txBody>
          <a:bodyPr>
            <a:normAutofit fontScale="90000"/>
          </a:bodyPr>
          <a:lstStyle/>
          <a:p>
            <a:r>
              <a:rPr lang="en-ZA" b="1" dirty="0" smtClean="0"/>
              <a:t>CHANGES TO THE CODES</a:t>
            </a:r>
            <a:br>
              <a:rPr lang="en-ZA" b="1" dirty="0" smtClean="0"/>
            </a:br>
            <a:r>
              <a:rPr lang="en-ZA" b="1" dirty="0" smtClean="0"/>
              <a:t>Its implication to PSC</a:t>
            </a:r>
            <a:endParaRPr lang="en-ZA" b="1" dirty="0"/>
          </a:p>
        </p:txBody>
      </p:sp>
      <p:sp>
        <p:nvSpPr>
          <p:cNvPr id="14" name="TextBox 13"/>
          <p:cNvSpPr txBox="1"/>
          <p:nvPr/>
        </p:nvSpPr>
        <p:spPr>
          <a:xfrm>
            <a:off x="1578997" y="1196752"/>
            <a:ext cx="5045164" cy="523220"/>
          </a:xfrm>
          <a:prstGeom prst="rect">
            <a:avLst/>
          </a:prstGeom>
          <a:noFill/>
        </p:spPr>
        <p:txBody>
          <a:bodyPr wrap="none" rtlCol="0">
            <a:spAutoFit/>
          </a:bodyPr>
          <a:lstStyle/>
          <a:p>
            <a:r>
              <a:rPr lang="en-ZA" sz="2800" b="1" dirty="0" smtClean="0"/>
              <a:t>Weighting Points – Large Entities</a:t>
            </a:r>
            <a:endParaRPr lang="en-ZA" sz="2800" b="1" dirty="0"/>
          </a:p>
        </p:txBody>
      </p:sp>
    </p:spTree>
    <p:extLst>
      <p:ext uri="{BB962C8B-B14F-4D97-AF65-F5344CB8AC3E}">
        <p14:creationId xmlns:p14="http://schemas.microsoft.com/office/powerpoint/2010/main" val="407435518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634731496"/>
              </p:ext>
            </p:extLst>
          </p:nvPr>
        </p:nvGraphicFramePr>
        <p:xfrm>
          <a:off x="1547664" y="1712208"/>
          <a:ext cx="3888432" cy="4450080"/>
        </p:xfrm>
        <a:graphic>
          <a:graphicData uri="http://schemas.openxmlformats.org/drawingml/2006/table">
            <a:tbl>
              <a:tblPr firstRow="1" bandRow="1">
                <a:tableStyleId>{5C22544A-7EE6-4342-B048-85BDC9FD1C3A}</a:tableStyleId>
              </a:tblPr>
              <a:tblGrid>
                <a:gridCol w="2592288"/>
                <a:gridCol w="1296144"/>
              </a:tblGrid>
              <a:tr h="126216">
                <a:tc>
                  <a:txBody>
                    <a:bodyPr/>
                    <a:lstStyle/>
                    <a:p>
                      <a:endParaRPr lang="en-ZA" sz="1600" b="1" dirty="0">
                        <a:solidFill>
                          <a:schemeClr val="bg1"/>
                        </a:solidFill>
                      </a:endParaRPr>
                    </a:p>
                  </a:txBody>
                  <a:tcPr>
                    <a:solidFill>
                      <a:srgbClr val="002060"/>
                    </a:solidFill>
                  </a:tcPr>
                </a:tc>
                <a:tc>
                  <a:txBody>
                    <a:bodyPr/>
                    <a:lstStyle/>
                    <a:p>
                      <a:r>
                        <a:rPr lang="en-ZA" sz="1600" b="1" dirty="0" smtClean="0"/>
                        <a:t>Current</a:t>
                      </a:r>
                      <a:r>
                        <a:rPr lang="en-ZA" sz="1600" b="1" baseline="0" dirty="0" smtClean="0"/>
                        <a:t> PSC</a:t>
                      </a:r>
                      <a:endParaRPr lang="en-ZA" sz="1600" b="1" dirty="0"/>
                    </a:p>
                  </a:txBody>
                  <a:tcPr>
                    <a:solidFill>
                      <a:srgbClr val="002060"/>
                    </a:solidFill>
                  </a:tcPr>
                </a:tc>
              </a:tr>
              <a:tr h="370840">
                <a:tc>
                  <a:txBody>
                    <a:bodyPr/>
                    <a:lstStyle/>
                    <a:p>
                      <a:r>
                        <a:rPr lang="en-ZA" sz="1800" b="1" dirty="0" smtClean="0">
                          <a:solidFill>
                            <a:schemeClr val="bg1"/>
                          </a:solidFill>
                        </a:rPr>
                        <a:t>Ownership</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20</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Management Control</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10</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Employment Equity</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15</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Skill Development</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15</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Preferential</a:t>
                      </a:r>
                      <a:r>
                        <a:rPr lang="en-ZA" sz="1800" b="1" baseline="0" dirty="0" smtClean="0">
                          <a:solidFill>
                            <a:schemeClr val="bg1"/>
                          </a:solidFill>
                        </a:rPr>
                        <a:t> Procurement</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20</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Enterprise</a:t>
                      </a:r>
                      <a:r>
                        <a:rPr lang="en-ZA" sz="1800" b="1" baseline="0" dirty="0" smtClean="0">
                          <a:solidFill>
                            <a:schemeClr val="bg1"/>
                          </a:solidFill>
                        </a:rPr>
                        <a:t>  Development</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10</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Socio-Economic</a:t>
                      </a:r>
                      <a:r>
                        <a:rPr lang="en-ZA" sz="1800" b="1" baseline="0" dirty="0" smtClean="0">
                          <a:solidFill>
                            <a:schemeClr val="bg1"/>
                          </a:solidFill>
                        </a:rPr>
                        <a:t> Dev</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2</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Economic</a:t>
                      </a:r>
                      <a:r>
                        <a:rPr lang="en-ZA" sz="1800" b="1" baseline="0" dirty="0" smtClean="0">
                          <a:solidFill>
                            <a:schemeClr val="bg1"/>
                          </a:solidFill>
                        </a:rPr>
                        <a:t> Development</a:t>
                      </a:r>
                      <a:endParaRPr lang="en-ZA" sz="1800" b="1" dirty="0">
                        <a:solidFill>
                          <a:schemeClr val="bg1"/>
                        </a:solidFill>
                      </a:endParaRPr>
                    </a:p>
                  </a:txBody>
                  <a:tcPr>
                    <a:solidFill>
                      <a:schemeClr val="accent1">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15</a:t>
                      </a:r>
                      <a:endParaRPr lang="en-ZA" sz="2400" b="1" dirty="0" smtClean="0">
                        <a:effectLst/>
                        <a:latin typeface="+mn-lt"/>
                        <a:ea typeface="Calibri"/>
                        <a:cs typeface="Times New Roman"/>
                      </a:endParaRPr>
                    </a:p>
                  </a:txBody>
                  <a:tcPr/>
                </a:tc>
              </a:tr>
              <a:tr h="370840">
                <a:tc>
                  <a:txBody>
                    <a:bodyPr/>
                    <a:lstStyle/>
                    <a:p>
                      <a:r>
                        <a:rPr lang="en-ZA" sz="1600" b="1" dirty="0" smtClean="0">
                          <a:solidFill>
                            <a:schemeClr val="bg1"/>
                          </a:solidFill>
                        </a:rPr>
                        <a:t>TOTAL</a:t>
                      </a:r>
                      <a:endParaRPr lang="en-ZA" sz="1600" b="1" dirty="0">
                        <a:solidFill>
                          <a:schemeClr val="bg1"/>
                        </a:solidFill>
                      </a:endParaRPr>
                    </a:p>
                  </a:txBody>
                  <a:tcPr>
                    <a:solidFill>
                      <a:srgbClr val="002060"/>
                    </a:solidFill>
                  </a:tcPr>
                </a:tc>
                <a:tc>
                  <a:txBody>
                    <a:bodyPr/>
                    <a:lstStyle/>
                    <a:p>
                      <a:pPr algn="ctr"/>
                      <a:r>
                        <a:rPr lang="en-ZA" sz="2400" b="1" dirty="0" smtClean="0"/>
                        <a:t>107</a:t>
                      </a:r>
                      <a:endParaRPr lang="en-ZA" sz="2400" b="1" dirty="0"/>
                    </a:p>
                  </a:txBody>
                  <a:tcPr/>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1257200097"/>
              </p:ext>
            </p:extLst>
          </p:nvPr>
        </p:nvGraphicFramePr>
        <p:xfrm>
          <a:off x="5734392" y="1792560"/>
          <a:ext cx="1645920" cy="4297680"/>
        </p:xfrm>
        <a:graphic>
          <a:graphicData uri="http://schemas.openxmlformats.org/drawingml/2006/table">
            <a:tbl>
              <a:tblPr firstRow="1" bandRow="1">
                <a:tableStyleId>{5C22544A-7EE6-4342-B048-85BDC9FD1C3A}</a:tableStyleId>
              </a:tblPr>
              <a:tblGrid>
                <a:gridCol w="1645920"/>
              </a:tblGrid>
              <a:tr h="126216">
                <a:tc>
                  <a:txBody>
                    <a:bodyPr/>
                    <a:lstStyle/>
                    <a:p>
                      <a:r>
                        <a:rPr lang="en-ZA" sz="1800" b="1" dirty="0" smtClean="0"/>
                        <a:t>Revised Codes</a:t>
                      </a:r>
                      <a:endParaRPr lang="en-ZA" sz="1800" b="1" dirty="0"/>
                    </a:p>
                  </a:txBody>
                  <a:tcPr>
                    <a:solidFill>
                      <a:srgbClr val="002060"/>
                    </a:solidFill>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25</a:t>
                      </a:r>
                      <a:endParaRPr lang="en-ZA" sz="2400" b="1" dirty="0" smtClean="0">
                        <a:effectLst/>
                        <a:latin typeface="+mn-lt"/>
                        <a:ea typeface="Calibri"/>
                        <a:cs typeface="Times New Roman"/>
                      </a:endParaRPr>
                    </a:p>
                  </a:txBody>
                  <a:tcPr/>
                </a:tc>
              </a:tr>
              <a:tr h="70356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400" b="1" kern="1200" dirty="0" smtClean="0">
                        <a:effectLst/>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19</a:t>
                      </a:r>
                      <a:endParaRPr lang="en-ZA" sz="2400" b="1" dirty="0" smtClean="0">
                        <a:effectLst/>
                        <a:latin typeface="+mn-lt"/>
                        <a:ea typeface="Calibri"/>
                        <a:cs typeface="Times New Roman"/>
                      </a:endParaRPr>
                    </a:p>
                  </a:txBody>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20</a:t>
                      </a:r>
                      <a:endParaRPr lang="en-ZA" sz="2400" b="1" dirty="0" smtClean="0">
                        <a:effectLst/>
                        <a:latin typeface="+mn-lt"/>
                        <a:ea typeface="Calibri"/>
                        <a:cs typeface="Times New Roman"/>
                      </a:endParaRPr>
                    </a:p>
                  </a:txBody>
                  <a:tcPr/>
                </a:tc>
              </a:tr>
              <a:tr h="741680">
                <a:tc>
                  <a:txBody>
                    <a:bodyPr/>
                    <a:lstStyle/>
                    <a:p>
                      <a:pPr algn="ctr"/>
                      <a:endParaRPr lang="en-ZA" sz="2400" b="1" dirty="0" smtClean="0"/>
                    </a:p>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baseline="0" dirty="0" smtClean="0">
                          <a:effectLst/>
                        </a:rPr>
                        <a:t>40</a:t>
                      </a:r>
                      <a:r>
                        <a:rPr lang="en-ZA" sz="2400" b="1" kern="1200" baseline="0" dirty="0" smtClean="0">
                          <a:effectLst/>
                        </a:rPr>
                        <a:t> </a:t>
                      </a:r>
                      <a:endParaRPr lang="en-ZA" sz="2400" b="1" dirty="0" smtClean="0">
                        <a:effectLst/>
                        <a:latin typeface="+mn-lt"/>
                        <a:ea typeface="Calibri"/>
                        <a:cs typeface="Times New Roman"/>
                      </a:endParaRPr>
                    </a:p>
                  </a:txBody>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5</a:t>
                      </a:r>
                      <a:endParaRPr lang="en-ZA" sz="2400" b="1" dirty="0" smtClean="0">
                        <a:effectLst/>
                        <a:latin typeface="+mn-lt"/>
                        <a:ea typeface="Calibri"/>
                        <a:cs typeface="Times New Roman"/>
                      </a:endParaRPr>
                    </a:p>
                  </a:txBody>
                  <a:tcPr/>
                </a:tc>
              </a:tr>
              <a:tr h="370840">
                <a:tc>
                  <a:txBody>
                    <a:bodyPr/>
                    <a:lstStyle/>
                    <a:p>
                      <a:pPr algn="ctr"/>
                      <a:endParaRPr lang="en-ZA" sz="2400" b="1" dirty="0"/>
                    </a:p>
                  </a:txBody>
                  <a:tcPr/>
                </a:tc>
              </a:tr>
              <a:tr h="370840">
                <a:tc>
                  <a:txBody>
                    <a:bodyPr/>
                    <a:lstStyle/>
                    <a:p>
                      <a:pPr algn="ctr"/>
                      <a:r>
                        <a:rPr lang="en-ZA" sz="2400" b="1" dirty="0" smtClean="0"/>
                        <a:t>109</a:t>
                      </a:r>
                      <a:endParaRPr lang="en-ZA" sz="2400" b="1" dirty="0"/>
                    </a:p>
                  </a:txBody>
                  <a:tcPr/>
                </a:tc>
              </a:tr>
            </a:tbl>
          </a:graphicData>
        </a:graphic>
      </p:graphicFrame>
      <p:sp>
        <p:nvSpPr>
          <p:cNvPr id="7" name="Right Brace 6"/>
          <p:cNvSpPr/>
          <p:nvPr/>
        </p:nvSpPr>
        <p:spPr>
          <a:xfrm>
            <a:off x="5364088" y="3933056"/>
            <a:ext cx="360040" cy="864096"/>
          </a:xfrm>
          <a:prstGeom prst="righ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ZA" b="1" dirty="0"/>
          </a:p>
        </p:txBody>
      </p:sp>
      <p:sp>
        <p:nvSpPr>
          <p:cNvPr id="8" name="Right Brace 7"/>
          <p:cNvSpPr/>
          <p:nvPr/>
        </p:nvSpPr>
        <p:spPr>
          <a:xfrm>
            <a:off x="5364088" y="2564904"/>
            <a:ext cx="360040" cy="864096"/>
          </a:xfrm>
          <a:prstGeom prst="righ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ZA" dirty="0"/>
          </a:p>
        </p:txBody>
      </p:sp>
      <p:sp>
        <p:nvSpPr>
          <p:cNvPr id="9" name="Right Arrow 8"/>
          <p:cNvSpPr/>
          <p:nvPr/>
        </p:nvSpPr>
        <p:spPr>
          <a:xfrm>
            <a:off x="5436096" y="3356992"/>
            <a:ext cx="468052" cy="720080"/>
          </a:xfrm>
          <a:prstGeom prst="right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3" name="Title 1"/>
          <p:cNvSpPr>
            <a:spLocks noGrp="1"/>
          </p:cNvSpPr>
          <p:nvPr>
            <p:ph type="title"/>
          </p:nvPr>
        </p:nvSpPr>
        <p:spPr>
          <a:xfrm>
            <a:off x="457200" y="-27384"/>
            <a:ext cx="8229600" cy="1143000"/>
          </a:xfrm>
        </p:spPr>
        <p:txBody>
          <a:bodyPr>
            <a:normAutofit fontScale="90000"/>
          </a:bodyPr>
          <a:lstStyle/>
          <a:p>
            <a:r>
              <a:rPr lang="en-ZA" b="1" dirty="0" smtClean="0"/>
              <a:t>CHANGES TO THE CODES</a:t>
            </a:r>
            <a:br>
              <a:rPr lang="en-ZA" b="1" dirty="0" smtClean="0"/>
            </a:br>
            <a:r>
              <a:rPr lang="en-ZA" b="1" dirty="0" smtClean="0"/>
              <a:t>Its implication to PSC</a:t>
            </a:r>
            <a:endParaRPr lang="en-ZA" b="1" dirty="0"/>
          </a:p>
        </p:txBody>
      </p:sp>
      <p:sp>
        <p:nvSpPr>
          <p:cNvPr id="14" name="TextBox 13"/>
          <p:cNvSpPr txBox="1"/>
          <p:nvPr/>
        </p:nvSpPr>
        <p:spPr>
          <a:xfrm>
            <a:off x="1578997" y="1196752"/>
            <a:ext cx="5045164" cy="523220"/>
          </a:xfrm>
          <a:prstGeom prst="rect">
            <a:avLst/>
          </a:prstGeom>
          <a:noFill/>
        </p:spPr>
        <p:txBody>
          <a:bodyPr wrap="none" rtlCol="0">
            <a:spAutoFit/>
          </a:bodyPr>
          <a:lstStyle/>
          <a:p>
            <a:r>
              <a:rPr lang="en-ZA" sz="2800" b="1" dirty="0" smtClean="0"/>
              <a:t>Weighting Points – Large Entities</a:t>
            </a:r>
            <a:endParaRPr lang="en-ZA" sz="2800" b="1" dirty="0"/>
          </a:p>
        </p:txBody>
      </p:sp>
    </p:spTree>
    <p:extLst>
      <p:ext uri="{BB962C8B-B14F-4D97-AF65-F5344CB8AC3E}">
        <p14:creationId xmlns:p14="http://schemas.microsoft.com/office/powerpoint/2010/main" val="344497066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163336504"/>
              </p:ext>
            </p:extLst>
          </p:nvPr>
        </p:nvGraphicFramePr>
        <p:xfrm>
          <a:off x="1547664" y="1712208"/>
          <a:ext cx="3888432" cy="4450080"/>
        </p:xfrm>
        <a:graphic>
          <a:graphicData uri="http://schemas.openxmlformats.org/drawingml/2006/table">
            <a:tbl>
              <a:tblPr firstRow="1" bandRow="1">
                <a:tableStyleId>{5C22544A-7EE6-4342-B048-85BDC9FD1C3A}</a:tableStyleId>
              </a:tblPr>
              <a:tblGrid>
                <a:gridCol w="2592288"/>
                <a:gridCol w="1296144"/>
              </a:tblGrid>
              <a:tr h="126216">
                <a:tc>
                  <a:txBody>
                    <a:bodyPr/>
                    <a:lstStyle/>
                    <a:p>
                      <a:endParaRPr lang="en-ZA" sz="1600" b="1" dirty="0">
                        <a:solidFill>
                          <a:schemeClr val="bg1"/>
                        </a:solidFill>
                      </a:endParaRPr>
                    </a:p>
                  </a:txBody>
                  <a:tcPr>
                    <a:solidFill>
                      <a:srgbClr val="002060"/>
                    </a:solidFill>
                  </a:tcPr>
                </a:tc>
                <a:tc>
                  <a:txBody>
                    <a:bodyPr/>
                    <a:lstStyle/>
                    <a:p>
                      <a:r>
                        <a:rPr lang="en-ZA" sz="1600" b="1" dirty="0" smtClean="0"/>
                        <a:t>Current</a:t>
                      </a:r>
                      <a:r>
                        <a:rPr lang="en-ZA" sz="1600" b="1" baseline="0" dirty="0" smtClean="0"/>
                        <a:t> PSC</a:t>
                      </a:r>
                      <a:endParaRPr lang="en-ZA" sz="1600" b="1" dirty="0"/>
                    </a:p>
                  </a:txBody>
                  <a:tcPr>
                    <a:solidFill>
                      <a:srgbClr val="002060"/>
                    </a:solidFill>
                  </a:tcPr>
                </a:tc>
              </a:tr>
              <a:tr h="370840">
                <a:tc>
                  <a:txBody>
                    <a:bodyPr/>
                    <a:lstStyle/>
                    <a:p>
                      <a:r>
                        <a:rPr lang="en-ZA" sz="1800" b="1" dirty="0" smtClean="0">
                          <a:solidFill>
                            <a:schemeClr val="bg1"/>
                          </a:solidFill>
                        </a:rPr>
                        <a:t>Ownership</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20</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Management Control</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10</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Employment Equity</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15</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Skill Development</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15</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Preferential</a:t>
                      </a:r>
                      <a:r>
                        <a:rPr lang="en-ZA" sz="1800" b="1" baseline="0" dirty="0" smtClean="0">
                          <a:solidFill>
                            <a:schemeClr val="bg1"/>
                          </a:solidFill>
                        </a:rPr>
                        <a:t> Procurement</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20</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Enterprise</a:t>
                      </a:r>
                      <a:r>
                        <a:rPr lang="en-ZA" sz="1800" b="1" baseline="0" dirty="0" smtClean="0">
                          <a:solidFill>
                            <a:schemeClr val="bg1"/>
                          </a:solidFill>
                        </a:rPr>
                        <a:t>  Development</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10</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Socio-Economic</a:t>
                      </a:r>
                      <a:r>
                        <a:rPr lang="en-ZA" sz="1800" b="1" baseline="0" dirty="0" smtClean="0">
                          <a:solidFill>
                            <a:schemeClr val="bg1"/>
                          </a:solidFill>
                        </a:rPr>
                        <a:t> Dev</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2</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Economic</a:t>
                      </a:r>
                      <a:r>
                        <a:rPr lang="en-ZA" sz="1800" b="1" baseline="0" dirty="0" smtClean="0">
                          <a:solidFill>
                            <a:schemeClr val="bg1"/>
                          </a:solidFill>
                        </a:rPr>
                        <a:t> Development</a:t>
                      </a:r>
                      <a:endParaRPr lang="en-ZA" sz="1800" b="1" dirty="0">
                        <a:solidFill>
                          <a:schemeClr val="bg1"/>
                        </a:solidFill>
                      </a:endParaRPr>
                    </a:p>
                  </a:txBody>
                  <a:tcPr>
                    <a:solidFill>
                      <a:schemeClr val="accent1">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15</a:t>
                      </a:r>
                      <a:endParaRPr lang="en-ZA" sz="2400" b="1" dirty="0" smtClean="0">
                        <a:effectLst/>
                        <a:latin typeface="+mn-lt"/>
                        <a:ea typeface="Calibri"/>
                        <a:cs typeface="Times New Roman"/>
                      </a:endParaRPr>
                    </a:p>
                  </a:txBody>
                  <a:tcPr/>
                </a:tc>
              </a:tr>
              <a:tr h="370840">
                <a:tc>
                  <a:txBody>
                    <a:bodyPr/>
                    <a:lstStyle/>
                    <a:p>
                      <a:r>
                        <a:rPr lang="en-ZA" sz="1600" b="1" dirty="0" smtClean="0">
                          <a:solidFill>
                            <a:schemeClr val="bg1"/>
                          </a:solidFill>
                        </a:rPr>
                        <a:t>TOTAL</a:t>
                      </a:r>
                      <a:endParaRPr lang="en-ZA" sz="1600" b="1" dirty="0">
                        <a:solidFill>
                          <a:schemeClr val="bg1"/>
                        </a:solidFill>
                      </a:endParaRPr>
                    </a:p>
                  </a:txBody>
                  <a:tcPr>
                    <a:solidFill>
                      <a:srgbClr val="002060"/>
                    </a:solidFill>
                  </a:tcPr>
                </a:tc>
                <a:tc>
                  <a:txBody>
                    <a:bodyPr/>
                    <a:lstStyle/>
                    <a:p>
                      <a:pPr algn="ctr"/>
                      <a:r>
                        <a:rPr lang="en-ZA" sz="2400" b="1" dirty="0" smtClean="0"/>
                        <a:t>107</a:t>
                      </a:r>
                      <a:endParaRPr lang="en-ZA" sz="2400" b="1" dirty="0"/>
                    </a:p>
                  </a:txBody>
                  <a:tcPr/>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4245568595"/>
              </p:ext>
            </p:extLst>
          </p:nvPr>
        </p:nvGraphicFramePr>
        <p:xfrm>
          <a:off x="5734392" y="1792560"/>
          <a:ext cx="1645920" cy="4297680"/>
        </p:xfrm>
        <a:graphic>
          <a:graphicData uri="http://schemas.openxmlformats.org/drawingml/2006/table">
            <a:tbl>
              <a:tblPr firstRow="1" bandRow="1">
                <a:tableStyleId>{5C22544A-7EE6-4342-B048-85BDC9FD1C3A}</a:tableStyleId>
              </a:tblPr>
              <a:tblGrid>
                <a:gridCol w="1645920"/>
              </a:tblGrid>
              <a:tr h="126216">
                <a:tc>
                  <a:txBody>
                    <a:bodyPr/>
                    <a:lstStyle/>
                    <a:p>
                      <a:r>
                        <a:rPr lang="en-ZA" sz="1800" b="1" dirty="0" smtClean="0"/>
                        <a:t>Revised Codes</a:t>
                      </a:r>
                      <a:endParaRPr lang="en-ZA" sz="1800" b="1" dirty="0"/>
                    </a:p>
                  </a:txBody>
                  <a:tcPr>
                    <a:solidFill>
                      <a:srgbClr val="002060"/>
                    </a:solidFill>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25</a:t>
                      </a:r>
                      <a:endParaRPr lang="en-ZA" sz="2400" b="1" dirty="0" smtClean="0">
                        <a:effectLst/>
                        <a:latin typeface="+mn-lt"/>
                        <a:ea typeface="Calibri"/>
                        <a:cs typeface="Times New Roman"/>
                      </a:endParaRPr>
                    </a:p>
                  </a:txBody>
                  <a:tcPr/>
                </a:tc>
              </a:tr>
              <a:tr h="70356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400" b="1" kern="1200" dirty="0" smtClean="0">
                        <a:effectLst/>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19</a:t>
                      </a:r>
                      <a:endParaRPr lang="en-ZA" sz="2400" b="1" dirty="0" smtClean="0">
                        <a:effectLst/>
                        <a:latin typeface="+mn-lt"/>
                        <a:ea typeface="Calibri"/>
                        <a:cs typeface="Times New Roman"/>
                      </a:endParaRPr>
                    </a:p>
                  </a:txBody>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20</a:t>
                      </a:r>
                      <a:endParaRPr lang="en-ZA" sz="2400" b="1" dirty="0" smtClean="0">
                        <a:effectLst/>
                        <a:latin typeface="+mn-lt"/>
                        <a:ea typeface="Calibri"/>
                        <a:cs typeface="Times New Roman"/>
                      </a:endParaRPr>
                    </a:p>
                  </a:txBody>
                  <a:tcPr/>
                </a:tc>
              </a:tr>
              <a:tr h="741680">
                <a:tc>
                  <a:txBody>
                    <a:bodyPr/>
                    <a:lstStyle/>
                    <a:p>
                      <a:pPr algn="ctr"/>
                      <a:endParaRPr lang="en-ZA" sz="2400" b="1" dirty="0" smtClean="0"/>
                    </a:p>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baseline="0" dirty="0" smtClean="0">
                          <a:effectLst/>
                        </a:rPr>
                        <a:t>40</a:t>
                      </a:r>
                      <a:r>
                        <a:rPr lang="en-ZA" sz="2400" b="1" kern="1200" baseline="0" dirty="0" smtClean="0">
                          <a:effectLst/>
                        </a:rPr>
                        <a:t> </a:t>
                      </a:r>
                      <a:endParaRPr lang="en-ZA" sz="2400" b="1" dirty="0" smtClean="0">
                        <a:effectLst/>
                        <a:latin typeface="+mn-lt"/>
                        <a:ea typeface="Calibri"/>
                        <a:cs typeface="Times New Roman"/>
                      </a:endParaRPr>
                    </a:p>
                  </a:txBody>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5</a:t>
                      </a:r>
                      <a:endParaRPr lang="en-ZA" sz="2400" b="1" dirty="0" smtClean="0">
                        <a:effectLst/>
                        <a:latin typeface="+mn-lt"/>
                        <a:ea typeface="Calibri"/>
                        <a:cs typeface="Times New Roman"/>
                      </a:endParaRPr>
                    </a:p>
                  </a:txBody>
                  <a:tcPr/>
                </a:tc>
              </a:tr>
              <a:tr h="370840">
                <a:tc>
                  <a:txBody>
                    <a:bodyPr/>
                    <a:lstStyle/>
                    <a:p>
                      <a:pPr algn="ctr"/>
                      <a:endParaRPr lang="en-ZA" sz="2400" b="1" dirty="0"/>
                    </a:p>
                  </a:txBody>
                  <a:tcPr/>
                </a:tc>
              </a:tr>
              <a:tr h="370840">
                <a:tc>
                  <a:txBody>
                    <a:bodyPr/>
                    <a:lstStyle/>
                    <a:p>
                      <a:pPr algn="ctr"/>
                      <a:r>
                        <a:rPr lang="en-ZA" sz="2400" b="1" dirty="0" smtClean="0"/>
                        <a:t>109</a:t>
                      </a:r>
                      <a:endParaRPr lang="en-ZA" sz="2400" b="1" dirty="0"/>
                    </a:p>
                  </a:txBody>
                  <a:tcPr/>
                </a:tc>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4224770877"/>
              </p:ext>
            </p:extLst>
          </p:nvPr>
        </p:nvGraphicFramePr>
        <p:xfrm>
          <a:off x="7606600" y="1700808"/>
          <a:ext cx="1429896" cy="4389120"/>
        </p:xfrm>
        <a:graphic>
          <a:graphicData uri="http://schemas.openxmlformats.org/drawingml/2006/table">
            <a:tbl>
              <a:tblPr firstRow="1" bandRow="1">
                <a:tableStyleId>{5C22544A-7EE6-4342-B048-85BDC9FD1C3A}</a:tableStyleId>
              </a:tblPr>
              <a:tblGrid>
                <a:gridCol w="1429896"/>
              </a:tblGrid>
              <a:tr h="126216">
                <a:tc>
                  <a:txBody>
                    <a:bodyPr/>
                    <a:lstStyle/>
                    <a:p>
                      <a:r>
                        <a:rPr lang="en-ZA" sz="1800" baseline="0" dirty="0" smtClean="0"/>
                        <a:t> Aligned PSC</a:t>
                      </a:r>
                      <a:endParaRPr lang="en-ZA" sz="1800" dirty="0"/>
                    </a:p>
                  </a:txBody>
                  <a:tcPr>
                    <a:solidFill>
                      <a:srgbClr val="002060"/>
                    </a:solidFill>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30</a:t>
                      </a:r>
                      <a:endParaRPr lang="en-ZA" sz="2400" b="1" dirty="0" smtClean="0">
                        <a:effectLst/>
                        <a:latin typeface="+mn-lt"/>
                        <a:ea typeface="Calibri"/>
                        <a:cs typeface="Times New Roman"/>
                      </a:endParaRPr>
                    </a:p>
                  </a:txBody>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9</a:t>
                      </a:r>
                      <a:endParaRPr lang="en-ZA" sz="2400" b="1" dirty="0" smtClean="0">
                        <a:effectLst/>
                        <a:latin typeface="+mn-lt"/>
                        <a:ea typeface="Calibri"/>
                        <a:cs typeface="Times New Roman"/>
                      </a:endParaRPr>
                    </a:p>
                  </a:txBody>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13</a:t>
                      </a:r>
                      <a:endParaRPr lang="en-ZA" sz="2400" b="1" dirty="0" smtClean="0">
                        <a:effectLst/>
                        <a:latin typeface="+mn-lt"/>
                        <a:ea typeface="Calibri"/>
                        <a:cs typeface="Times New Roman"/>
                      </a:endParaRPr>
                    </a:p>
                  </a:txBody>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19</a:t>
                      </a:r>
                      <a:endParaRPr lang="en-ZA" sz="2400" b="1" dirty="0" smtClean="0">
                        <a:effectLst/>
                        <a:latin typeface="+mn-lt"/>
                        <a:ea typeface="Calibri"/>
                        <a:cs typeface="Times New Roman"/>
                      </a:endParaRPr>
                    </a:p>
                  </a:txBody>
                  <a:tcPr/>
                </a:tc>
              </a:tr>
              <a:tr h="7416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400" b="1" kern="1200" dirty="0" smtClean="0">
                        <a:effectLst/>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39</a:t>
                      </a:r>
                      <a:endParaRPr lang="en-ZA" sz="2400" b="1" dirty="0" smtClean="0">
                        <a:effectLst/>
                        <a:latin typeface="+mn-lt"/>
                        <a:ea typeface="Calibri"/>
                        <a:cs typeface="Times New Roman"/>
                      </a:endParaRPr>
                    </a:p>
                  </a:txBody>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2</a:t>
                      </a:r>
                      <a:endParaRPr lang="en-ZA" sz="2400" b="1" dirty="0" smtClean="0">
                        <a:effectLst/>
                        <a:latin typeface="+mn-lt"/>
                        <a:ea typeface="Calibri"/>
                        <a:cs typeface="Times New Roman"/>
                      </a:endParaRPr>
                    </a:p>
                  </a:txBody>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5</a:t>
                      </a:r>
                      <a:endParaRPr lang="en-ZA" sz="2400" b="1" dirty="0" smtClean="0">
                        <a:effectLst/>
                        <a:latin typeface="+mn-lt"/>
                        <a:ea typeface="Calibri"/>
                        <a:cs typeface="Times New Roman"/>
                      </a:endParaRPr>
                    </a:p>
                  </a:txBody>
                  <a:tcPr/>
                </a:tc>
              </a:tr>
              <a:tr h="370840">
                <a:tc>
                  <a:txBody>
                    <a:bodyPr/>
                    <a:lstStyle/>
                    <a:p>
                      <a:pPr algn="ctr"/>
                      <a:r>
                        <a:rPr lang="en-ZA" sz="2400" b="1" dirty="0" smtClean="0"/>
                        <a:t>117</a:t>
                      </a:r>
                      <a:endParaRPr lang="en-ZA" sz="2400" b="1" dirty="0"/>
                    </a:p>
                  </a:txBody>
                  <a:tcPr/>
                </a:tc>
              </a:tr>
            </a:tbl>
          </a:graphicData>
        </a:graphic>
      </p:graphicFrame>
      <p:sp>
        <p:nvSpPr>
          <p:cNvPr id="7" name="Right Brace 6"/>
          <p:cNvSpPr/>
          <p:nvPr/>
        </p:nvSpPr>
        <p:spPr>
          <a:xfrm>
            <a:off x="5364088" y="3933056"/>
            <a:ext cx="360040" cy="864096"/>
          </a:xfrm>
          <a:prstGeom prst="righ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ZA" b="1" dirty="0"/>
          </a:p>
        </p:txBody>
      </p:sp>
      <p:sp>
        <p:nvSpPr>
          <p:cNvPr id="8" name="Right Brace 7"/>
          <p:cNvSpPr/>
          <p:nvPr/>
        </p:nvSpPr>
        <p:spPr>
          <a:xfrm>
            <a:off x="5364088" y="2564904"/>
            <a:ext cx="360040" cy="864096"/>
          </a:xfrm>
          <a:prstGeom prst="righ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ZA" dirty="0"/>
          </a:p>
        </p:txBody>
      </p:sp>
      <p:sp>
        <p:nvSpPr>
          <p:cNvPr id="9" name="Right Arrow 8"/>
          <p:cNvSpPr/>
          <p:nvPr/>
        </p:nvSpPr>
        <p:spPr>
          <a:xfrm>
            <a:off x="5436096" y="3356992"/>
            <a:ext cx="468052" cy="720080"/>
          </a:xfrm>
          <a:prstGeom prst="right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0" name="Right Brace 9"/>
          <p:cNvSpPr/>
          <p:nvPr/>
        </p:nvSpPr>
        <p:spPr>
          <a:xfrm>
            <a:off x="7236296" y="3933056"/>
            <a:ext cx="360040" cy="864096"/>
          </a:xfrm>
          <a:prstGeom prst="righ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ZA" b="1" dirty="0"/>
          </a:p>
        </p:txBody>
      </p:sp>
      <p:sp>
        <p:nvSpPr>
          <p:cNvPr id="11" name="Right Arrow 10"/>
          <p:cNvSpPr/>
          <p:nvPr/>
        </p:nvSpPr>
        <p:spPr>
          <a:xfrm>
            <a:off x="7272300" y="3356992"/>
            <a:ext cx="468052" cy="720080"/>
          </a:xfrm>
          <a:prstGeom prst="right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3" name="Title 1"/>
          <p:cNvSpPr>
            <a:spLocks noGrp="1"/>
          </p:cNvSpPr>
          <p:nvPr>
            <p:ph type="title"/>
          </p:nvPr>
        </p:nvSpPr>
        <p:spPr>
          <a:xfrm>
            <a:off x="457200" y="-27384"/>
            <a:ext cx="8229600" cy="1143000"/>
          </a:xfrm>
        </p:spPr>
        <p:txBody>
          <a:bodyPr>
            <a:normAutofit fontScale="90000"/>
          </a:bodyPr>
          <a:lstStyle/>
          <a:p>
            <a:r>
              <a:rPr lang="en-ZA" b="1" dirty="0" smtClean="0"/>
              <a:t>CHANGES TO THE CODES</a:t>
            </a:r>
            <a:br>
              <a:rPr lang="en-ZA" b="1" dirty="0" smtClean="0"/>
            </a:br>
            <a:r>
              <a:rPr lang="en-ZA" b="1" dirty="0" smtClean="0"/>
              <a:t>Its implication to PSC</a:t>
            </a:r>
            <a:endParaRPr lang="en-ZA" b="1" dirty="0"/>
          </a:p>
        </p:txBody>
      </p:sp>
      <p:sp>
        <p:nvSpPr>
          <p:cNvPr id="14" name="TextBox 13"/>
          <p:cNvSpPr txBox="1"/>
          <p:nvPr/>
        </p:nvSpPr>
        <p:spPr>
          <a:xfrm>
            <a:off x="1578997" y="1196752"/>
            <a:ext cx="5045164" cy="523220"/>
          </a:xfrm>
          <a:prstGeom prst="rect">
            <a:avLst/>
          </a:prstGeom>
          <a:noFill/>
        </p:spPr>
        <p:txBody>
          <a:bodyPr wrap="none" rtlCol="0">
            <a:spAutoFit/>
          </a:bodyPr>
          <a:lstStyle/>
          <a:p>
            <a:r>
              <a:rPr lang="en-ZA" sz="2800" b="1" dirty="0" smtClean="0"/>
              <a:t>Weighting Points – Large Entities</a:t>
            </a:r>
            <a:endParaRPr lang="en-ZA" sz="2800" b="1" dirty="0"/>
          </a:p>
        </p:txBody>
      </p:sp>
    </p:spTree>
    <p:extLst>
      <p:ext uri="{BB962C8B-B14F-4D97-AF65-F5344CB8AC3E}">
        <p14:creationId xmlns:p14="http://schemas.microsoft.com/office/powerpoint/2010/main" val="40936818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792827993"/>
              </p:ext>
            </p:extLst>
          </p:nvPr>
        </p:nvGraphicFramePr>
        <p:xfrm>
          <a:off x="945754" y="1712208"/>
          <a:ext cx="4562350" cy="4480560"/>
        </p:xfrm>
        <a:graphic>
          <a:graphicData uri="http://schemas.openxmlformats.org/drawingml/2006/table">
            <a:tbl>
              <a:tblPr firstRow="1" bandRow="1">
                <a:tableStyleId>{5C22544A-7EE6-4342-B048-85BDC9FD1C3A}</a:tableStyleId>
              </a:tblPr>
              <a:tblGrid>
                <a:gridCol w="3194198"/>
                <a:gridCol w="1368152"/>
              </a:tblGrid>
              <a:tr h="126216">
                <a:tc>
                  <a:txBody>
                    <a:bodyPr/>
                    <a:lstStyle/>
                    <a:p>
                      <a:endParaRPr lang="en-ZA" sz="1800" b="1" dirty="0">
                        <a:solidFill>
                          <a:schemeClr val="bg1"/>
                        </a:solidFill>
                      </a:endParaRPr>
                    </a:p>
                  </a:txBody>
                  <a:tcPr>
                    <a:solidFill>
                      <a:srgbClr val="002060"/>
                    </a:solidFill>
                  </a:tcPr>
                </a:tc>
                <a:tc>
                  <a:txBody>
                    <a:bodyPr/>
                    <a:lstStyle/>
                    <a:p>
                      <a:r>
                        <a:rPr lang="en-ZA" sz="1800" b="1" dirty="0" smtClean="0"/>
                        <a:t>Current</a:t>
                      </a:r>
                      <a:r>
                        <a:rPr lang="en-ZA" sz="1800" b="1" baseline="0" dirty="0" smtClean="0"/>
                        <a:t> PSC</a:t>
                      </a:r>
                      <a:endParaRPr lang="en-ZA" sz="1800" b="1" dirty="0"/>
                    </a:p>
                  </a:txBody>
                  <a:tcPr>
                    <a:solidFill>
                      <a:srgbClr val="002060"/>
                    </a:solidFill>
                  </a:tcPr>
                </a:tc>
              </a:tr>
              <a:tr h="370840">
                <a:tc>
                  <a:txBody>
                    <a:bodyPr/>
                    <a:lstStyle/>
                    <a:p>
                      <a:r>
                        <a:rPr lang="en-ZA" sz="1800" b="1" dirty="0" smtClean="0">
                          <a:solidFill>
                            <a:schemeClr val="bg1"/>
                          </a:solidFill>
                        </a:rPr>
                        <a:t>Ownership</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25</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Management Control</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25</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Employment Equity</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25</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Skill Development</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25</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Preferential</a:t>
                      </a:r>
                      <a:r>
                        <a:rPr lang="en-ZA" sz="1800" b="1" baseline="0" dirty="0" smtClean="0">
                          <a:solidFill>
                            <a:schemeClr val="bg1"/>
                          </a:solidFill>
                        </a:rPr>
                        <a:t> Procurement</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25</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Enterprise</a:t>
                      </a:r>
                      <a:r>
                        <a:rPr lang="en-ZA" sz="1800" b="1" baseline="0" dirty="0" smtClean="0">
                          <a:solidFill>
                            <a:schemeClr val="bg1"/>
                          </a:solidFill>
                        </a:rPr>
                        <a:t>  Development</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25</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Socio-Economic</a:t>
                      </a:r>
                      <a:r>
                        <a:rPr lang="en-ZA" sz="1800" b="1" baseline="0" dirty="0" smtClean="0">
                          <a:solidFill>
                            <a:schemeClr val="bg1"/>
                          </a:solidFill>
                        </a:rPr>
                        <a:t> Dev</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25</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Economic</a:t>
                      </a:r>
                      <a:r>
                        <a:rPr lang="en-ZA" sz="1800" b="1" baseline="0" dirty="0" smtClean="0">
                          <a:solidFill>
                            <a:schemeClr val="bg1"/>
                          </a:solidFill>
                        </a:rPr>
                        <a:t> Development</a:t>
                      </a:r>
                      <a:endParaRPr lang="en-ZA" sz="1800" b="1" dirty="0">
                        <a:solidFill>
                          <a:schemeClr val="bg1"/>
                        </a:solidFill>
                      </a:endParaRPr>
                    </a:p>
                  </a:txBody>
                  <a:tcPr>
                    <a:solidFill>
                      <a:schemeClr val="accent1">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ZA" sz="2400" b="1" dirty="0" smtClean="0">
                        <a:effectLst/>
                        <a:latin typeface="+mn-lt"/>
                        <a:ea typeface="Calibri"/>
                        <a:cs typeface="Times New Roman"/>
                      </a:endParaRPr>
                    </a:p>
                  </a:txBody>
                  <a:tcPr/>
                </a:tc>
              </a:tr>
              <a:tr h="370840">
                <a:tc>
                  <a:txBody>
                    <a:bodyPr/>
                    <a:lstStyle/>
                    <a:p>
                      <a:r>
                        <a:rPr lang="en-ZA" sz="1600" b="1" dirty="0" smtClean="0">
                          <a:solidFill>
                            <a:schemeClr val="bg1"/>
                          </a:solidFill>
                        </a:rPr>
                        <a:t>TOTAL</a:t>
                      </a:r>
                      <a:endParaRPr lang="en-ZA" sz="1600" b="1" dirty="0">
                        <a:solidFill>
                          <a:schemeClr val="bg1"/>
                        </a:solidFill>
                      </a:endParaRPr>
                    </a:p>
                  </a:txBody>
                  <a:tcPr>
                    <a:solidFill>
                      <a:srgbClr val="002060"/>
                    </a:solidFill>
                  </a:tcPr>
                </a:tc>
                <a:tc>
                  <a:txBody>
                    <a:bodyPr/>
                    <a:lstStyle/>
                    <a:p>
                      <a:pPr algn="ctr"/>
                      <a:r>
                        <a:rPr lang="en-ZA" sz="2400" b="1" dirty="0" smtClean="0"/>
                        <a:t>100</a:t>
                      </a:r>
                      <a:endParaRPr lang="en-ZA" sz="2400" b="1" dirty="0"/>
                    </a:p>
                  </a:txBody>
                  <a:tcPr/>
                </a:tc>
              </a:tr>
            </a:tbl>
          </a:graphicData>
        </a:graphic>
      </p:graphicFrame>
      <p:sp>
        <p:nvSpPr>
          <p:cNvPr id="13" name="Title 1"/>
          <p:cNvSpPr>
            <a:spLocks noGrp="1"/>
          </p:cNvSpPr>
          <p:nvPr>
            <p:ph type="title"/>
          </p:nvPr>
        </p:nvSpPr>
        <p:spPr>
          <a:xfrm>
            <a:off x="457200" y="-27384"/>
            <a:ext cx="8229600" cy="1143000"/>
          </a:xfrm>
        </p:spPr>
        <p:txBody>
          <a:bodyPr>
            <a:normAutofit fontScale="90000"/>
          </a:bodyPr>
          <a:lstStyle/>
          <a:p>
            <a:r>
              <a:rPr lang="en-ZA" b="1" dirty="0" smtClean="0"/>
              <a:t>CHANGES TO THE CODES</a:t>
            </a:r>
            <a:br>
              <a:rPr lang="en-ZA" b="1" dirty="0" smtClean="0"/>
            </a:br>
            <a:r>
              <a:rPr lang="en-ZA" b="1" dirty="0" smtClean="0"/>
              <a:t>Its implication to PSC</a:t>
            </a:r>
            <a:endParaRPr lang="en-ZA" b="1" dirty="0"/>
          </a:p>
        </p:txBody>
      </p:sp>
      <p:sp>
        <p:nvSpPr>
          <p:cNvPr id="14" name="TextBox 13"/>
          <p:cNvSpPr txBox="1"/>
          <p:nvPr/>
        </p:nvSpPr>
        <p:spPr>
          <a:xfrm>
            <a:off x="1118072" y="1196752"/>
            <a:ext cx="6528134" cy="830997"/>
          </a:xfrm>
          <a:prstGeom prst="rect">
            <a:avLst/>
          </a:prstGeom>
          <a:noFill/>
        </p:spPr>
        <p:txBody>
          <a:bodyPr wrap="none" rtlCol="0">
            <a:spAutoFit/>
          </a:bodyPr>
          <a:lstStyle/>
          <a:p>
            <a:r>
              <a:rPr lang="en-ZA" sz="2400" b="1" dirty="0" smtClean="0"/>
              <a:t>Weighting </a:t>
            </a:r>
            <a:r>
              <a:rPr lang="en-ZA" sz="2400" b="1" dirty="0"/>
              <a:t>Points – QSE (now you do all Elements)</a:t>
            </a:r>
          </a:p>
          <a:p>
            <a:endParaRPr lang="en-ZA" sz="2400" b="1" dirty="0"/>
          </a:p>
        </p:txBody>
      </p:sp>
      <p:sp>
        <p:nvSpPr>
          <p:cNvPr id="19" name="TextBox 18"/>
          <p:cNvSpPr txBox="1"/>
          <p:nvPr/>
        </p:nvSpPr>
        <p:spPr>
          <a:xfrm>
            <a:off x="6243744" y="3462099"/>
            <a:ext cx="2792752" cy="830997"/>
          </a:xfrm>
          <a:prstGeom prst="rect">
            <a:avLst/>
          </a:prstGeom>
          <a:noFill/>
        </p:spPr>
        <p:txBody>
          <a:bodyPr wrap="none" rtlCol="0">
            <a:spAutoFit/>
          </a:bodyPr>
          <a:lstStyle/>
          <a:p>
            <a:r>
              <a:rPr lang="en-ZA" sz="2400" b="1" dirty="0" smtClean="0"/>
              <a:t>Do only 4 out of the </a:t>
            </a:r>
          </a:p>
          <a:p>
            <a:r>
              <a:rPr lang="en-ZA" sz="2400" b="1" dirty="0" smtClean="0"/>
              <a:t>7 elements</a:t>
            </a:r>
            <a:endParaRPr lang="en-ZA" sz="2400" b="1" dirty="0"/>
          </a:p>
        </p:txBody>
      </p:sp>
      <p:sp>
        <p:nvSpPr>
          <p:cNvPr id="20" name="Right Brace 19"/>
          <p:cNvSpPr/>
          <p:nvPr/>
        </p:nvSpPr>
        <p:spPr>
          <a:xfrm>
            <a:off x="5523664" y="2132856"/>
            <a:ext cx="504056" cy="3075995"/>
          </a:xfrm>
          <a:prstGeom prst="rightBrace">
            <a:avLst/>
          </a:prstGeom>
          <a:solidFill>
            <a:schemeClr val="tx1"/>
          </a:solidFill>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ZA"/>
          </a:p>
        </p:txBody>
      </p:sp>
    </p:spTree>
    <p:extLst>
      <p:ext uri="{BB962C8B-B14F-4D97-AF65-F5344CB8AC3E}">
        <p14:creationId xmlns:p14="http://schemas.microsoft.com/office/powerpoint/2010/main" val="275581424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448979665"/>
              </p:ext>
            </p:extLst>
          </p:nvPr>
        </p:nvGraphicFramePr>
        <p:xfrm>
          <a:off x="945754" y="1712208"/>
          <a:ext cx="4562350" cy="4480560"/>
        </p:xfrm>
        <a:graphic>
          <a:graphicData uri="http://schemas.openxmlformats.org/drawingml/2006/table">
            <a:tbl>
              <a:tblPr firstRow="1" bandRow="1">
                <a:tableStyleId>{5C22544A-7EE6-4342-B048-85BDC9FD1C3A}</a:tableStyleId>
              </a:tblPr>
              <a:tblGrid>
                <a:gridCol w="3194198"/>
                <a:gridCol w="1368152"/>
              </a:tblGrid>
              <a:tr h="126216">
                <a:tc>
                  <a:txBody>
                    <a:bodyPr/>
                    <a:lstStyle/>
                    <a:p>
                      <a:endParaRPr lang="en-ZA" sz="1800" b="1" dirty="0">
                        <a:solidFill>
                          <a:schemeClr val="bg1"/>
                        </a:solidFill>
                      </a:endParaRPr>
                    </a:p>
                  </a:txBody>
                  <a:tcPr>
                    <a:solidFill>
                      <a:srgbClr val="002060"/>
                    </a:solidFill>
                  </a:tcPr>
                </a:tc>
                <a:tc>
                  <a:txBody>
                    <a:bodyPr/>
                    <a:lstStyle/>
                    <a:p>
                      <a:r>
                        <a:rPr lang="en-ZA" sz="1800" b="1" dirty="0" smtClean="0"/>
                        <a:t>Current</a:t>
                      </a:r>
                      <a:r>
                        <a:rPr lang="en-ZA" sz="1800" b="1" baseline="0" dirty="0" smtClean="0"/>
                        <a:t> PSC</a:t>
                      </a:r>
                      <a:endParaRPr lang="en-ZA" sz="1800" b="1" dirty="0"/>
                    </a:p>
                  </a:txBody>
                  <a:tcPr>
                    <a:solidFill>
                      <a:srgbClr val="002060"/>
                    </a:solidFill>
                  </a:tcPr>
                </a:tc>
              </a:tr>
              <a:tr h="370840">
                <a:tc>
                  <a:txBody>
                    <a:bodyPr/>
                    <a:lstStyle/>
                    <a:p>
                      <a:r>
                        <a:rPr lang="en-ZA" sz="1800" b="1" dirty="0" smtClean="0">
                          <a:solidFill>
                            <a:schemeClr val="bg1"/>
                          </a:solidFill>
                        </a:rPr>
                        <a:t>Ownership</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25</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Management Control</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25</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Employment Equity</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25</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Skill Development</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25</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Preferential</a:t>
                      </a:r>
                      <a:r>
                        <a:rPr lang="en-ZA" sz="1800" b="1" baseline="0" dirty="0" smtClean="0">
                          <a:solidFill>
                            <a:schemeClr val="bg1"/>
                          </a:solidFill>
                        </a:rPr>
                        <a:t> Procurement</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25</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Enterprise</a:t>
                      </a:r>
                      <a:r>
                        <a:rPr lang="en-ZA" sz="1800" b="1" baseline="0" dirty="0" smtClean="0">
                          <a:solidFill>
                            <a:schemeClr val="bg1"/>
                          </a:solidFill>
                        </a:rPr>
                        <a:t>  Development</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25</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Socio-Economic</a:t>
                      </a:r>
                      <a:r>
                        <a:rPr lang="en-ZA" sz="1800" b="1" baseline="0" dirty="0" smtClean="0">
                          <a:solidFill>
                            <a:schemeClr val="bg1"/>
                          </a:solidFill>
                        </a:rPr>
                        <a:t> Dev</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25</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Economic</a:t>
                      </a:r>
                      <a:r>
                        <a:rPr lang="en-ZA" sz="1800" b="1" baseline="0" dirty="0" smtClean="0">
                          <a:solidFill>
                            <a:schemeClr val="bg1"/>
                          </a:solidFill>
                        </a:rPr>
                        <a:t> Development</a:t>
                      </a:r>
                      <a:endParaRPr lang="en-ZA" sz="1800" b="1" dirty="0">
                        <a:solidFill>
                          <a:schemeClr val="bg1"/>
                        </a:solidFill>
                      </a:endParaRPr>
                    </a:p>
                  </a:txBody>
                  <a:tcPr>
                    <a:solidFill>
                      <a:schemeClr val="accent1">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ZA" sz="2400" b="1" dirty="0" smtClean="0">
                        <a:effectLst/>
                        <a:latin typeface="+mn-lt"/>
                        <a:ea typeface="Calibri"/>
                        <a:cs typeface="Times New Roman"/>
                      </a:endParaRPr>
                    </a:p>
                  </a:txBody>
                  <a:tcPr/>
                </a:tc>
              </a:tr>
              <a:tr h="370840">
                <a:tc>
                  <a:txBody>
                    <a:bodyPr/>
                    <a:lstStyle/>
                    <a:p>
                      <a:r>
                        <a:rPr lang="en-ZA" sz="1600" b="1" dirty="0" smtClean="0">
                          <a:solidFill>
                            <a:schemeClr val="bg1"/>
                          </a:solidFill>
                        </a:rPr>
                        <a:t>TOTAL</a:t>
                      </a:r>
                      <a:endParaRPr lang="en-ZA" sz="1600" b="1" dirty="0">
                        <a:solidFill>
                          <a:schemeClr val="bg1"/>
                        </a:solidFill>
                      </a:endParaRPr>
                    </a:p>
                  </a:txBody>
                  <a:tcPr>
                    <a:solidFill>
                      <a:srgbClr val="002060"/>
                    </a:solidFill>
                  </a:tcPr>
                </a:tc>
                <a:tc>
                  <a:txBody>
                    <a:bodyPr/>
                    <a:lstStyle/>
                    <a:p>
                      <a:pPr algn="ctr"/>
                      <a:r>
                        <a:rPr lang="en-ZA" sz="2400" b="1" dirty="0" smtClean="0"/>
                        <a:t>100</a:t>
                      </a:r>
                      <a:endParaRPr lang="en-ZA" sz="2400" b="1" dirty="0"/>
                    </a:p>
                  </a:txBody>
                  <a:tcPr/>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988279075"/>
              </p:ext>
            </p:extLst>
          </p:nvPr>
        </p:nvGraphicFramePr>
        <p:xfrm>
          <a:off x="5950416" y="1792560"/>
          <a:ext cx="1573912" cy="4297680"/>
        </p:xfrm>
        <a:graphic>
          <a:graphicData uri="http://schemas.openxmlformats.org/drawingml/2006/table">
            <a:tbl>
              <a:tblPr firstRow="1" bandRow="1">
                <a:tableStyleId>{5C22544A-7EE6-4342-B048-85BDC9FD1C3A}</a:tableStyleId>
              </a:tblPr>
              <a:tblGrid>
                <a:gridCol w="1573912"/>
              </a:tblGrid>
              <a:tr h="126216">
                <a:tc>
                  <a:txBody>
                    <a:bodyPr/>
                    <a:lstStyle/>
                    <a:p>
                      <a:r>
                        <a:rPr lang="en-ZA" sz="1800" b="1" dirty="0" smtClean="0"/>
                        <a:t>Revised Codes</a:t>
                      </a:r>
                      <a:endParaRPr lang="en-ZA" sz="1800" b="1" dirty="0"/>
                    </a:p>
                  </a:txBody>
                  <a:tcPr>
                    <a:solidFill>
                      <a:srgbClr val="002060"/>
                    </a:solidFill>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25</a:t>
                      </a:r>
                      <a:endParaRPr lang="en-ZA" sz="2400" b="1" dirty="0" smtClean="0">
                        <a:effectLst/>
                        <a:latin typeface="+mn-lt"/>
                        <a:ea typeface="Calibri"/>
                        <a:cs typeface="Times New Roman"/>
                      </a:endParaRPr>
                    </a:p>
                  </a:txBody>
                  <a:tcPr/>
                </a:tc>
              </a:tr>
              <a:tr h="70356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400" b="1" kern="1200" dirty="0" smtClean="0">
                        <a:effectLst/>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ZA" sz="2400" b="1" dirty="0" smtClean="0">
                          <a:effectLst/>
                          <a:latin typeface="+mn-lt"/>
                          <a:ea typeface="Calibri"/>
                          <a:cs typeface="Times New Roman"/>
                        </a:rPr>
                        <a:t>15</a:t>
                      </a:r>
                    </a:p>
                  </a:txBody>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25</a:t>
                      </a:r>
                      <a:endParaRPr lang="en-ZA" sz="2400" b="1" dirty="0" smtClean="0">
                        <a:effectLst/>
                        <a:latin typeface="+mn-lt"/>
                        <a:ea typeface="Calibri"/>
                        <a:cs typeface="Times New Roman"/>
                      </a:endParaRPr>
                    </a:p>
                  </a:txBody>
                  <a:tcPr/>
                </a:tc>
              </a:tr>
              <a:tr h="741680">
                <a:tc>
                  <a:txBody>
                    <a:bodyPr/>
                    <a:lstStyle/>
                    <a:p>
                      <a:pPr algn="ctr"/>
                      <a:endParaRPr lang="en-ZA" sz="2400" b="1" dirty="0" smtClean="0"/>
                    </a:p>
                    <a:p>
                      <a:pPr marL="0" marR="0" indent="0" algn="ctr" defTabSz="914400" rtl="0" eaLnBrk="1" fontAlgn="auto" latinLnBrk="0" hangingPunct="1">
                        <a:lnSpc>
                          <a:spcPct val="100000"/>
                        </a:lnSpc>
                        <a:spcBef>
                          <a:spcPts val="0"/>
                        </a:spcBef>
                        <a:spcAft>
                          <a:spcPts val="0"/>
                        </a:spcAft>
                        <a:buClrTx/>
                        <a:buSzTx/>
                        <a:buFontTx/>
                        <a:buNone/>
                        <a:tabLst/>
                        <a:defRPr/>
                      </a:pPr>
                      <a:r>
                        <a:rPr lang="en-ZA" sz="2400" b="1" kern="1200" baseline="0" dirty="0" smtClean="0">
                          <a:effectLst/>
                        </a:rPr>
                        <a:t>30</a:t>
                      </a:r>
                      <a:endParaRPr lang="en-ZA" sz="2400" b="1" dirty="0" smtClean="0">
                        <a:effectLst/>
                        <a:latin typeface="+mn-lt"/>
                        <a:ea typeface="Calibri"/>
                        <a:cs typeface="Times New Roman"/>
                      </a:endParaRPr>
                    </a:p>
                  </a:txBody>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5</a:t>
                      </a:r>
                      <a:endParaRPr lang="en-ZA" sz="2400" b="1" dirty="0" smtClean="0">
                        <a:effectLst/>
                        <a:latin typeface="+mn-lt"/>
                        <a:ea typeface="Calibri"/>
                        <a:cs typeface="Times New Roman"/>
                      </a:endParaRPr>
                    </a:p>
                  </a:txBody>
                  <a:tcPr/>
                </a:tc>
              </a:tr>
              <a:tr h="370840">
                <a:tc>
                  <a:txBody>
                    <a:bodyPr/>
                    <a:lstStyle/>
                    <a:p>
                      <a:pPr algn="ctr"/>
                      <a:endParaRPr lang="en-ZA" sz="2400" b="1" dirty="0"/>
                    </a:p>
                  </a:txBody>
                  <a:tcPr/>
                </a:tc>
              </a:tr>
              <a:tr h="370840">
                <a:tc>
                  <a:txBody>
                    <a:bodyPr/>
                    <a:lstStyle/>
                    <a:p>
                      <a:pPr algn="ctr"/>
                      <a:r>
                        <a:rPr lang="en-ZA" sz="2400" b="1" dirty="0" smtClean="0"/>
                        <a:t>100</a:t>
                      </a:r>
                      <a:endParaRPr lang="en-ZA" sz="2400" b="1" dirty="0"/>
                    </a:p>
                  </a:txBody>
                  <a:tcPr/>
                </a:tc>
              </a:tr>
            </a:tbl>
          </a:graphicData>
        </a:graphic>
      </p:graphicFrame>
      <p:sp>
        <p:nvSpPr>
          <p:cNvPr id="7" name="Right Brace 6"/>
          <p:cNvSpPr/>
          <p:nvPr/>
        </p:nvSpPr>
        <p:spPr>
          <a:xfrm>
            <a:off x="5364088" y="4005064"/>
            <a:ext cx="360040" cy="864096"/>
          </a:xfrm>
          <a:prstGeom prst="righ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ZA" sz="400" b="1" dirty="0"/>
          </a:p>
        </p:txBody>
      </p:sp>
      <p:sp>
        <p:nvSpPr>
          <p:cNvPr id="8" name="Right Brace 7"/>
          <p:cNvSpPr/>
          <p:nvPr/>
        </p:nvSpPr>
        <p:spPr>
          <a:xfrm>
            <a:off x="5364088" y="2564904"/>
            <a:ext cx="360040" cy="864096"/>
          </a:xfrm>
          <a:prstGeom prst="righ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ZA" sz="400" dirty="0"/>
          </a:p>
        </p:txBody>
      </p:sp>
      <p:sp>
        <p:nvSpPr>
          <p:cNvPr id="9" name="Right Arrow 8"/>
          <p:cNvSpPr/>
          <p:nvPr/>
        </p:nvSpPr>
        <p:spPr>
          <a:xfrm>
            <a:off x="5472100" y="3356992"/>
            <a:ext cx="468052" cy="720080"/>
          </a:xfrm>
          <a:prstGeom prst="right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400"/>
          </a:p>
        </p:txBody>
      </p:sp>
      <p:sp>
        <p:nvSpPr>
          <p:cNvPr id="13" name="Title 1"/>
          <p:cNvSpPr>
            <a:spLocks noGrp="1"/>
          </p:cNvSpPr>
          <p:nvPr>
            <p:ph type="title"/>
          </p:nvPr>
        </p:nvSpPr>
        <p:spPr>
          <a:xfrm>
            <a:off x="457200" y="-27384"/>
            <a:ext cx="8229600" cy="1143000"/>
          </a:xfrm>
        </p:spPr>
        <p:txBody>
          <a:bodyPr>
            <a:normAutofit fontScale="90000"/>
          </a:bodyPr>
          <a:lstStyle/>
          <a:p>
            <a:r>
              <a:rPr lang="en-ZA" b="1" dirty="0" smtClean="0"/>
              <a:t>CHANGES TO THE CODES</a:t>
            </a:r>
            <a:br>
              <a:rPr lang="en-ZA" b="1" dirty="0" smtClean="0"/>
            </a:br>
            <a:r>
              <a:rPr lang="en-ZA" b="1" dirty="0" smtClean="0"/>
              <a:t>Its implication to PSC</a:t>
            </a:r>
            <a:endParaRPr lang="en-ZA" b="1" dirty="0"/>
          </a:p>
        </p:txBody>
      </p:sp>
      <p:sp>
        <p:nvSpPr>
          <p:cNvPr id="14" name="TextBox 13"/>
          <p:cNvSpPr txBox="1"/>
          <p:nvPr/>
        </p:nvSpPr>
        <p:spPr>
          <a:xfrm>
            <a:off x="1118072" y="1196752"/>
            <a:ext cx="6528134" cy="830997"/>
          </a:xfrm>
          <a:prstGeom prst="rect">
            <a:avLst/>
          </a:prstGeom>
          <a:noFill/>
        </p:spPr>
        <p:txBody>
          <a:bodyPr wrap="none" rtlCol="0">
            <a:spAutoFit/>
          </a:bodyPr>
          <a:lstStyle/>
          <a:p>
            <a:r>
              <a:rPr lang="en-ZA" sz="2400" b="1" dirty="0" smtClean="0"/>
              <a:t>Weighting </a:t>
            </a:r>
            <a:r>
              <a:rPr lang="en-ZA" sz="2400" b="1" dirty="0"/>
              <a:t>Points – QSE (now you do all Elements)</a:t>
            </a:r>
          </a:p>
          <a:p>
            <a:endParaRPr lang="en-ZA" sz="2400" b="1" dirty="0"/>
          </a:p>
        </p:txBody>
      </p:sp>
    </p:spTree>
    <p:extLst>
      <p:ext uri="{BB962C8B-B14F-4D97-AF65-F5344CB8AC3E}">
        <p14:creationId xmlns:p14="http://schemas.microsoft.com/office/powerpoint/2010/main" val="219444750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745602521"/>
              </p:ext>
            </p:extLst>
          </p:nvPr>
        </p:nvGraphicFramePr>
        <p:xfrm>
          <a:off x="945754" y="1712208"/>
          <a:ext cx="4562350" cy="4480560"/>
        </p:xfrm>
        <a:graphic>
          <a:graphicData uri="http://schemas.openxmlformats.org/drawingml/2006/table">
            <a:tbl>
              <a:tblPr firstRow="1" bandRow="1">
                <a:tableStyleId>{5C22544A-7EE6-4342-B048-85BDC9FD1C3A}</a:tableStyleId>
              </a:tblPr>
              <a:tblGrid>
                <a:gridCol w="3194198"/>
                <a:gridCol w="1368152"/>
              </a:tblGrid>
              <a:tr h="126216">
                <a:tc>
                  <a:txBody>
                    <a:bodyPr/>
                    <a:lstStyle/>
                    <a:p>
                      <a:endParaRPr lang="en-ZA" sz="1800" b="1" dirty="0">
                        <a:solidFill>
                          <a:schemeClr val="bg1"/>
                        </a:solidFill>
                      </a:endParaRPr>
                    </a:p>
                  </a:txBody>
                  <a:tcPr>
                    <a:solidFill>
                      <a:srgbClr val="002060"/>
                    </a:solidFill>
                  </a:tcPr>
                </a:tc>
                <a:tc>
                  <a:txBody>
                    <a:bodyPr/>
                    <a:lstStyle/>
                    <a:p>
                      <a:r>
                        <a:rPr lang="en-ZA" sz="1800" b="1" dirty="0" smtClean="0"/>
                        <a:t>Current</a:t>
                      </a:r>
                      <a:r>
                        <a:rPr lang="en-ZA" sz="1800" b="1" baseline="0" dirty="0" smtClean="0"/>
                        <a:t> PSC</a:t>
                      </a:r>
                      <a:endParaRPr lang="en-ZA" sz="1800" b="1" dirty="0"/>
                    </a:p>
                  </a:txBody>
                  <a:tcPr>
                    <a:solidFill>
                      <a:srgbClr val="002060"/>
                    </a:solidFill>
                  </a:tcPr>
                </a:tc>
              </a:tr>
              <a:tr h="370840">
                <a:tc>
                  <a:txBody>
                    <a:bodyPr/>
                    <a:lstStyle/>
                    <a:p>
                      <a:r>
                        <a:rPr lang="en-ZA" sz="1800" b="1" dirty="0" smtClean="0">
                          <a:solidFill>
                            <a:schemeClr val="bg1"/>
                          </a:solidFill>
                        </a:rPr>
                        <a:t>Ownership</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25</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Management Control</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25</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Employment Equity</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25</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Skill Development</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25</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Preferential</a:t>
                      </a:r>
                      <a:r>
                        <a:rPr lang="en-ZA" sz="1800" b="1" baseline="0" dirty="0" smtClean="0">
                          <a:solidFill>
                            <a:schemeClr val="bg1"/>
                          </a:solidFill>
                        </a:rPr>
                        <a:t> Procurement</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25</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Enterprise</a:t>
                      </a:r>
                      <a:r>
                        <a:rPr lang="en-ZA" sz="1800" b="1" baseline="0" dirty="0" smtClean="0">
                          <a:solidFill>
                            <a:schemeClr val="bg1"/>
                          </a:solidFill>
                        </a:rPr>
                        <a:t>  Development</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25</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Socio-Economic</a:t>
                      </a:r>
                      <a:r>
                        <a:rPr lang="en-ZA" sz="1800" b="1" baseline="0" dirty="0" smtClean="0">
                          <a:solidFill>
                            <a:schemeClr val="bg1"/>
                          </a:solidFill>
                        </a:rPr>
                        <a:t> Dev</a:t>
                      </a:r>
                      <a:endParaRPr lang="en-ZA" sz="18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25</a:t>
                      </a:r>
                      <a:endParaRPr lang="en-ZA" sz="2400" b="1" dirty="0" smtClean="0">
                        <a:effectLst/>
                        <a:latin typeface="+mn-lt"/>
                        <a:ea typeface="Calibri"/>
                        <a:cs typeface="Times New Roman"/>
                      </a:endParaRPr>
                    </a:p>
                  </a:txBody>
                  <a:tcPr/>
                </a:tc>
              </a:tr>
              <a:tr h="370840">
                <a:tc>
                  <a:txBody>
                    <a:bodyPr/>
                    <a:lstStyle/>
                    <a:p>
                      <a:r>
                        <a:rPr lang="en-ZA" sz="1800" b="1" dirty="0" smtClean="0">
                          <a:solidFill>
                            <a:schemeClr val="bg1"/>
                          </a:solidFill>
                        </a:rPr>
                        <a:t>Economic</a:t>
                      </a:r>
                      <a:r>
                        <a:rPr lang="en-ZA" sz="1800" b="1" baseline="0" dirty="0" smtClean="0">
                          <a:solidFill>
                            <a:schemeClr val="bg1"/>
                          </a:solidFill>
                        </a:rPr>
                        <a:t> Development</a:t>
                      </a:r>
                      <a:endParaRPr lang="en-ZA" sz="1800" b="1" dirty="0">
                        <a:solidFill>
                          <a:schemeClr val="bg1"/>
                        </a:solidFill>
                      </a:endParaRPr>
                    </a:p>
                  </a:txBody>
                  <a:tcPr>
                    <a:solidFill>
                      <a:schemeClr val="accent1">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ZA" sz="2400" b="1" dirty="0" smtClean="0">
                        <a:effectLst/>
                        <a:latin typeface="+mn-lt"/>
                        <a:ea typeface="Calibri"/>
                        <a:cs typeface="Times New Roman"/>
                      </a:endParaRPr>
                    </a:p>
                  </a:txBody>
                  <a:tcPr/>
                </a:tc>
              </a:tr>
              <a:tr h="370840">
                <a:tc>
                  <a:txBody>
                    <a:bodyPr/>
                    <a:lstStyle/>
                    <a:p>
                      <a:r>
                        <a:rPr lang="en-ZA" sz="1600" b="1" dirty="0" smtClean="0">
                          <a:solidFill>
                            <a:schemeClr val="bg1"/>
                          </a:solidFill>
                        </a:rPr>
                        <a:t>TOTAL</a:t>
                      </a:r>
                      <a:endParaRPr lang="en-ZA" sz="1600" b="1" dirty="0">
                        <a:solidFill>
                          <a:schemeClr val="bg1"/>
                        </a:solidFill>
                      </a:endParaRPr>
                    </a:p>
                  </a:txBody>
                  <a:tcPr>
                    <a:solidFill>
                      <a:srgbClr val="002060"/>
                    </a:solidFill>
                  </a:tcPr>
                </a:tc>
                <a:tc>
                  <a:txBody>
                    <a:bodyPr/>
                    <a:lstStyle/>
                    <a:p>
                      <a:pPr algn="ctr"/>
                      <a:r>
                        <a:rPr lang="en-ZA" sz="2400" b="1" dirty="0" smtClean="0"/>
                        <a:t>100</a:t>
                      </a:r>
                      <a:endParaRPr lang="en-ZA" sz="2400" b="1" dirty="0"/>
                    </a:p>
                  </a:txBody>
                  <a:tcPr/>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3390863550"/>
              </p:ext>
            </p:extLst>
          </p:nvPr>
        </p:nvGraphicFramePr>
        <p:xfrm>
          <a:off x="5950416" y="1792560"/>
          <a:ext cx="1573912" cy="4297680"/>
        </p:xfrm>
        <a:graphic>
          <a:graphicData uri="http://schemas.openxmlformats.org/drawingml/2006/table">
            <a:tbl>
              <a:tblPr firstRow="1" bandRow="1">
                <a:tableStyleId>{5C22544A-7EE6-4342-B048-85BDC9FD1C3A}</a:tableStyleId>
              </a:tblPr>
              <a:tblGrid>
                <a:gridCol w="1573912"/>
              </a:tblGrid>
              <a:tr h="126216">
                <a:tc>
                  <a:txBody>
                    <a:bodyPr/>
                    <a:lstStyle/>
                    <a:p>
                      <a:r>
                        <a:rPr lang="en-ZA" sz="1800" b="1" dirty="0" smtClean="0"/>
                        <a:t>Revised Codes</a:t>
                      </a:r>
                      <a:endParaRPr lang="en-ZA" sz="1800" b="1" dirty="0"/>
                    </a:p>
                  </a:txBody>
                  <a:tcPr>
                    <a:solidFill>
                      <a:srgbClr val="002060"/>
                    </a:solidFill>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25</a:t>
                      </a:r>
                      <a:endParaRPr lang="en-ZA" sz="2400" b="1" dirty="0" smtClean="0">
                        <a:effectLst/>
                        <a:latin typeface="+mn-lt"/>
                        <a:ea typeface="Calibri"/>
                        <a:cs typeface="Times New Roman"/>
                      </a:endParaRPr>
                    </a:p>
                  </a:txBody>
                  <a:tcPr/>
                </a:tc>
              </a:tr>
              <a:tr h="70356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400" b="1" kern="1200" dirty="0" smtClean="0">
                        <a:effectLst/>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ZA" sz="2400" b="1" dirty="0" smtClean="0">
                          <a:effectLst/>
                          <a:latin typeface="+mn-lt"/>
                          <a:ea typeface="Calibri"/>
                          <a:cs typeface="Times New Roman"/>
                        </a:rPr>
                        <a:t>15</a:t>
                      </a:r>
                    </a:p>
                  </a:txBody>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25</a:t>
                      </a:r>
                      <a:endParaRPr lang="en-ZA" sz="2400" b="1" dirty="0" smtClean="0">
                        <a:effectLst/>
                        <a:latin typeface="+mn-lt"/>
                        <a:ea typeface="Calibri"/>
                        <a:cs typeface="Times New Roman"/>
                      </a:endParaRPr>
                    </a:p>
                  </a:txBody>
                  <a:tcPr/>
                </a:tc>
              </a:tr>
              <a:tr h="741680">
                <a:tc>
                  <a:txBody>
                    <a:bodyPr/>
                    <a:lstStyle/>
                    <a:p>
                      <a:pPr algn="ctr"/>
                      <a:endParaRPr lang="en-ZA" sz="2400" b="1" dirty="0" smtClean="0"/>
                    </a:p>
                    <a:p>
                      <a:pPr marL="0" marR="0" indent="0" algn="ctr" defTabSz="914400" rtl="0" eaLnBrk="1" fontAlgn="auto" latinLnBrk="0" hangingPunct="1">
                        <a:lnSpc>
                          <a:spcPct val="100000"/>
                        </a:lnSpc>
                        <a:spcBef>
                          <a:spcPts val="0"/>
                        </a:spcBef>
                        <a:spcAft>
                          <a:spcPts val="0"/>
                        </a:spcAft>
                        <a:buClrTx/>
                        <a:buSzTx/>
                        <a:buFontTx/>
                        <a:buNone/>
                        <a:tabLst/>
                        <a:defRPr/>
                      </a:pPr>
                      <a:r>
                        <a:rPr lang="en-ZA" sz="2400" b="1" kern="1200" baseline="0" dirty="0" smtClean="0">
                          <a:effectLst/>
                        </a:rPr>
                        <a:t>30</a:t>
                      </a:r>
                      <a:endParaRPr lang="en-ZA" sz="2400" b="1" dirty="0" smtClean="0">
                        <a:effectLst/>
                        <a:latin typeface="+mn-lt"/>
                        <a:ea typeface="Calibri"/>
                        <a:cs typeface="Times New Roman"/>
                      </a:endParaRPr>
                    </a:p>
                  </a:txBody>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smtClean="0">
                          <a:effectLst/>
                          <a:latin typeface="+mn-lt"/>
                          <a:ea typeface="+mn-ea"/>
                          <a:cs typeface="+mn-cs"/>
                        </a:rPr>
                        <a:t>5</a:t>
                      </a:r>
                      <a:endParaRPr lang="en-ZA" sz="2400" b="1" dirty="0" smtClean="0">
                        <a:effectLst/>
                        <a:latin typeface="+mn-lt"/>
                        <a:ea typeface="Calibri"/>
                        <a:cs typeface="Times New Roman"/>
                      </a:endParaRPr>
                    </a:p>
                  </a:txBody>
                  <a:tcPr/>
                </a:tc>
              </a:tr>
              <a:tr h="370840">
                <a:tc>
                  <a:txBody>
                    <a:bodyPr/>
                    <a:lstStyle/>
                    <a:p>
                      <a:pPr algn="ctr"/>
                      <a:endParaRPr lang="en-ZA" sz="2400" b="1" dirty="0"/>
                    </a:p>
                  </a:txBody>
                  <a:tcPr/>
                </a:tc>
              </a:tr>
              <a:tr h="370840">
                <a:tc>
                  <a:txBody>
                    <a:bodyPr/>
                    <a:lstStyle/>
                    <a:p>
                      <a:pPr algn="ctr"/>
                      <a:r>
                        <a:rPr lang="en-ZA" sz="2400" b="1" dirty="0" smtClean="0"/>
                        <a:t>100</a:t>
                      </a:r>
                      <a:endParaRPr lang="en-ZA" sz="2400" b="1" dirty="0"/>
                    </a:p>
                  </a:txBody>
                  <a:tcPr/>
                </a:tc>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2230807933"/>
              </p:ext>
            </p:extLst>
          </p:nvPr>
        </p:nvGraphicFramePr>
        <p:xfrm>
          <a:off x="7822624" y="1700808"/>
          <a:ext cx="1285880" cy="4353560"/>
        </p:xfrm>
        <a:graphic>
          <a:graphicData uri="http://schemas.openxmlformats.org/drawingml/2006/table">
            <a:tbl>
              <a:tblPr firstRow="1" bandRow="1">
                <a:tableStyleId>{5C22544A-7EE6-4342-B048-85BDC9FD1C3A}</a:tableStyleId>
              </a:tblPr>
              <a:tblGrid>
                <a:gridCol w="1285880"/>
              </a:tblGrid>
              <a:tr h="126216">
                <a:tc>
                  <a:txBody>
                    <a:bodyPr/>
                    <a:lstStyle/>
                    <a:p>
                      <a:r>
                        <a:rPr lang="en-ZA" sz="2100" baseline="0" dirty="0" smtClean="0"/>
                        <a:t> Aligned PSC</a:t>
                      </a:r>
                      <a:endParaRPr lang="en-ZA" sz="2100" dirty="0"/>
                    </a:p>
                  </a:txBody>
                  <a:tcPr>
                    <a:solidFill>
                      <a:srgbClr val="002060"/>
                    </a:solidFill>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100" b="1" kern="1200" dirty="0" smtClean="0">
                          <a:effectLst/>
                          <a:latin typeface="+mn-lt"/>
                          <a:ea typeface="+mn-ea"/>
                          <a:cs typeface="+mn-cs"/>
                        </a:rPr>
                        <a:t>27</a:t>
                      </a:r>
                      <a:endParaRPr lang="en-ZA" sz="2100" b="1" dirty="0" smtClean="0">
                        <a:effectLst/>
                        <a:latin typeface="+mn-lt"/>
                        <a:ea typeface="Calibri"/>
                        <a:cs typeface="Times New Roman"/>
                      </a:endParaRPr>
                    </a:p>
                  </a:txBody>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100" b="1" kern="1200" dirty="0" smtClean="0">
                          <a:effectLst/>
                          <a:latin typeface="+mn-lt"/>
                          <a:ea typeface="+mn-ea"/>
                          <a:cs typeface="+mn-cs"/>
                        </a:rPr>
                        <a:t>9</a:t>
                      </a:r>
                      <a:endParaRPr lang="en-ZA" sz="2100" b="1" dirty="0" smtClean="0">
                        <a:effectLst/>
                        <a:latin typeface="+mn-lt"/>
                        <a:ea typeface="Calibri"/>
                        <a:cs typeface="Times New Roman"/>
                      </a:endParaRPr>
                    </a:p>
                  </a:txBody>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100" b="1" kern="1200" dirty="0" smtClean="0">
                          <a:effectLst/>
                          <a:latin typeface="+mn-lt"/>
                          <a:ea typeface="+mn-ea"/>
                          <a:cs typeface="+mn-cs"/>
                        </a:rPr>
                        <a:t>8</a:t>
                      </a:r>
                      <a:endParaRPr lang="en-ZA" sz="2100" b="1" dirty="0" smtClean="0">
                        <a:effectLst/>
                        <a:latin typeface="+mn-lt"/>
                        <a:ea typeface="Calibri"/>
                        <a:cs typeface="Times New Roman"/>
                      </a:endParaRPr>
                    </a:p>
                  </a:txBody>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100" b="1" kern="1200" dirty="0" smtClean="0">
                          <a:effectLst/>
                          <a:latin typeface="+mn-lt"/>
                          <a:ea typeface="+mn-ea"/>
                          <a:cs typeface="+mn-cs"/>
                        </a:rPr>
                        <a:t>17</a:t>
                      </a:r>
                      <a:endParaRPr lang="en-ZA" sz="2100" b="1" dirty="0" smtClean="0">
                        <a:effectLst/>
                        <a:latin typeface="+mn-lt"/>
                        <a:ea typeface="Calibri"/>
                        <a:cs typeface="Times New Roman"/>
                      </a:endParaRPr>
                    </a:p>
                  </a:txBody>
                  <a:tcPr/>
                </a:tc>
              </a:tr>
              <a:tr h="7416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100" b="1" kern="1200" dirty="0" smtClean="0">
                        <a:effectLst/>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US" sz="2100" b="1" kern="1200" dirty="0" smtClean="0">
                          <a:effectLst/>
                          <a:latin typeface="+mn-lt"/>
                          <a:ea typeface="+mn-ea"/>
                          <a:cs typeface="+mn-cs"/>
                        </a:rPr>
                        <a:t>35</a:t>
                      </a:r>
                      <a:endParaRPr lang="en-ZA" sz="2100" b="1" dirty="0" smtClean="0">
                        <a:effectLst/>
                        <a:latin typeface="+mn-lt"/>
                        <a:ea typeface="Calibri"/>
                        <a:cs typeface="Times New Roman"/>
                      </a:endParaRPr>
                    </a:p>
                  </a:txBody>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100" b="1" kern="1200" dirty="0" smtClean="0">
                          <a:effectLst/>
                          <a:latin typeface="+mn-lt"/>
                          <a:ea typeface="+mn-ea"/>
                          <a:cs typeface="+mn-cs"/>
                        </a:rPr>
                        <a:t>2</a:t>
                      </a:r>
                      <a:endParaRPr lang="en-ZA" sz="2100" b="1" dirty="0" smtClean="0">
                        <a:effectLst/>
                        <a:latin typeface="+mn-lt"/>
                        <a:ea typeface="Calibri"/>
                        <a:cs typeface="Times New Roman"/>
                      </a:endParaRPr>
                    </a:p>
                  </a:txBody>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100" b="1" kern="1200" dirty="0" smtClean="0">
                          <a:effectLst/>
                          <a:latin typeface="+mn-lt"/>
                          <a:ea typeface="+mn-ea"/>
                          <a:cs typeface="+mn-cs"/>
                        </a:rPr>
                        <a:t>4</a:t>
                      </a:r>
                      <a:endParaRPr lang="en-ZA" sz="2100" b="1" dirty="0" smtClean="0">
                        <a:effectLst/>
                        <a:latin typeface="+mn-lt"/>
                        <a:ea typeface="Calibri"/>
                        <a:cs typeface="Times New Roman"/>
                      </a:endParaRPr>
                    </a:p>
                  </a:txBody>
                  <a:tcPr/>
                </a:tc>
              </a:tr>
              <a:tr h="370840">
                <a:tc>
                  <a:txBody>
                    <a:bodyPr/>
                    <a:lstStyle/>
                    <a:p>
                      <a:pPr algn="ctr"/>
                      <a:r>
                        <a:rPr lang="en-ZA" sz="2100" b="1" dirty="0" smtClean="0"/>
                        <a:t>105</a:t>
                      </a:r>
                      <a:endParaRPr lang="en-ZA" sz="2100" b="1" dirty="0"/>
                    </a:p>
                  </a:txBody>
                  <a:tcPr/>
                </a:tc>
              </a:tr>
            </a:tbl>
          </a:graphicData>
        </a:graphic>
      </p:graphicFrame>
      <p:sp>
        <p:nvSpPr>
          <p:cNvPr id="7" name="Right Brace 6"/>
          <p:cNvSpPr/>
          <p:nvPr/>
        </p:nvSpPr>
        <p:spPr>
          <a:xfrm>
            <a:off x="5364088" y="4005064"/>
            <a:ext cx="360040" cy="864096"/>
          </a:xfrm>
          <a:prstGeom prst="righ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ZA" sz="400" b="1" dirty="0"/>
          </a:p>
        </p:txBody>
      </p:sp>
      <p:sp>
        <p:nvSpPr>
          <p:cNvPr id="8" name="Right Brace 7"/>
          <p:cNvSpPr/>
          <p:nvPr/>
        </p:nvSpPr>
        <p:spPr>
          <a:xfrm>
            <a:off x="5364088" y="2564904"/>
            <a:ext cx="360040" cy="864096"/>
          </a:xfrm>
          <a:prstGeom prst="righ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ZA" sz="400" dirty="0"/>
          </a:p>
        </p:txBody>
      </p:sp>
      <p:sp>
        <p:nvSpPr>
          <p:cNvPr id="9" name="Right Arrow 8"/>
          <p:cNvSpPr/>
          <p:nvPr/>
        </p:nvSpPr>
        <p:spPr>
          <a:xfrm>
            <a:off x="5472100" y="3356992"/>
            <a:ext cx="468052" cy="720080"/>
          </a:xfrm>
          <a:prstGeom prst="right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400"/>
          </a:p>
        </p:txBody>
      </p:sp>
      <p:sp>
        <p:nvSpPr>
          <p:cNvPr id="10" name="Right Brace 9"/>
          <p:cNvSpPr/>
          <p:nvPr/>
        </p:nvSpPr>
        <p:spPr>
          <a:xfrm>
            <a:off x="7308304" y="3861048"/>
            <a:ext cx="360040" cy="864096"/>
          </a:xfrm>
          <a:prstGeom prst="righ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ZA" sz="400" b="1" dirty="0"/>
          </a:p>
        </p:txBody>
      </p:sp>
      <p:sp>
        <p:nvSpPr>
          <p:cNvPr id="11" name="Right Arrow 10"/>
          <p:cNvSpPr/>
          <p:nvPr/>
        </p:nvSpPr>
        <p:spPr>
          <a:xfrm>
            <a:off x="7416316" y="3356992"/>
            <a:ext cx="468052" cy="720080"/>
          </a:xfrm>
          <a:prstGeom prst="right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400"/>
          </a:p>
        </p:txBody>
      </p:sp>
      <p:sp>
        <p:nvSpPr>
          <p:cNvPr id="13" name="Title 1"/>
          <p:cNvSpPr>
            <a:spLocks noGrp="1"/>
          </p:cNvSpPr>
          <p:nvPr>
            <p:ph type="title"/>
          </p:nvPr>
        </p:nvSpPr>
        <p:spPr>
          <a:xfrm>
            <a:off x="457200" y="-27384"/>
            <a:ext cx="8229600" cy="1143000"/>
          </a:xfrm>
        </p:spPr>
        <p:txBody>
          <a:bodyPr>
            <a:normAutofit fontScale="90000"/>
          </a:bodyPr>
          <a:lstStyle/>
          <a:p>
            <a:r>
              <a:rPr lang="en-ZA" b="1" dirty="0" smtClean="0"/>
              <a:t>CHANGES TO THE CODES</a:t>
            </a:r>
            <a:br>
              <a:rPr lang="en-ZA" b="1" dirty="0" smtClean="0"/>
            </a:br>
            <a:r>
              <a:rPr lang="en-ZA" b="1" dirty="0" smtClean="0"/>
              <a:t>Its implication to PSC</a:t>
            </a:r>
            <a:endParaRPr lang="en-ZA" b="1" dirty="0"/>
          </a:p>
        </p:txBody>
      </p:sp>
      <p:sp>
        <p:nvSpPr>
          <p:cNvPr id="14" name="TextBox 13"/>
          <p:cNvSpPr txBox="1"/>
          <p:nvPr/>
        </p:nvSpPr>
        <p:spPr>
          <a:xfrm>
            <a:off x="1118072" y="1196752"/>
            <a:ext cx="6528134" cy="830997"/>
          </a:xfrm>
          <a:prstGeom prst="rect">
            <a:avLst/>
          </a:prstGeom>
          <a:noFill/>
        </p:spPr>
        <p:txBody>
          <a:bodyPr wrap="none" rtlCol="0">
            <a:spAutoFit/>
          </a:bodyPr>
          <a:lstStyle/>
          <a:p>
            <a:r>
              <a:rPr lang="en-ZA" sz="2400" b="1" dirty="0" smtClean="0"/>
              <a:t>Weighting </a:t>
            </a:r>
            <a:r>
              <a:rPr lang="en-ZA" sz="2400" b="1" dirty="0"/>
              <a:t>Points – QSE (now you do all Elements)</a:t>
            </a:r>
          </a:p>
          <a:p>
            <a:endParaRPr lang="en-ZA" sz="2400" b="1" dirty="0"/>
          </a:p>
        </p:txBody>
      </p:sp>
    </p:spTree>
    <p:extLst>
      <p:ext uri="{BB962C8B-B14F-4D97-AF65-F5344CB8AC3E}">
        <p14:creationId xmlns:p14="http://schemas.microsoft.com/office/powerpoint/2010/main" val="8774796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body" idx="4294967295"/>
          </p:nvPr>
        </p:nvSpPr>
        <p:spPr>
          <a:xfrm>
            <a:off x="90361" y="2435035"/>
            <a:ext cx="8424862" cy="3052762"/>
          </a:xfrm>
        </p:spPr>
        <p:txBody>
          <a:bodyPr>
            <a:normAutofit fontScale="92500"/>
          </a:bodyPr>
          <a:lstStyle/>
          <a:p>
            <a:pPr algn="ctr" eaLnBrk="1" hangingPunct="1">
              <a:buFont typeface="Wingdings" pitchFamily="2" charset="2"/>
              <a:buNone/>
            </a:pPr>
            <a:r>
              <a:rPr lang="en-ZA" sz="3600" b="1" dirty="0" smtClean="0">
                <a:latin typeface="Calibri" panose="020F0502020204030204" pitchFamily="34" charset="0"/>
              </a:rPr>
              <a:t>Transformation is a mechanism by government using Broad based Economic empowerment to enable the participation of the previously marginalised in the main stream economy!</a:t>
            </a:r>
          </a:p>
          <a:p>
            <a:pPr algn="ctr" eaLnBrk="1" hangingPunct="1">
              <a:buFont typeface="Wingdings" pitchFamily="2" charset="2"/>
              <a:buNone/>
            </a:pPr>
            <a:endParaRPr lang="en-ZA" sz="2800" b="1" dirty="0" smtClean="0">
              <a:latin typeface="Calibri" panose="020F0502020204030204" pitchFamily="34" charset="0"/>
            </a:endParaRPr>
          </a:p>
        </p:txBody>
      </p:sp>
      <p:sp>
        <p:nvSpPr>
          <p:cNvPr id="10" name="Title 1"/>
          <p:cNvSpPr txBox="1">
            <a:spLocks/>
          </p:cNvSpPr>
          <p:nvPr/>
        </p:nvSpPr>
        <p:spPr>
          <a:xfrm>
            <a:off x="198120" y="860810"/>
            <a:ext cx="8839200" cy="1143000"/>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4300" b="1" dirty="0"/>
              <a:t>UNDERSTANDING TRANSFORMATION</a:t>
            </a:r>
          </a:p>
        </p:txBody>
      </p:sp>
    </p:spTree>
    <p:extLst>
      <p:ext uri="{BB962C8B-B14F-4D97-AF65-F5344CB8AC3E}">
        <p14:creationId xmlns:p14="http://schemas.microsoft.com/office/powerpoint/2010/main" val="25673269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205704"/>
            <a:ext cx="8240073" cy="5535664"/>
          </a:xfrm>
        </p:spPr>
        <p:txBody>
          <a:bodyPr>
            <a:normAutofit/>
          </a:bodyPr>
          <a:lstStyle/>
          <a:p>
            <a:r>
              <a:rPr lang="en-US" b="1" dirty="0" smtClean="0">
                <a:latin typeface="+mj-lt"/>
              </a:rPr>
              <a:t>Complex Structure</a:t>
            </a:r>
            <a:endParaRPr lang="en-US" b="1" dirty="0">
              <a:latin typeface="+mj-lt"/>
            </a:endParaRPr>
          </a:p>
          <a:p>
            <a:pPr lvl="1"/>
            <a:endParaRPr lang="en-US" dirty="0" smtClean="0"/>
          </a:p>
          <a:p>
            <a:pPr lvl="2"/>
            <a:endParaRPr lang="en-US" dirty="0" smtClean="0"/>
          </a:p>
          <a:p>
            <a:endParaRPr lang="en-US" dirty="0" smtClean="0"/>
          </a:p>
          <a:p>
            <a:pPr lvl="1"/>
            <a:endParaRPr lang="en-US" dirty="0" smtClean="0"/>
          </a:p>
          <a:p>
            <a:pPr marL="457200" lvl="1" indent="0">
              <a:buNone/>
            </a:pPr>
            <a:endParaRPr lang="en-US" dirty="0" smtClean="0"/>
          </a:p>
          <a:p>
            <a:pPr lvl="1"/>
            <a:endParaRPr lang="en-US" dirty="0"/>
          </a:p>
        </p:txBody>
      </p:sp>
      <p:sp>
        <p:nvSpPr>
          <p:cNvPr id="10" name="Title 1"/>
          <p:cNvSpPr>
            <a:spLocks noGrp="1"/>
          </p:cNvSpPr>
          <p:nvPr>
            <p:ph type="title"/>
          </p:nvPr>
        </p:nvSpPr>
        <p:spPr>
          <a:xfrm>
            <a:off x="457200" y="-27384"/>
            <a:ext cx="8229600" cy="1143000"/>
          </a:xfrm>
        </p:spPr>
        <p:txBody>
          <a:bodyPr>
            <a:normAutofit fontScale="90000"/>
          </a:bodyPr>
          <a:lstStyle/>
          <a:p>
            <a:r>
              <a:rPr lang="en-ZA" b="1" dirty="0" smtClean="0"/>
              <a:t>CHANGES TO THE CODES</a:t>
            </a:r>
            <a:br>
              <a:rPr lang="en-ZA" b="1" dirty="0" smtClean="0"/>
            </a:br>
            <a:r>
              <a:rPr lang="en-ZA" b="1" dirty="0" smtClean="0"/>
              <a:t>Its implication to PSC</a:t>
            </a:r>
            <a:endParaRPr lang="en-ZA" b="1" dirty="0"/>
          </a:p>
        </p:txBody>
      </p:sp>
      <p:graphicFrame>
        <p:nvGraphicFramePr>
          <p:cNvPr id="8" name="Table 7"/>
          <p:cNvGraphicFramePr>
            <a:graphicFrameLocks noGrp="1"/>
          </p:cNvGraphicFramePr>
          <p:nvPr>
            <p:extLst>
              <p:ext uri="{D42A27DB-BD31-4B8C-83A1-F6EECF244321}">
                <p14:modId xmlns:p14="http://schemas.microsoft.com/office/powerpoint/2010/main" val="1831172717"/>
              </p:ext>
            </p:extLst>
          </p:nvPr>
        </p:nvGraphicFramePr>
        <p:xfrm>
          <a:off x="395536" y="1844824"/>
          <a:ext cx="8748464" cy="4710158"/>
        </p:xfrm>
        <a:graphic>
          <a:graphicData uri="http://schemas.openxmlformats.org/drawingml/2006/table">
            <a:tbl>
              <a:tblPr firstRow="1" firstCol="1" bandRow="1">
                <a:tableStyleId>{5C22544A-7EE6-4342-B048-85BDC9FD1C3A}</a:tableStyleId>
              </a:tblPr>
              <a:tblGrid>
                <a:gridCol w="3223538"/>
                <a:gridCol w="799552"/>
                <a:gridCol w="824882"/>
                <a:gridCol w="544049"/>
                <a:gridCol w="478717"/>
                <a:gridCol w="614532"/>
                <a:gridCol w="754398"/>
                <a:gridCol w="754398"/>
                <a:gridCol w="754398"/>
              </a:tblGrid>
              <a:tr h="2241785">
                <a:tc>
                  <a:txBody>
                    <a:bodyPr/>
                    <a:lstStyle/>
                    <a:p>
                      <a:pPr>
                        <a:lnSpc>
                          <a:spcPct val="115000"/>
                        </a:lnSpc>
                        <a:spcAft>
                          <a:spcPts val="0"/>
                        </a:spcAft>
                      </a:pPr>
                      <a:r>
                        <a:rPr lang="en-ZA" sz="2400" dirty="0">
                          <a:solidFill>
                            <a:schemeClr val="bg1"/>
                          </a:solidFill>
                          <a:effectLst/>
                        </a:rPr>
                        <a:t> </a:t>
                      </a:r>
                      <a:endParaRPr lang="en-ZA" sz="2000" dirty="0">
                        <a:solidFill>
                          <a:schemeClr val="bg1"/>
                        </a:solidFill>
                        <a:effectLst/>
                        <a:latin typeface="Calibri"/>
                        <a:ea typeface="Calibri"/>
                        <a:cs typeface="Times New Roman"/>
                      </a:endParaRPr>
                    </a:p>
                  </a:txBody>
                  <a:tcPr marL="68580" marR="68580" marT="0" marB="0" vert="vert270">
                    <a:solidFill>
                      <a:schemeClr val="tx2">
                        <a:lumMod val="75000"/>
                      </a:schemeClr>
                    </a:solidFill>
                  </a:tcPr>
                </a:tc>
                <a:tc>
                  <a:txBody>
                    <a:bodyPr/>
                    <a:lstStyle/>
                    <a:p>
                      <a:pPr>
                        <a:lnSpc>
                          <a:spcPct val="115000"/>
                        </a:lnSpc>
                        <a:spcAft>
                          <a:spcPts val="0"/>
                        </a:spcAft>
                      </a:pPr>
                      <a:r>
                        <a:rPr lang="en-ZA" sz="1600" kern="1200" dirty="0">
                          <a:effectLst/>
                        </a:rPr>
                        <a:t>Internal  Management </a:t>
                      </a:r>
                      <a:endParaRPr lang="en-ZA" sz="2000" dirty="0">
                        <a:effectLst/>
                      </a:endParaRPr>
                    </a:p>
                    <a:p>
                      <a:pPr>
                        <a:lnSpc>
                          <a:spcPct val="115000"/>
                        </a:lnSpc>
                        <a:spcAft>
                          <a:spcPts val="0"/>
                        </a:spcAft>
                      </a:pPr>
                      <a:r>
                        <a:rPr lang="en-ZA" sz="1600" kern="1200" dirty="0">
                          <a:effectLst/>
                        </a:rPr>
                        <a:t>PLSA/RIETS</a:t>
                      </a:r>
                      <a:endParaRPr lang="en-ZA" sz="2000" dirty="0">
                        <a:effectLst/>
                        <a:latin typeface="Calibri"/>
                        <a:ea typeface="Calibri"/>
                        <a:cs typeface="Times New Roman"/>
                      </a:endParaRPr>
                    </a:p>
                  </a:txBody>
                  <a:tcPr marL="68580" marR="68580" marT="0" marB="0" vert="vert270">
                    <a:solidFill>
                      <a:schemeClr val="tx2">
                        <a:lumMod val="75000"/>
                      </a:schemeClr>
                    </a:solidFill>
                  </a:tcPr>
                </a:tc>
                <a:tc>
                  <a:txBody>
                    <a:bodyPr/>
                    <a:lstStyle/>
                    <a:p>
                      <a:pPr>
                        <a:lnSpc>
                          <a:spcPct val="115000"/>
                        </a:lnSpc>
                        <a:spcAft>
                          <a:spcPts val="0"/>
                        </a:spcAft>
                      </a:pPr>
                      <a:r>
                        <a:rPr lang="en-ZA" sz="1600" kern="1200" dirty="0">
                          <a:effectLst/>
                        </a:rPr>
                        <a:t>Unlisted Public mandated collective Investment</a:t>
                      </a:r>
                      <a:endParaRPr lang="en-ZA" sz="2000" dirty="0">
                        <a:effectLst/>
                        <a:latin typeface="Calibri"/>
                        <a:ea typeface="Calibri"/>
                        <a:cs typeface="Times New Roman"/>
                      </a:endParaRPr>
                    </a:p>
                  </a:txBody>
                  <a:tcPr marL="68580" marR="68580" marT="0" marB="0" vert="vert270">
                    <a:solidFill>
                      <a:schemeClr val="tx2">
                        <a:lumMod val="75000"/>
                      </a:schemeClr>
                    </a:solidFill>
                  </a:tcPr>
                </a:tc>
                <a:tc>
                  <a:txBody>
                    <a:bodyPr/>
                    <a:lstStyle/>
                    <a:p>
                      <a:pPr>
                        <a:lnSpc>
                          <a:spcPct val="115000"/>
                        </a:lnSpc>
                        <a:spcAft>
                          <a:spcPts val="0"/>
                        </a:spcAft>
                      </a:pPr>
                      <a:r>
                        <a:rPr lang="en-ZA" sz="1600" kern="1200" dirty="0">
                          <a:effectLst/>
                        </a:rPr>
                        <a:t>Prop Management services</a:t>
                      </a:r>
                      <a:endParaRPr lang="en-ZA" sz="2000" dirty="0">
                        <a:effectLst/>
                        <a:latin typeface="Calibri"/>
                        <a:ea typeface="Calibri"/>
                        <a:cs typeface="Times New Roman"/>
                      </a:endParaRPr>
                    </a:p>
                  </a:txBody>
                  <a:tcPr marL="68580" marR="68580" marT="0" marB="0" vert="vert270">
                    <a:solidFill>
                      <a:schemeClr val="tx2">
                        <a:lumMod val="75000"/>
                      </a:schemeClr>
                    </a:solidFill>
                  </a:tcPr>
                </a:tc>
                <a:tc>
                  <a:txBody>
                    <a:bodyPr/>
                    <a:lstStyle/>
                    <a:p>
                      <a:pPr>
                        <a:lnSpc>
                          <a:spcPct val="115000"/>
                        </a:lnSpc>
                        <a:spcAft>
                          <a:spcPts val="0"/>
                        </a:spcAft>
                      </a:pPr>
                      <a:r>
                        <a:rPr lang="en-ZA" sz="1600" kern="1200" dirty="0">
                          <a:effectLst/>
                        </a:rPr>
                        <a:t>Estate Agents</a:t>
                      </a:r>
                      <a:endParaRPr lang="en-ZA" sz="2000" dirty="0">
                        <a:effectLst/>
                        <a:latin typeface="Calibri"/>
                        <a:ea typeface="Calibri"/>
                        <a:cs typeface="Times New Roman"/>
                      </a:endParaRPr>
                    </a:p>
                  </a:txBody>
                  <a:tcPr marL="68580" marR="68580" marT="0" marB="0" vert="vert270">
                    <a:solidFill>
                      <a:schemeClr val="tx2">
                        <a:lumMod val="75000"/>
                      </a:schemeClr>
                    </a:solidFill>
                  </a:tcPr>
                </a:tc>
                <a:tc>
                  <a:txBody>
                    <a:bodyPr/>
                    <a:lstStyle/>
                    <a:p>
                      <a:pPr>
                        <a:lnSpc>
                          <a:spcPct val="115000"/>
                        </a:lnSpc>
                        <a:spcAft>
                          <a:spcPts val="0"/>
                        </a:spcAft>
                      </a:pPr>
                      <a:r>
                        <a:rPr lang="en-ZA" sz="1600" kern="1200" dirty="0">
                          <a:effectLst/>
                        </a:rPr>
                        <a:t>Asset Management</a:t>
                      </a:r>
                      <a:endParaRPr lang="en-ZA" sz="2000" dirty="0">
                        <a:effectLst/>
                        <a:latin typeface="Calibri"/>
                        <a:ea typeface="Calibri"/>
                        <a:cs typeface="Times New Roman"/>
                      </a:endParaRPr>
                    </a:p>
                  </a:txBody>
                  <a:tcPr marL="68580" marR="68580" marT="0" marB="0" vert="vert270">
                    <a:solidFill>
                      <a:schemeClr val="tx2">
                        <a:lumMod val="75000"/>
                      </a:schemeClr>
                    </a:solidFill>
                  </a:tcPr>
                </a:tc>
                <a:tc>
                  <a:txBody>
                    <a:bodyPr/>
                    <a:lstStyle/>
                    <a:p>
                      <a:pPr>
                        <a:lnSpc>
                          <a:spcPct val="115000"/>
                        </a:lnSpc>
                        <a:spcAft>
                          <a:spcPts val="0"/>
                        </a:spcAft>
                      </a:pPr>
                      <a:r>
                        <a:rPr lang="en-ZA" sz="1600" kern="1200" dirty="0">
                          <a:effectLst/>
                        </a:rPr>
                        <a:t>PLSA Property Loans Stock externally management</a:t>
                      </a:r>
                      <a:endParaRPr lang="en-ZA" sz="2000" dirty="0">
                        <a:effectLst/>
                        <a:latin typeface="Calibri"/>
                        <a:ea typeface="Calibri"/>
                        <a:cs typeface="Times New Roman"/>
                      </a:endParaRPr>
                    </a:p>
                  </a:txBody>
                  <a:tcPr marL="68580" marR="68580" marT="0" marB="0" vert="vert270">
                    <a:solidFill>
                      <a:schemeClr val="tx2">
                        <a:lumMod val="75000"/>
                      </a:schemeClr>
                    </a:solidFill>
                  </a:tcPr>
                </a:tc>
                <a:tc>
                  <a:txBody>
                    <a:bodyPr/>
                    <a:lstStyle/>
                    <a:p>
                      <a:pPr>
                        <a:lnSpc>
                          <a:spcPct val="115000"/>
                        </a:lnSpc>
                        <a:spcAft>
                          <a:spcPts val="0"/>
                        </a:spcAft>
                      </a:pPr>
                      <a:r>
                        <a:rPr lang="en-ZA" sz="1600" kern="1200" dirty="0">
                          <a:effectLst/>
                        </a:rPr>
                        <a:t>Prop Owners /RIET (External Management)</a:t>
                      </a:r>
                      <a:endParaRPr lang="en-ZA" sz="2000" dirty="0">
                        <a:effectLst/>
                        <a:latin typeface="Calibri"/>
                        <a:ea typeface="Calibri"/>
                        <a:cs typeface="Times New Roman"/>
                      </a:endParaRPr>
                    </a:p>
                  </a:txBody>
                  <a:tcPr marL="68580" marR="68580" marT="0" marB="0" vert="vert270">
                    <a:solidFill>
                      <a:schemeClr val="tx2">
                        <a:lumMod val="75000"/>
                      </a:schemeClr>
                    </a:solidFill>
                  </a:tcPr>
                </a:tc>
                <a:tc>
                  <a:txBody>
                    <a:bodyPr/>
                    <a:lstStyle/>
                    <a:p>
                      <a:pPr>
                        <a:lnSpc>
                          <a:spcPct val="115000"/>
                        </a:lnSpc>
                        <a:spcAft>
                          <a:spcPts val="0"/>
                        </a:spcAft>
                      </a:pPr>
                      <a:r>
                        <a:rPr lang="en-ZA" sz="1600" kern="1200" dirty="0">
                          <a:effectLst/>
                        </a:rPr>
                        <a:t>APUTS</a:t>
                      </a:r>
                      <a:endParaRPr lang="en-ZA" sz="2000" dirty="0">
                        <a:effectLst/>
                        <a:latin typeface="Calibri"/>
                        <a:ea typeface="Calibri"/>
                        <a:cs typeface="Times New Roman"/>
                      </a:endParaRPr>
                    </a:p>
                  </a:txBody>
                  <a:tcPr marL="68580" marR="68580" marT="0" marB="0" vert="vert270">
                    <a:solidFill>
                      <a:schemeClr val="tx2">
                        <a:lumMod val="75000"/>
                      </a:schemeClr>
                    </a:solidFill>
                  </a:tcPr>
                </a:tc>
              </a:tr>
              <a:tr h="487544">
                <a:tc>
                  <a:txBody>
                    <a:bodyPr/>
                    <a:lstStyle/>
                    <a:p>
                      <a:pPr>
                        <a:lnSpc>
                          <a:spcPct val="115000"/>
                        </a:lnSpc>
                        <a:spcAft>
                          <a:spcPts val="0"/>
                        </a:spcAft>
                      </a:pPr>
                      <a:r>
                        <a:rPr lang="en-ZA" sz="1600" kern="1200">
                          <a:solidFill>
                            <a:schemeClr val="bg1"/>
                          </a:solidFill>
                          <a:effectLst/>
                        </a:rPr>
                        <a:t>Ownership</a:t>
                      </a:r>
                      <a:endParaRPr lang="en-ZA" sz="2000">
                        <a:solidFill>
                          <a:schemeClr val="bg1"/>
                        </a:solidFill>
                        <a:effectLst/>
                      </a:endParaRPr>
                    </a:p>
                    <a:p>
                      <a:pPr>
                        <a:lnSpc>
                          <a:spcPct val="115000"/>
                        </a:lnSpc>
                        <a:spcAft>
                          <a:spcPts val="0"/>
                        </a:spcAft>
                      </a:pPr>
                      <a:r>
                        <a:rPr lang="en-ZA" sz="1600">
                          <a:solidFill>
                            <a:schemeClr val="bg1"/>
                          </a:solidFill>
                          <a:effectLst/>
                        </a:rPr>
                        <a:t> </a:t>
                      </a:r>
                      <a:endParaRPr lang="en-ZA" sz="2000">
                        <a:solidFill>
                          <a:schemeClr val="bg1"/>
                        </a:solidFill>
                        <a:effectLst/>
                        <a:latin typeface="Calibri"/>
                        <a:ea typeface="Calibri"/>
                        <a:cs typeface="Times New Roman"/>
                      </a:endParaRPr>
                    </a:p>
                  </a:txBody>
                  <a:tcPr marL="68580" marR="68580" marT="0" marB="0">
                    <a:solidFill>
                      <a:schemeClr val="tx2">
                        <a:lumMod val="75000"/>
                      </a:schemeClr>
                    </a:solidFill>
                  </a:tcPr>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c>
                  <a:txBody>
                    <a:bodyPr/>
                    <a:lstStyle/>
                    <a:p>
                      <a:pPr>
                        <a:lnSpc>
                          <a:spcPct val="115000"/>
                        </a:lnSpc>
                        <a:spcAft>
                          <a:spcPts val="0"/>
                        </a:spcAft>
                      </a:pPr>
                      <a:r>
                        <a:rPr lang="en-US" sz="1600" kern="1200" dirty="0" smtClean="0">
                          <a:effectLst/>
                        </a:rPr>
                        <a:t>✓</a:t>
                      </a:r>
                      <a:endParaRPr lang="en-ZA" sz="2000" dirty="0">
                        <a:effectLst/>
                        <a:latin typeface="+mn-lt"/>
                        <a:ea typeface="Calibri"/>
                        <a:cs typeface="Times New Roman"/>
                      </a:endParaRPr>
                    </a:p>
                  </a:txBody>
                  <a:tcPr marL="68580" marR="68580" marT="0" marB="0"/>
                </a:tc>
                <a:tc>
                  <a:txBody>
                    <a:bodyPr/>
                    <a:lstStyle/>
                    <a:p>
                      <a:pPr>
                        <a:lnSpc>
                          <a:spcPct val="115000"/>
                        </a:lnSpc>
                        <a:spcAft>
                          <a:spcPts val="0"/>
                        </a:spcAft>
                      </a:pPr>
                      <a:r>
                        <a:rPr lang="en-US" sz="1600" kern="1200" dirty="0">
                          <a:effectLst/>
                        </a:rPr>
                        <a:t>✓</a:t>
                      </a:r>
                      <a:endParaRPr lang="en-ZA" sz="2000" dirty="0">
                        <a:effectLst/>
                        <a:latin typeface="Calibri"/>
                        <a:ea typeface="Calibri"/>
                        <a:cs typeface="Times New Roman"/>
                      </a:endParaRPr>
                    </a:p>
                  </a:txBody>
                  <a:tcPr marL="68580" marR="68580" marT="0" marB="0"/>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r>
              <a:tr h="211097">
                <a:tc>
                  <a:txBody>
                    <a:bodyPr/>
                    <a:lstStyle/>
                    <a:p>
                      <a:pPr>
                        <a:lnSpc>
                          <a:spcPct val="115000"/>
                        </a:lnSpc>
                        <a:spcAft>
                          <a:spcPts val="0"/>
                        </a:spcAft>
                      </a:pPr>
                      <a:r>
                        <a:rPr lang="en-ZA" sz="1600" kern="1200">
                          <a:solidFill>
                            <a:schemeClr val="bg1"/>
                          </a:solidFill>
                          <a:effectLst/>
                        </a:rPr>
                        <a:t>Management Control</a:t>
                      </a:r>
                      <a:endParaRPr lang="en-ZA" sz="2000">
                        <a:solidFill>
                          <a:schemeClr val="bg1"/>
                        </a:solidFill>
                        <a:effectLst/>
                        <a:latin typeface="Calibri"/>
                        <a:ea typeface="Calibri"/>
                        <a:cs typeface="Times New Roman"/>
                      </a:endParaRPr>
                    </a:p>
                  </a:txBody>
                  <a:tcPr marL="68580" marR="68580" marT="0" marB="0">
                    <a:solidFill>
                      <a:schemeClr val="tx2">
                        <a:lumMod val="75000"/>
                      </a:schemeClr>
                    </a:solidFill>
                  </a:tcPr>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r>
              <a:tr h="211097">
                <a:tc>
                  <a:txBody>
                    <a:bodyPr/>
                    <a:lstStyle/>
                    <a:p>
                      <a:pPr>
                        <a:lnSpc>
                          <a:spcPct val="115000"/>
                        </a:lnSpc>
                        <a:spcAft>
                          <a:spcPts val="0"/>
                        </a:spcAft>
                      </a:pPr>
                      <a:r>
                        <a:rPr lang="en-ZA" sz="1600" kern="1200">
                          <a:solidFill>
                            <a:schemeClr val="bg1"/>
                          </a:solidFill>
                          <a:effectLst/>
                        </a:rPr>
                        <a:t>Employment Equity</a:t>
                      </a:r>
                      <a:endParaRPr lang="en-ZA" sz="2000">
                        <a:solidFill>
                          <a:schemeClr val="bg1"/>
                        </a:solidFill>
                        <a:effectLst/>
                        <a:latin typeface="Calibri"/>
                        <a:ea typeface="Calibri"/>
                        <a:cs typeface="Times New Roman"/>
                      </a:endParaRPr>
                    </a:p>
                  </a:txBody>
                  <a:tcPr marL="68580" marR="68580" marT="0" marB="0">
                    <a:solidFill>
                      <a:schemeClr val="tx2">
                        <a:lumMod val="75000"/>
                      </a:schemeClr>
                    </a:solidFill>
                  </a:tcPr>
                </a:tc>
                <a:tc>
                  <a:txBody>
                    <a:bodyPr/>
                    <a:lstStyle/>
                    <a:p>
                      <a:pPr>
                        <a:lnSpc>
                          <a:spcPct val="115000"/>
                        </a:lnSpc>
                        <a:spcAft>
                          <a:spcPts val="0"/>
                        </a:spcAft>
                      </a:pPr>
                      <a:r>
                        <a:rPr lang="en-US" sz="1600" kern="1200" dirty="0">
                          <a:effectLst/>
                        </a:rPr>
                        <a:t>✓</a:t>
                      </a:r>
                      <a:endParaRPr lang="en-ZA" sz="2000" dirty="0">
                        <a:effectLst/>
                        <a:latin typeface="Calibri"/>
                        <a:ea typeface="Calibri"/>
                        <a:cs typeface="Times New Roman"/>
                      </a:endParaRPr>
                    </a:p>
                  </a:txBody>
                  <a:tcPr marL="68580" marR="68580" marT="0" marB="0"/>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c>
                  <a:txBody>
                    <a:bodyPr/>
                    <a:lstStyle/>
                    <a:p>
                      <a:pPr>
                        <a:lnSpc>
                          <a:spcPct val="115000"/>
                        </a:lnSpc>
                        <a:spcAft>
                          <a:spcPts val="0"/>
                        </a:spcAft>
                      </a:pPr>
                      <a:r>
                        <a:rPr lang="en-ZA" sz="1600" b="1" kern="1200">
                          <a:effectLst/>
                        </a:rPr>
                        <a:t>X</a:t>
                      </a:r>
                      <a:endParaRPr lang="en-ZA" sz="2000" b="1">
                        <a:effectLst/>
                        <a:latin typeface="Calibri"/>
                        <a:ea typeface="Calibri"/>
                        <a:cs typeface="Times New Roman"/>
                      </a:endParaRPr>
                    </a:p>
                  </a:txBody>
                  <a:tcPr marL="68580" marR="68580" marT="0" marB="0"/>
                </a:tc>
                <a:tc>
                  <a:txBody>
                    <a:bodyPr/>
                    <a:lstStyle/>
                    <a:p>
                      <a:pPr>
                        <a:lnSpc>
                          <a:spcPct val="115000"/>
                        </a:lnSpc>
                        <a:spcAft>
                          <a:spcPts val="0"/>
                        </a:spcAft>
                      </a:pPr>
                      <a:r>
                        <a:rPr lang="en-ZA" sz="1600" b="1" kern="1200">
                          <a:effectLst/>
                        </a:rPr>
                        <a:t>X</a:t>
                      </a:r>
                      <a:endParaRPr lang="en-ZA" sz="2000" b="1">
                        <a:effectLst/>
                        <a:latin typeface="Calibri"/>
                        <a:ea typeface="Calibri"/>
                        <a:cs typeface="Times New Roman"/>
                      </a:endParaRPr>
                    </a:p>
                  </a:txBody>
                  <a:tcPr marL="68580" marR="68580" marT="0" marB="0"/>
                </a:tc>
                <a:tc>
                  <a:txBody>
                    <a:bodyPr/>
                    <a:lstStyle/>
                    <a:p>
                      <a:pPr>
                        <a:lnSpc>
                          <a:spcPct val="115000"/>
                        </a:lnSpc>
                        <a:spcAft>
                          <a:spcPts val="0"/>
                        </a:spcAft>
                      </a:pPr>
                      <a:r>
                        <a:rPr lang="en-ZA" sz="1600" b="1" kern="1200">
                          <a:effectLst/>
                        </a:rPr>
                        <a:t>X</a:t>
                      </a:r>
                      <a:endParaRPr lang="en-ZA" sz="2000" b="1">
                        <a:effectLst/>
                        <a:latin typeface="Calibri"/>
                        <a:ea typeface="Calibri"/>
                        <a:cs typeface="Times New Roman"/>
                      </a:endParaRPr>
                    </a:p>
                  </a:txBody>
                  <a:tcPr marL="68580" marR="68580" marT="0" marB="0"/>
                </a:tc>
              </a:tr>
              <a:tr h="211097">
                <a:tc>
                  <a:txBody>
                    <a:bodyPr/>
                    <a:lstStyle/>
                    <a:p>
                      <a:pPr>
                        <a:lnSpc>
                          <a:spcPct val="115000"/>
                        </a:lnSpc>
                        <a:spcAft>
                          <a:spcPts val="0"/>
                        </a:spcAft>
                      </a:pPr>
                      <a:r>
                        <a:rPr lang="en-ZA" sz="1600" kern="1200">
                          <a:solidFill>
                            <a:schemeClr val="bg1"/>
                          </a:solidFill>
                          <a:effectLst/>
                        </a:rPr>
                        <a:t>Skill Development</a:t>
                      </a:r>
                      <a:endParaRPr lang="en-ZA" sz="2000">
                        <a:solidFill>
                          <a:schemeClr val="bg1"/>
                        </a:solidFill>
                        <a:effectLst/>
                        <a:latin typeface="Calibri"/>
                        <a:ea typeface="Calibri"/>
                        <a:cs typeface="Times New Roman"/>
                      </a:endParaRPr>
                    </a:p>
                  </a:txBody>
                  <a:tcPr marL="68580" marR="68580" marT="0" marB="0">
                    <a:solidFill>
                      <a:schemeClr val="tx2">
                        <a:lumMod val="75000"/>
                      </a:schemeClr>
                    </a:solidFill>
                  </a:tcPr>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c>
                  <a:txBody>
                    <a:bodyPr/>
                    <a:lstStyle/>
                    <a:p>
                      <a:pPr>
                        <a:lnSpc>
                          <a:spcPct val="115000"/>
                        </a:lnSpc>
                        <a:spcAft>
                          <a:spcPts val="0"/>
                        </a:spcAft>
                      </a:pPr>
                      <a:r>
                        <a:rPr lang="en-ZA" sz="1600" b="1" kern="1200">
                          <a:effectLst/>
                        </a:rPr>
                        <a:t>X</a:t>
                      </a:r>
                      <a:endParaRPr lang="en-ZA" sz="2000" b="1">
                        <a:effectLst/>
                        <a:latin typeface="Calibri"/>
                        <a:ea typeface="Calibri"/>
                        <a:cs typeface="Times New Roman"/>
                      </a:endParaRPr>
                    </a:p>
                  </a:txBody>
                  <a:tcPr marL="68580" marR="68580" marT="0" marB="0"/>
                </a:tc>
                <a:tc>
                  <a:txBody>
                    <a:bodyPr/>
                    <a:lstStyle/>
                    <a:p>
                      <a:pPr>
                        <a:lnSpc>
                          <a:spcPct val="115000"/>
                        </a:lnSpc>
                        <a:spcAft>
                          <a:spcPts val="0"/>
                        </a:spcAft>
                      </a:pPr>
                      <a:r>
                        <a:rPr lang="en-ZA" sz="1600" b="1" kern="1200">
                          <a:effectLst/>
                        </a:rPr>
                        <a:t>X</a:t>
                      </a:r>
                      <a:endParaRPr lang="en-ZA" sz="2000" b="1">
                        <a:effectLst/>
                        <a:latin typeface="Calibri"/>
                        <a:ea typeface="Calibri"/>
                        <a:cs typeface="Times New Roman"/>
                      </a:endParaRPr>
                    </a:p>
                  </a:txBody>
                  <a:tcPr marL="68580" marR="68580" marT="0" marB="0"/>
                </a:tc>
                <a:tc>
                  <a:txBody>
                    <a:bodyPr/>
                    <a:lstStyle/>
                    <a:p>
                      <a:pPr>
                        <a:lnSpc>
                          <a:spcPct val="115000"/>
                        </a:lnSpc>
                        <a:spcAft>
                          <a:spcPts val="0"/>
                        </a:spcAft>
                      </a:pPr>
                      <a:r>
                        <a:rPr lang="en-ZA" sz="1600" b="1" kern="1200" dirty="0">
                          <a:effectLst/>
                        </a:rPr>
                        <a:t>X</a:t>
                      </a:r>
                      <a:endParaRPr lang="en-ZA" sz="2000" b="1" dirty="0">
                        <a:effectLst/>
                        <a:latin typeface="Calibri"/>
                        <a:ea typeface="Calibri"/>
                        <a:cs typeface="Times New Roman"/>
                      </a:endParaRPr>
                    </a:p>
                  </a:txBody>
                  <a:tcPr marL="68580" marR="68580" marT="0" marB="0"/>
                </a:tc>
              </a:tr>
              <a:tr h="435357">
                <a:tc>
                  <a:txBody>
                    <a:bodyPr/>
                    <a:lstStyle/>
                    <a:p>
                      <a:pPr>
                        <a:lnSpc>
                          <a:spcPct val="115000"/>
                        </a:lnSpc>
                        <a:spcAft>
                          <a:spcPts val="0"/>
                        </a:spcAft>
                      </a:pPr>
                      <a:r>
                        <a:rPr lang="en-ZA" sz="1600" kern="1200">
                          <a:solidFill>
                            <a:schemeClr val="bg1"/>
                          </a:solidFill>
                          <a:effectLst/>
                        </a:rPr>
                        <a:t>Enterprise Supplier Development</a:t>
                      </a:r>
                      <a:endParaRPr lang="en-ZA" sz="2000">
                        <a:solidFill>
                          <a:schemeClr val="bg1"/>
                        </a:solidFill>
                        <a:effectLst/>
                        <a:latin typeface="Calibri"/>
                        <a:ea typeface="Calibri"/>
                        <a:cs typeface="Times New Roman"/>
                      </a:endParaRPr>
                    </a:p>
                  </a:txBody>
                  <a:tcPr marL="68580" marR="68580" marT="0" marB="0">
                    <a:solidFill>
                      <a:schemeClr val="tx2">
                        <a:lumMod val="75000"/>
                      </a:schemeClr>
                    </a:solidFill>
                  </a:tcPr>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c>
                  <a:txBody>
                    <a:bodyPr/>
                    <a:lstStyle/>
                    <a:p>
                      <a:pPr>
                        <a:lnSpc>
                          <a:spcPct val="115000"/>
                        </a:lnSpc>
                        <a:spcAft>
                          <a:spcPts val="0"/>
                        </a:spcAft>
                      </a:pPr>
                      <a:r>
                        <a:rPr lang="en-US" sz="1600" kern="1200" dirty="0">
                          <a:effectLst/>
                        </a:rPr>
                        <a:t>✓</a:t>
                      </a:r>
                      <a:endParaRPr lang="en-ZA" sz="2000" dirty="0">
                        <a:effectLst/>
                        <a:latin typeface="Calibri"/>
                        <a:ea typeface="Calibri"/>
                        <a:cs typeface="Times New Roman"/>
                      </a:endParaRPr>
                    </a:p>
                  </a:txBody>
                  <a:tcPr marL="68580" marR="68580" marT="0" marB="0"/>
                </a:tc>
              </a:tr>
              <a:tr h="0">
                <a:tc>
                  <a:txBody>
                    <a:bodyPr/>
                    <a:lstStyle/>
                    <a:p>
                      <a:pPr>
                        <a:lnSpc>
                          <a:spcPct val="115000"/>
                        </a:lnSpc>
                        <a:spcAft>
                          <a:spcPts val="0"/>
                        </a:spcAft>
                      </a:pPr>
                      <a:r>
                        <a:rPr lang="en-ZA" sz="1600" kern="1200">
                          <a:solidFill>
                            <a:schemeClr val="bg1"/>
                          </a:solidFill>
                          <a:effectLst/>
                        </a:rPr>
                        <a:t>Socio-Economic Development</a:t>
                      </a:r>
                      <a:endParaRPr lang="en-ZA" sz="2000">
                        <a:solidFill>
                          <a:schemeClr val="bg1"/>
                        </a:solidFill>
                        <a:effectLst/>
                        <a:latin typeface="Calibri"/>
                        <a:ea typeface="Calibri"/>
                        <a:cs typeface="Times New Roman"/>
                      </a:endParaRPr>
                    </a:p>
                  </a:txBody>
                  <a:tcPr marL="68580" marR="68580" marT="0" marB="0">
                    <a:solidFill>
                      <a:schemeClr val="tx2">
                        <a:lumMod val="75000"/>
                      </a:schemeClr>
                    </a:solidFill>
                  </a:tcPr>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c>
                  <a:txBody>
                    <a:bodyPr/>
                    <a:lstStyle/>
                    <a:p>
                      <a:pPr>
                        <a:lnSpc>
                          <a:spcPct val="115000"/>
                        </a:lnSpc>
                        <a:spcAft>
                          <a:spcPts val="0"/>
                        </a:spcAft>
                      </a:pPr>
                      <a:r>
                        <a:rPr lang="en-ZA" sz="1600" kern="1200" dirty="0">
                          <a:effectLst/>
                        </a:rPr>
                        <a:t>X</a:t>
                      </a:r>
                      <a:endParaRPr lang="en-ZA" sz="2000" dirty="0">
                        <a:effectLst/>
                        <a:latin typeface="Calibri"/>
                        <a:ea typeface="Calibri"/>
                        <a:cs typeface="Times New Roman"/>
                      </a:endParaRPr>
                    </a:p>
                  </a:txBody>
                  <a:tcPr marL="68580" marR="68580" marT="0" marB="0"/>
                </a:tc>
              </a:tr>
              <a:tr h="211097">
                <a:tc>
                  <a:txBody>
                    <a:bodyPr/>
                    <a:lstStyle/>
                    <a:p>
                      <a:pPr>
                        <a:lnSpc>
                          <a:spcPct val="115000"/>
                        </a:lnSpc>
                        <a:spcAft>
                          <a:spcPts val="0"/>
                        </a:spcAft>
                      </a:pPr>
                      <a:r>
                        <a:rPr lang="en-ZA" sz="1600" kern="1200" dirty="0">
                          <a:solidFill>
                            <a:schemeClr val="bg1"/>
                          </a:solidFill>
                          <a:effectLst/>
                        </a:rPr>
                        <a:t>Economic Development</a:t>
                      </a:r>
                      <a:endParaRPr lang="en-ZA" sz="2000" dirty="0">
                        <a:solidFill>
                          <a:schemeClr val="bg1"/>
                        </a:solidFill>
                        <a:effectLst/>
                        <a:latin typeface="Calibri"/>
                        <a:ea typeface="Calibri"/>
                        <a:cs typeface="Times New Roman"/>
                      </a:endParaRPr>
                    </a:p>
                  </a:txBody>
                  <a:tcPr marL="68580" marR="68580" marT="0" marB="0">
                    <a:solidFill>
                      <a:schemeClr val="tx2">
                        <a:lumMod val="75000"/>
                      </a:schemeClr>
                    </a:solidFill>
                  </a:tcPr>
                </a:tc>
                <a:tc>
                  <a:txBody>
                    <a:bodyPr/>
                    <a:lstStyle/>
                    <a:p>
                      <a:pPr>
                        <a:lnSpc>
                          <a:spcPct val="115000"/>
                        </a:lnSpc>
                        <a:spcAft>
                          <a:spcPts val="0"/>
                        </a:spcAft>
                      </a:pPr>
                      <a:r>
                        <a:rPr lang="en-US" sz="1600" kern="1200" dirty="0">
                          <a:effectLst/>
                        </a:rPr>
                        <a:t>✓</a:t>
                      </a:r>
                      <a:endParaRPr lang="en-ZA" sz="2000" dirty="0">
                        <a:effectLst/>
                        <a:latin typeface="Calibri"/>
                        <a:ea typeface="Calibri"/>
                        <a:cs typeface="Times New Roman"/>
                      </a:endParaRPr>
                    </a:p>
                  </a:txBody>
                  <a:tcPr marL="68580" marR="68580" marT="0" marB="0"/>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c>
                  <a:txBody>
                    <a:bodyPr/>
                    <a:lstStyle/>
                    <a:p>
                      <a:pPr>
                        <a:lnSpc>
                          <a:spcPct val="115000"/>
                        </a:lnSpc>
                        <a:spcAft>
                          <a:spcPts val="0"/>
                        </a:spcAft>
                      </a:pPr>
                      <a:r>
                        <a:rPr lang="en-ZA" sz="1600" b="1" kern="1200">
                          <a:effectLst/>
                        </a:rPr>
                        <a:t>X</a:t>
                      </a:r>
                      <a:endParaRPr lang="en-ZA" sz="2000" b="1">
                        <a:effectLst/>
                        <a:latin typeface="Calibri"/>
                        <a:ea typeface="Calibri"/>
                        <a:cs typeface="Times New Roman"/>
                      </a:endParaRPr>
                    </a:p>
                  </a:txBody>
                  <a:tcPr marL="68580" marR="68580" marT="0" marB="0"/>
                </a:tc>
                <a:tc>
                  <a:txBody>
                    <a:bodyPr/>
                    <a:lstStyle/>
                    <a:p>
                      <a:pPr>
                        <a:lnSpc>
                          <a:spcPct val="115000"/>
                        </a:lnSpc>
                        <a:spcAft>
                          <a:spcPts val="0"/>
                        </a:spcAft>
                      </a:pPr>
                      <a:r>
                        <a:rPr lang="en-ZA" sz="1600" b="1" kern="1200">
                          <a:effectLst/>
                        </a:rPr>
                        <a:t>X</a:t>
                      </a:r>
                      <a:endParaRPr lang="en-ZA" sz="2000" b="1">
                        <a:effectLst/>
                        <a:latin typeface="Calibri"/>
                        <a:ea typeface="Calibri"/>
                        <a:cs typeface="Times New Roman"/>
                      </a:endParaRPr>
                    </a:p>
                  </a:txBody>
                  <a:tcPr marL="68580" marR="68580" marT="0" marB="0"/>
                </a:tc>
                <a:tc>
                  <a:txBody>
                    <a:bodyPr/>
                    <a:lstStyle/>
                    <a:p>
                      <a:pPr>
                        <a:lnSpc>
                          <a:spcPct val="115000"/>
                        </a:lnSpc>
                        <a:spcAft>
                          <a:spcPts val="0"/>
                        </a:spcAft>
                      </a:pPr>
                      <a:r>
                        <a:rPr lang="en-ZA" sz="1600" b="1" kern="1200" dirty="0">
                          <a:effectLst/>
                        </a:rPr>
                        <a:t>X</a:t>
                      </a:r>
                      <a:endParaRPr lang="en-ZA" sz="2000" b="1" dirty="0">
                        <a:effectLst/>
                        <a:latin typeface="Calibri"/>
                        <a:ea typeface="Calibri"/>
                        <a:cs typeface="Times New Roman"/>
                      </a:endParaRPr>
                    </a:p>
                  </a:txBody>
                  <a:tcPr marL="68580" marR="68580" marT="0" marB="0"/>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c>
                  <a:txBody>
                    <a:bodyPr/>
                    <a:lstStyle/>
                    <a:p>
                      <a:pPr>
                        <a:lnSpc>
                          <a:spcPct val="115000"/>
                        </a:lnSpc>
                        <a:spcAft>
                          <a:spcPts val="0"/>
                        </a:spcAft>
                      </a:pPr>
                      <a:r>
                        <a:rPr lang="en-US" sz="1600" kern="1200" dirty="0">
                          <a:effectLst/>
                        </a:rPr>
                        <a:t>✓</a:t>
                      </a:r>
                      <a:endParaRPr lang="en-ZA" sz="2000" dirty="0">
                        <a:effectLst/>
                        <a:latin typeface="Calibri"/>
                        <a:ea typeface="Calibri"/>
                        <a:cs typeface="Times New Roman"/>
                      </a:endParaRPr>
                    </a:p>
                  </a:txBody>
                  <a:tcPr marL="68580" marR="68580" marT="0" marB="0"/>
                </a:tc>
                <a:tc>
                  <a:txBody>
                    <a:bodyPr/>
                    <a:lstStyle/>
                    <a:p>
                      <a:pPr marL="0" marR="0" indent="0" algn="l" defTabSz="457200" rtl="0" eaLnBrk="1" fontAlgn="auto" latinLnBrk="0" hangingPunct="1">
                        <a:lnSpc>
                          <a:spcPct val="115000"/>
                        </a:lnSpc>
                        <a:spcBef>
                          <a:spcPts val="0"/>
                        </a:spcBef>
                        <a:spcAft>
                          <a:spcPts val="0"/>
                        </a:spcAft>
                        <a:buClrTx/>
                        <a:buSzTx/>
                        <a:buFontTx/>
                        <a:buNone/>
                        <a:tabLst/>
                        <a:defRPr/>
                      </a:pPr>
                      <a:r>
                        <a:rPr lang="en-ZA" sz="2000" kern="1200" dirty="0" smtClean="0">
                          <a:effectLst/>
                        </a:rPr>
                        <a:t>X</a:t>
                      </a:r>
                      <a:endParaRPr lang="en-ZA" sz="2800" dirty="0" smtClean="0">
                        <a:effectLst/>
                        <a:latin typeface="+mn-lt"/>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386151245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205704"/>
            <a:ext cx="8240073" cy="5535664"/>
          </a:xfrm>
        </p:spPr>
        <p:txBody>
          <a:bodyPr>
            <a:normAutofit/>
          </a:bodyPr>
          <a:lstStyle/>
          <a:p>
            <a:r>
              <a:rPr lang="en-US" b="1" dirty="0" smtClean="0">
                <a:latin typeface="+mj-lt"/>
              </a:rPr>
              <a:t>Complex Structure</a:t>
            </a:r>
            <a:endParaRPr lang="en-US" b="1" dirty="0">
              <a:latin typeface="+mj-lt"/>
            </a:endParaRPr>
          </a:p>
          <a:p>
            <a:pPr lvl="1"/>
            <a:endParaRPr lang="en-US" dirty="0" smtClean="0"/>
          </a:p>
          <a:p>
            <a:pPr lvl="2"/>
            <a:endParaRPr lang="en-US" dirty="0" smtClean="0"/>
          </a:p>
          <a:p>
            <a:endParaRPr lang="en-US" dirty="0" smtClean="0"/>
          </a:p>
          <a:p>
            <a:pPr lvl="1"/>
            <a:endParaRPr lang="en-US" dirty="0" smtClean="0"/>
          </a:p>
          <a:p>
            <a:pPr marL="457200" lvl="1" indent="0">
              <a:buNone/>
            </a:pPr>
            <a:endParaRPr lang="en-US" dirty="0" smtClean="0"/>
          </a:p>
          <a:p>
            <a:pPr lvl="1"/>
            <a:endParaRPr lang="en-US" dirty="0"/>
          </a:p>
        </p:txBody>
      </p:sp>
      <p:sp>
        <p:nvSpPr>
          <p:cNvPr id="10" name="Title 1"/>
          <p:cNvSpPr>
            <a:spLocks noGrp="1"/>
          </p:cNvSpPr>
          <p:nvPr>
            <p:ph type="title"/>
          </p:nvPr>
        </p:nvSpPr>
        <p:spPr>
          <a:xfrm>
            <a:off x="457200" y="-27384"/>
            <a:ext cx="8229600" cy="1143000"/>
          </a:xfrm>
        </p:spPr>
        <p:txBody>
          <a:bodyPr>
            <a:normAutofit fontScale="90000"/>
          </a:bodyPr>
          <a:lstStyle/>
          <a:p>
            <a:r>
              <a:rPr lang="en-ZA" b="1" dirty="0" smtClean="0"/>
              <a:t>CHANGES TO THE CODES</a:t>
            </a:r>
            <a:br>
              <a:rPr lang="en-ZA" b="1" dirty="0" smtClean="0"/>
            </a:br>
            <a:r>
              <a:rPr lang="en-ZA" b="1" dirty="0" smtClean="0"/>
              <a:t>Its implication to PSC</a:t>
            </a:r>
            <a:endParaRPr lang="en-ZA" b="1" dirty="0"/>
          </a:p>
        </p:txBody>
      </p:sp>
      <p:graphicFrame>
        <p:nvGraphicFramePr>
          <p:cNvPr id="8" name="Table 7"/>
          <p:cNvGraphicFramePr>
            <a:graphicFrameLocks noGrp="1"/>
          </p:cNvGraphicFramePr>
          <p:nvPr>
            <p:extLst>
              <p:ext uri="{D42A27DB-BD31-4B8C-83A1-F6EECF244321}">
                <p14:modId xmlns:p14="http://schemas.microsoft.com/office/powerpoint/2010/main" val="3906375695"/>
              </p:ext>
            </p:extLst>
          </p:nvPr>
        </p:nvGraphicFramePr>
        <p:xfrm>
          <a:off x="395536" y="1844824"/>
          <a:ext cx="8748464" cy="4710158"/>
        </p:xfrm>
        <a:graphic>
          <a:graphicData uri="http://schemas.openxmlformats.org/drawingml/2006/table">
            <a:tbl>
              <a:tblPr firstRow="1" firstCol="1" bandRow="1">
                <a:tableStyleId>{5C22544A-7EE6-4342-B048-85BDC9FD1C3A}</a:tableStyleId>
              </a:tblPr>
              <a:tblGrid>
                <a:gridCol w="3223538"/>
                <a:gridCol w="799552"/>
                <a:gridCol w="824882"/>
                <a:gridCol w="544049"/>
                <a:gridCol w="478717"/>
                <a:gridCol w="614532"/>
                <a:gridCol w="754398"/>
                <a:gridCol w="754398"/>
                <a:gridCol w="754398"/>
              </a:tblGrid>
              <a:tr h="2241785">
                <a:tc>
                  <a:txBody>
                    <a:bodyPr/>
                    <a:lstStyle/>
                    <a:p>
                      <a:pPr>
                        <a:lnSpc>
                          <a:spcPct val="115000"/>
                        </a:lnSpc>
                        <a:spcAft>
                          <a:spcPts val="0"/>
                        </a:spcAft>
                      </a:pPr>
                      <a:r>
                        <a:rPr lang="en-ZA" sz="2400" dirty="0">
                          <a:solidFill>
                            <a:schemeClr val="bg1"/>
                          </a:solidFill>
                          <a:effectLst/>
                        </a:rPr>
                        <a:t> </a:t>
                      </a:r>
                      <a:endParaRPr lang="en-ZA" sz="2000" dirty="0">
                        <a:solidFill>
                          <a:schemeClr val="bg1"/>
                        </a:solidFill>
                        <a:effectLst/>
                        <a:latin typeface="Calibri"/>
                        <a:ea typeface="Calibri"/>
                        <a:cs typeface="Times New Roman"/>
                      </a:endParaRPr>
                    </a:p>
                  </a:txBody>
                  <a:tcPr marL="68580" marR="68580" marT="0" marB="0" vert="vert270">
                    <a:solidFill>
                      <a:schemeClr val="tx2">
                        <a:lumMod val="75000"/>
                      </a:schemeClr>
                    </a:solidFill>
                  </a:tcPr>
                </a:tc>
                <a:tc>
                  <a:txBody>
                    <a:bodyPr/>
                    <a:lstStyle/>
                    <a:p>
                      <a:pPr>
                        <a:lnSpc>
                          <a:spcPct val="115000"/>
                        </a:lnSpc>
                        <a:spcAft>
                          <a:spcPts val="0"/>
                        </a:spcAft>
                      </a:pPr>
                      <a:r>
                        <a:rPr lang="en-ZA" sz="1600" kern="1200" dirty="0">
                          <a:effectLst/>
                        </a:rPr>
                        <a:t>Internal  Management </a:t>
                      </a:r>
                      <a:endParaRPr lang="en-ZA" sz="2000" dirty="0">
                        <a:effectLst/>
                      </a:endParaRPr>
                    </a:p>
                    <a:p>
                      <a:pPr>
                        <a:lnSpc>
                          <a:spcPct val="115000"/>
                        </a:lnSpc>
                        <a:spcAft>
                          <a:spcPts val="0"/>
                        </a:spcAft>
                      </a:pPr>
                      <a:r>
                        <a:rPr lang="en-ZA" sz="1600" kern="1200" dirty="0">
                          <a:effectLst/>
                        </a:rPr>
                        <a:t>PLSA/RIETS</a:t>
                      </a:r>
                      <a:endParaRPr lang="en-ZA" sz="2000" dirty="0">
                        <a:effectLst/>
                        <a:latin typeface="Calibri"/>
                        <a:ea typeface="Calibri"/>
                        <a:cs typeface="Times New Roman"/>
                      </a:endParaRPr>
                    </a:p>
                  </a:txBody>
                  <a:tcPr marL="68580" marR="68580" marT="0" marB="0" vert="vert270">
                    <a:solidFill>
                      <a:schemeClr val="tx2">
                        <a:lumMod val="75000"/>
                      </a:schemeClr>
                    </a:solidFill>
                  </a:tcPr>
                </a:tc>
                <a:tc>
                  <a:txBody>
                    <a:bodyPr/>
                    <a:lstStyle/>
                    <a:p>
                      <a:pPr>
                        <a:lnSpc>
                          <a:spcPct val="115000"/>
                        </a:lnSpc>
                        <a:spcAft>
                          <a:spcPts val="0"/>
                        </a:spcAft>
                      </a:pPr>
                      <a:r>
                        <a:rPr lang="en-ZA" sz="1600" kern="1200" dirty="0">
                          <a:effectLst/>
                        </a:rPr>
                        <a:t>Unlisted Public mandated collective Investment</a:t>
                      </a:r>
                      <a:endParaRPr lang="en-ZA" sz="2000" dirty="0">
                        <a:effectLst/>
                        <a:latin typeface="Calibri"/>
                        <a:ea typeface="Calibri"/>
                        <a:cs typeface="Times New Roman"/>
                      </a:endParaRPr>
                    </a:p>
                  </a:txBody>
                  <a:tcPr marL="68580" marR="68580" marT="0" marB="0" vert="vert270">
                    <a:solidFill>
                      <a:schemeClr val="tx2">
                        <a:lumMod val="75000"/>
                      </a:schemeClr>
                    </a:solidFill>
                  </a:tcPr>
                </a:tc>
                <a:tc>
                  <a:txBody>
                    <a:bodyPr/>
                    <a:lstStyle/>
                    <a:p>
                      <a:pPr>
                        <a:lnSpc>
                          <a:spcPct val="115000"/>
                        </a:lnSpc>
                        <a:spcAft>
                          <a:spcPts val="0"/>
                        </a:spcAft>
                      </a:pPr>
                      <a:r>
                        <a:rPr lang="en-ZA" sz="1600" kern="1200" dirty="0">
                          <a:effectLst/>
                        </a:rPr>
                        <a:t>Prop Management services</a:t>
                      </a:r>
                      <a:endParaRPr lang="en-ZA" sz="2000" dirty="0">
                        <a:effectLst/>
                        <a:latin typeface="Calibri"/>
                        <a:ea typeface="Calibri"/>
                        <a:cs typeface="Times New Roman"/>
                      </a:endParaRPr>
                    </a:p>
                  </a:txBody>
                  <a:tcPr marL="68580" marR="68580" marT="0" marB="0" vert="vert270">
                    <a:solidFill>
                      <a:schemeClr val="tx2">
                        <a:lumMod val="75000"/>
                      </a:schemeClr>
                    </a:solidFill>
                  </a:tcPr>
                </a:tc>
                <a:tc>
                  <a:txBody>
                    <a:bodyPr/>
                    <a:lstStyle/>
                    <a:p>
                      <a:pPr>
                        <a:lnSpc>
                          <a:spcPct val="115000"/>
                        </a:lnSpc>
                        <a:spcAft>
                          <a:spcPts val="0"/>
                        </a:spcAft>
                      </a:pPr>
                      <a:r>
                        <a:rPr lang="en-ZA" sz="1600" kern="1200" dirty="0">
                          <a:effectLst/>
                        </a:rPr>
                        <a:t>Estate Agents</a:t>
                      </a:r>
                      <a:endParaRPr lang="en-ZA" sz="2000" dirty="0">
                        <a:effectLst/>
                        <a:latin typeface="Calibri"/>
                        <a:ea typeface="Calibri"/>
                        <a:cs typeface="Times New Roman"/>
                      </a:endParaRPr>
                    </a:p>
                  </a:txBody>
                  <a:tcPr marL="68580" marR="68580" marT="0" marB="0" vert="vert270">
                    <a:solidFill>
                      <a:schemeClr val="tx2">
                        <a:lumMod val="75000"/>
                      </a:schemeClr>
                    </a:solidFill>
                  </a:tcPr>
                </a:tc>
                <a:tc>
                  <a:txBody>
                    <a:bodyPr/>
                    <a:lstStyle/>
                    <a:p>
                      <a:pPr>
                        <a:lnSpc>
                          <a:spcPct val="115000"/>
                        </a:lnSpc>
                        <a:spcAft>
                          <a:spcPts val="0"/>
                        </a:spcAft>
                      </a:pPr>
                      <a:r>
                        <a:rPr lang="en-ZA" sz="1600" kern="1200" dirty="0">
                          <a:effectLst/>
                        </a:rPr>
                        <a:t>Asset Management</a:t>
                      </a:r>
                      <a:endParaRPr lang="en-ZA" sz="2000" dirty="0">
                        <a:effectLst/>
                        <a:latin typeface="Calibri"/>
                        <a:ea typeface="Calibri"/>
                        <a:cs typeface="Times New Roman"/>
                      </a:endParaRPr>
                    </a:p>
                  </a:txBody>
                  <a:tcPr marL="68580" marR="68580" marT="0" marB="0" vert="vert270">
                    <a:solidFill>
                      <a:schemeClr val="tx2">
                        <a:lumMod val="75000"/>
                      </a:schemeClr>
                    </a:solidFill>
                  </a:tcPr>
                </a:tc>
                <a:tc>
                  <a:txBody>
                    <a:bodyPr/>
                    <a:lstStyle/>
                    <a:p>
                      <a:pPr>
                        <a:lnSpc>
                          <a:spcPct val="115000"/>
                        </a:lnSpc>
                        <a:spcAft>
                          <a:spcPts val="0"/>
                        </a:spcAft>
                      </a:pPr>
                      <a:r>
                        <a:rPr lang="en-ZA" sz="1600" kern="1200" dirty="0">
                          <a:effectLst/>
                        </a:rPr>
                        <a:t>PLSA Property Loans Stock externally management</a:t>
                      </a:r>
                      <a:endParaRPr lang="en-ZA" sz="2000" dirty="0">
                        <a:effectLst/>
                        <a:latin typeface="Calibri"/>
                        <a:ea typeface="Calibri"/>
                        <a:cs typeface="Times New Roman"/>
                      </a:endParaRPr>
                    </a:p>
                  </a:txBody>
                  <a:tcPr marL="68580" marR="68580" marT="0" marB="0" vert="vert270">
                    <a:solidFill>
                      <a:schemeClr val="tx2">
                        <a:lumMod val="75000"/>
                      </a:schemeClr>
                    </a:solidFill>
                  </a:tcPr>
                </a:tc>
                <a:tc>
                  <a:txBody>
                    <a:bodyPr/>
                    <a:lstStyle/>
                    <a:p>
                      <a:pPr>
                        <a:lnSpc>
                          <a:spcPct val="115000"/>
                        </a:lnSpc>
                        <a:spcAft>
                          <a:spcPts val="0"/>
                        </a:spcAft>
                      </a:pPr>
                      <a:r>
                        <a:rPr lang="en-ZA" sz="1600" kern="1200" dirty="0">
                          <a:effectLst/>
                        </a:rPr>
                        <a:t>Prop Owners /RIET (External Management)</a:t>
                      </a:r>
                      <a:endParaRPr lang="en-ZA" sz="2000" dirty="0">
                        <a:effectLst/>
                        <a:latin typeface="Calibri"/>
                        <a:ea typeface="Calibri"/>
                        <a:cs typeface="Times New Roman"/>
                      </a:endParaRPr>
                    </a:p>
                  </a:txBody>
                  <a:tcPr marL="68580" marR="68580" marT="0" marB="0" vert="vert270">
                    <a:solidFill>
                      <a:schemeClr val="tx2">
                        <a:lumMod val="75000"/>
                      </a:schemeClr>
                    </a:solidFill>
                  </a:tcPr>
                </a:tc>
                <a:tc>
                  <a:txBody>
                    <a:bodyPr/>
                    <a:lstStyle/>
                    <a:p>
                      <a:pPr>
                        <a:lnSpc>
                          <a:spcPct val="115000"/>
                        </a:lnSpc>
                        <a:spcAft>
                          <a:spcPts val="0"/>
                        </a:spcAft>
                      </a:pPr>
                      <a:r>
                        <a:rPr lang="en-ZA" sz="1600" kern="1200" dirty="0">
                          <a:effectLst/>
                        </a:rPr>
                        <a:t>APUTS</a:t>
                      </a:r>
                      <a:endParaRPr lang="en-ZA" sz="2000" dirty="0">
                        <a:effectLst/>
                        <a:latin typeface="Calibri"/>
                        <a:ea typeface="Calibri"/>
                        <a:cs typeface="Times New Roman"/>
                      </a:endParaRPr>
                    </a:p>
                  </a:txBody>
                  <a:tcPr marL="68580" marR="68580" marT="0" marB="0" vert="vert270">
                    <a:solidFill>
                      <a:schemeClr val="tx2">
                        <a:lumMod val="75000"/>
                      </a:schemeClr>
                    </a:solidFill>
                  </a:tcPr>
                </a:tc>
              </a:tr>
              <a:tr h="487544">
                <a:tc>
                  <a:txBody>
                    <a:bodyPr/>
                    <a:lstStyle/>
                    <a:p>
                      <a:pPr>
                        <a:lnSpc>
                          <a:spcPct val="115000"/>
                        </a:lnSpc>
                        <a:spcAft>
                          <a:spcPts val="0"/>
                        </a:spcAft>
                      </a:pPr>
                      <a:r>
                        <a:rPr lang="en-ZA" sz="1600" kern="1200">
                          <a:solidFill>
                            <a:schemeClr val="bg1"/>
                          </a:solidFill>
                          <a:effectLst/>
                        </a:rPr>
                        <a:t>Ownership</a:t>
                      </a:r>
                      <a:endParaRPr lang="en-ZA" sz="2000">
                        <a:solidFill>
                          <a:schemeClr val="bg1"/>
                        </a:solidFill>
                        <a:effectLst/>
                      </a:endParaRPr>
                    </a:p>
                    <a:p>
                      <a:pPr>
                        <a:lnSpc>
                          <a:spcPct val="115000"/>
                        </a:lnSpc>
                        <a:spcAft>
                          <a:spcPts val="0"/>
                        </a:spcAft>
                      </a:pPr>
                      <a:r>
                        <a:rPr lang="en-ZA" sz="1600">
                          <a:solidFill>
                            <a:schemeClr val="bg1"/>
                          </a:solidFill>
                          <a:effectLst/>
                        </a:rPr>
                        <a:t> </a:t>
                      </a:r>
                      <a:endParaRPr lang="en-ZA" sz="2000">
                        <a:solidFill>
                          <a:schemeClr val="bg1"/>
                        </a:solidFill>
                        <a:effectLst/>
                        <a:latin typeface="Calibri"/>
                        <a:ea typeface="Calibri"/>
                        <a:cs typeface="Times New Roman"/>
                      </a:endParaRPr>
                    </a:p>
                  </a:txBody>
                  <a:tcPr marL="68580" marR="68580" marT="0" marB="0">
                    <a:solidFill>
                      <a:schemeClr val="tx2">
                        <a:lumMod val="75000"/>
                      </a:schemeClr>
                    </a:solidFill>
                  </a:tcPr>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c>
                  <a:txBody>
                    <a:bodyPr/>
                    <a:lstStyle/>
                    <a:p>
                      <a:pPr>
                        <a:lnSpc>
                          <a:spcPct val="115000"/>
                        </a:lnSpc>
                        <a:spcAft>
                          <a:spcPts val="0"/>
                        </a:spcAft>
                      </a:pPr>
                      <a:r>
                        <a:rPr lang="en-US" sz="1600" kern="1200" dirty="0" smtClean="0">
                          <a:effectLst/>
                        </a:rPr>
                        <a:t>✓</a:t>
                      </a:r>
                      <a:endParaRPr lang="en-ZA" sz="2000" dirty="0">
                        <a:effectLst/>
                        <a:latin typeface="+mn-lt"/>
                        <a:ea typeface="Calibri"/>
                        <a:cs typeface="Times New Roman"/>
                      </a:endParaRPr>
                    </a:p>
                  </a:txBody>
                  <a:tcPr marL="68580" marR="68580" marT="0" marB="0"/>
                </a:tc>
                <a:tc>
                  <a:txBody>
                    <a:bodyPr/>
                    <a:lstStyle/>
                    <a:p>
                      <a:pPr>
                        <a:lnSpc>
                          <a:spcPct val="115000"/>
                        </a:lnSpc>
                        <a:spcAft>
                          <a:spcPts val="0"/>
                        </a:spcAft>
                      </a:pPr>
                      <a:r>
                        <a:rPr lang="en-US" sz="1600" kern="1200" dirty="0">
                          <a:effectLst/>
                        </a:rPr>
                        <a:t>✓</a:t>
                      </a:r>
                      <a:endParaRPr lang="en-ZA" sz="2000" dirty="0">
                        <a:effectLst/>
                        <a:latin typeface="Calibri"/>
                        <a:ea typeface="Calibri"/>
                        <a:cs typeface="Times New Roman"/>
                      </a:endParaRPr>
                    </a:p>
                  </a:txBody>
                  <a:tcPr marL="68580" marR="68580" marT="0" marB="0"/>
                </a:tc>
                <a:tc>
                  <a:txBody>
                    <a:bodyPr/>
                    <a:lstStyle/>
                    <a:p>
                      <a:pPr>
                        <a:lnSpc>
                          <a:spcPct val="115000"/>
                        </a:lnSpc>
                        <a:spcAft>
                          <a:spcPts val="0"/>
                        </a:spcAft>
                      </a:pPr>
                      <a:r>
                        <a:rPr lang="en-US" sz="1600" kern="1200" dirty="0">
                          <a:effectLst/>
                        </a:rPr>
                        <a:t>✓</a:t>
                      </a:r>
                      <a:endParaRPr lang="en-ZA" sz="2000" dirty="0">
                        <a:effectLst/>
                        <a:latin typeface="Calibri"/>
                        <a:ea typeface="Calibri"/>
                        <a:cs typeface="Times New Roman"/>
                      </a:endParaRPr>
                    </a:p>
                  </a:txBody>
                  <a:tcPr marL="68580" marR="68580" marT="0" marB="0">
                    <a:solidFill>
                      <a:schemeClr val="tx2">
                        <a:lumMod val="40000"/>
                        <a:lumOff val="60000"/>
                      </a:schemeClr>
                    </a:solidFill>
                  </a:tcPr>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r>
              <a:tr h="211097">
                <a:tc>
                  <a:txBody>
                    <a:bodyPr/>
                    <a:lstStyle/>
                    <a:p>
                      <a:pPr>
                        <a:lnSpc>
                          <a:spcPct val="115000"/>
                        </a:lnSpc>
                        <a:spcAft>
                          <a:spcPts val="0"/>
                        </a:spcAft>
                      </a:pPr>
                      <a:r>
                        <a:rPr lang="en-ZA" sz="1600" kern="1200">
                          <a:solidFill>
                            <a:schemeClr val="bg1"/>
                          </a:solidFill>
                          <a:effectLst/>
                        </a:rPr>
                        <a:t>Management Control</a:t>
                      </a:r>
                      <a:endParaRPr lang="en-ZA" sz="2000">
                        <a:solidFill>
                          <a:schemeClr val="bg1"/>
                        </a:solidFill>
                        <a:effectLst/>
                        <a:latin typeface="Calibri"/>
                        <a:ea typeface="Calibri"/>
                        <a:cs typeface="Times New Roman"/>
                      </a:endParaRPr>
                    </a:p>
                  </a:txBody>
                  <a:tcPr marL="68580" marR="68580" marT="0" marB="0">
                    <a:solidFill>
                      <a:schemeClr val="tx2">
                        <a:lumMod val="75000"/>
                      </a:schemeClr>
                    </a:solidFill>
                  </a:tcPr>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c>
                  <a:txBody>
                    <a:bodyPr/>
                    <a:lstStyle/>
                    <a:p>
                      <a:pPr>
                        <a:lnSpc>
                          <a:spcPct val="115000"/>
                        </a:lnSpc>
                        <a:spcAft>
                          <a:spcPts val="0"/>
                        </a:spcAft>
                      </a:pPr>
                      <a:r>
                        <a:rPr lang="en-US" sz="1600" kern="1200" dirty="0">
                          <a:effectLst/>
                        </a:rPr>
                        <a:t>✓</a:t>
                      </a:r>
                      <a:endParaRPr lang="en-ZA" sz="2000" dirty="0">
                        <a:effectLst/>
                        <a:latin typeface="Calibri"/>
                        <a:ea typeface="Calibri"/>
                        <a:cs typeface="Times New Roman"/>
                      </a:endParaRPr>
                    </a:p>
                  </a:txBody>
                  <a:tcPr marL="68580" marR="68580" marT="0" marB="0">
                    <a:solidFill>
                      <a:schemeClr val="tx2">
                        <a:lumMod val="40000"/>
                        <a:lumOff val="60000"/>
                      </a:schemeClr>
                    </a:solidFill>
                  </a:tcPr>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r>
              <a:tr h="211097">
                <a:tc>
                  <a:txBody>
                    <a:bodyPr/>
                    <a:lstStyle/>
                    <a:p>
                      <a:pPr>
                        <a:lnSpc>
                          <a:spcPct val="115000"/>
                        </a:lnSpc>
                        <a:spcAft>
                          <a:spcPts val="0"/>
                        </a:spcAft>
                      </a:pPr>
                      <a:r>
                        <a:rPr lang="en-ZA" sz="1600" kern="1200">
                          <a:solidFill>
                            <a:schemeClr val="bg1"/>
                          </a:solidFill>
                          <a:effectLst/>
                        </a:rPr>
                        <a:t>Employment Equity</a:t>
                      </a:r>
                      <a:endParaRPr lang="en-ZA" sz="2000">
                        <a:solidFill>
                          <a:schemeClr val="bg1"/>
                        </a:solidFill>
                        <a:effectLst/>
                        <a:latin typeface="Calibri"/>
                        <a:ea typeface="Calibri"/>
                        <a:cs typeface="Times New Roman"/>
                      </a:endParaRPr>
                    </a:p>
                  </a:txBody>
                  <a:tcPr marL="68580" marR="68580" marT="0" marB="0">
                    <a:solidFill>
                      <a:schemeClr val="tx2">
                        <a:lumMod val="75000"/>
                      </a:schemeClr>
                    </a:solidFill>
                  </a:tcPr>
                </a:tc>
                <a:tc>
                  <a:txBody>
                    <a:bodyPr/>
                    <a:lstStyle/>
                    <a:p>
                      <a:pPr>
                        <a:lnSpc>
                          <a:spcPct val="115000"/>
                        </a:lnSpc>
                        <a:spcAft>
                          <a:spcPts val="0"/>
                        </a:spcAft>
                      </a:pPr>
                      <a:r>
                        <a:rPr lang="en-US" sz="1600" kern="1200" dirty="0">
                          <a:effectLst/>
                        </a:rPr>
                        <a:t>✓</a:t>
                      </a:r>
                      <a:endParaRPr lang="en-ZA" sz="2000" dirty="0">
                        <a:effectLst/>
                        <a:latin typeface="Calibri"/>
                        <a:ea typeface="Calibri"/>
                        <a:cs typeface="Times New Roman"/>
                      </a:endParaRPr>
                    </a:p>
                  </a:txBody>
                  <a:tcPr marL="68580" marR="68580" marT="0" marB="0"/>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c>
                  <a:txBody>
                    <a:bodyPr/>
                    <a:lstStyle/>
                    <a:p>
                      <a:pPr>
                        <a:lnSpc>
                          <a:spcPct val="115000"/>
                        </a:lnSpc>
                        <a:spcAft>
                          <a:spcPts val="0"/>
                        </a:spcAft>
                      </a:pPr>
                      <a:r>
                        <a:rPr lang="en-US" sz="1600" kern="1200" dirty="0">
                          <a:effectLst/>
                        </a:rPr>
                        <a:t>✓</a:t>
                      </a:r>
                      <a:endParaRPr lang="en-ZA" sz="2000" dirty="0">
                        <a:effectLst/>
                        <a:latin typeface="Calibri"/>
                        <a:ea typeface="Calibri"/>
                        <a:cs typeface="Times New Roman"/>
                      </a:endParaRPr>
                    </a:p>
                  </a:txBody>
                  <a:tcPr marL="68580" marR="68580" marT="0" marB="0">
                    <a:solidFill>
                      <a:schemeClr val="tx2">
                        <a:lumMod val="40000"/>
                        <a:lumOff val="60000"/>
                      </a:schemeClr>
                    </a:solidFill>
                  </a:tcPr>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c>
                  <a:txBody>
                    <a:bodyPr/>
                    <a:lstStyle/>
                    <a:p>
                      <a:pPr>
                        <a:lnSpc>
                          <a:spcPct val="115000"/>
                        </a:lnSpc>
                        <a:spcAft>
                          <a:spcPts val="0"/>
                        </a:spcAft>
                      </a:pPr>
                      <a:r>
                        <a:rPr lang="en-ZA" sz="1600" b="1" kern="1200">
                          <a:effectLst/>
                        </a:rPr>
                        <a:t>X</a:t>
                      </a:r>
                      <a:endParaRPr lang="en-ZA" sz="2000" b="1">
                        <a:effectLst/>
                        <a:latin typeface="Calibri"/>
                        <a:ea typeface="Calibri"/>
                        <a:cs typeface="Times New Roman"/>
                      </a:endParaRPr>
                    </a:p>
                  </a:txBody>
                  <a:tcPr marL="68580" marR="68580" marT="0" marB="0"/>
                </a:tc>
                <a:tc>
                  <a:txBody>
                    <a:bodyPr/>
                    <a:lstStyle/>
                    <a:p>
                      <a:pPr>
                        <a:lnSpc>
                          <a:spcPct val="115000"/>
                        </a:lnSpc>
                        <a:spcAft>
                          <a:spcPts val="0"/>
                        </a:spcAft>
                      </a:pPr>
                      <a:r>
                        <a:rPr lang="en-ZA" sz="1600" b="1" kern="1200">
                          <a:effectLst/>
                        </a:rPr>
                        <a:t>X</a:t>
                      </a:r>
                      <a:endParaRPr lang="en-ZA" sz="2000" b="1">
                        <a:effectLst/>
                        <a:latin typeface="Calibri"/>
                        <a:ea typeface="Calibri"/>
                        <a:cs typeface="Times New Roman"/>
                      </a:endParaRPr>
                    </a:p>
                  </a:txBody>
                  <a:tcPr marL="68580" marR="68580" marT="0" marB="0"/>
                </a:tc>
                <a:tc>
                  <a:txBody>
                    <a:bodyPr/>
                    <a:lstStyle/>
                    <a:p>
                      <a:pPr>
                        <a:lnSpc>
                          <a:spcPct val="115000"/>
                        </a:lnSpc>
                        <a:spcAft>
                          <a:spcPts val="0"/>
                        </a:spcAft>
                      </a:pPr>
                      <a:r>
                        <a:rPr lang="en-ZA" sz="1600" b="1" kern="1200">
                          <a:effectLst/>
                        </a:rPr>
                        <a:t>X</a:t>
                      </a:r>
                      <a:endParaRPr lang="en-ZA" sz="2000" b="1">
                        <a:effectLst/>
                        <a:latin typeface="Calibri"/>
                        <a:ea typeface="Calibri"/>
                        <a:cs typeface="Times New Roman"/>
                      </a:endParaRPr>
                    </a:p>
                  </a:txBody>
                  <a:tcPr marL="68580" marR="68580" marT="0" marB="0"/>
                </a:tc>
              </a:tr>
              <a:tr h="211097">
                <a:tc>
                  <a:txBody>
                    <a:bodyPr/>
                    <a:lstStyle/>
                    <a:p>
                      <a:pPr>
                        <a:lnSpc>
                          <a:spcPct val="115000"/>
                        </a:lnSpc>
                        <a:spcAft>
                          <a:spcPts val="0"/>
                        </a:spcAft>
                      </a:pPr>
                      <a:r>
                        <a:rPr lang="en-ZA" sz="1600" kern="1200">
                          <a:solidFill>
                            <a:schemeClr val="bg1"/>
                          </a:solidFill>
                          <a:effectLst/>
                        </a:rPr>
                        <a:t>Skill Development</a:t>
                      </a:r>
                      <a:endParaRPr lang="en-ZA" sz="2000">
                        <a:solidFill>
                          <a:schemeClr val="bg1"/>
                        </a:solidFill>
                        <a:effectLst/>
                        <a:latin typeface="Calibri"/>
                        <a:ea typeface="Calibri"/>
                        <a:cs typeface="Times New Roman"/>
                      </a:endParaRPr>
                    </a:p>
                  </a:txBody>
                  <a:tcPr marL="68580" marR="68580" marT="0" marB="0">
                    <a:solidFill>
                      <a:schemeClr val="tx2">
                        <a:lumMod val="75000"/>
                      </a:schemeClr>
                    </a:solidFill>
                  </a:tcPr>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c>
                  <a:txBody>
                    <a:bodyPr/>
                    <a:lstStyle/>
                    <a:p>
                      <a:pPr>
                        <a:lnSpc>
                          <a:spcPct val="115000"/>
                        </a:lnSpc>
                        <a:spcAft>
                          <a:spcPts val="0"/>
                        </a:spcAft>
                      </a:pPr>
                      <a:r>
                        <a:rPr lang="en-US" sz="1600" kern="1200" dirty="0">
                          <a:effectLst/>
                        </a:rPr>
                        <a:t>✓</a:t>
                      </a:r>
                      <a:endParaRPr lang="en-ZA" sz="2000" dirty="0">
                        <a:effectLst/>
                        <a:latin typeface="Calibri"/>
                        <a:ea typeface="Calibri"/>
                        <a:cs typeface="Times New Roman"/>
                      </a:endParaRPr>
                    </a:p>
                  </a:txBody>
                  <a:tcPr marL="68580" marR="68580" marT="0" marB="0">
                    <a:solidFill>
                      <a:schemeClr val="tx2">
                        <a:lumMod val="40000"/>
                        <a:lumOff val="60000"/>
                      </a:schemeClr>
                    </a:solidFill>
                  </a:tcPr>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c>
                  <a:txBody>
                    <a:bodyPr/>
                    <a:lstStyle/>
                    <a:p>
                      <a:pPr>
                        <a:lnSpc>
                          <a:spcPct val="115000"/>
                        </a:lnSpc>
                        <a:spcAft>
                          <a:spcPts val="0"/>
                        </a:spcAft>
                      </a:pPr>
                      <a:r>
                        <a:rPr lang="en-ZA" sz="1600" b="1" kern="1200">
                          <a:effectLst/>
                        </a:rPr>
                        <a:t>X</a:t>
                      </a:r>
                      <a:endParaRPr lang="en-ZA" sz="2000" b="1">
                        <a:effectLst/>
                        <a:latin typeface="Calibri"/>
                        <a:ea typeface="Calibri"/>
                        <a:cs typeface="Times New Roman"/>
                      </a:endParaRPr>
                    </a:p>
                  </a:txBody>
                  <a:tcPr marL="68580" marR="68580" marT="0" marB="0"/>
                </a:tc>
                <a:tc>
                  <a:txBody>
                    <a:bodyPr/>
                    <a:lstStyle/>
                    <a:p>
                      <a:pPr>
                        <a:lnSpc>
                          <a:spcPct val="115000"/>
                        </a:lnSpc>
                        <a:spcAft>
                          <a:spcPts val="0"/>
                        </a:spcAft>
                      </a:pPr>
                      <a:r>
                        <a:rPr lang="en-ZA" sz="1600" b="1" kern="1200">
                          <a:effectLst/>
                        </a:rPr>
                        <a:t>X</a:t>
                      </a:r>
                      <a:endParaRPr lang="en-ZA" sz="2000" b="1">
                        <a:effectLst/>
                        <a:latin typeface="Calibri"/>
                        <a:ea typeface="Calibri"/>
                        <a:cs typeface="Times New Roman"/>
                      </a:endParaRPr>
                    </a:p>
                  </a:txBody>
                  <a:tcPr marL="68580" marR="68580" marT="0" marB="0"/>
                </a:tc>
                <a:tc>
                  <a:txBody>
                    <a:bodyPr/>
                    <a:lstStyle/>
                    <a:p>
                      <a:pPr>
                        <a:lnSpc>
                          <a:spcPct val="115000"/>
                        </a:lnSpc>
                        <a:spcAft>
                          <a:spcPts val="0"/>
                        </a:spcAft>
                      </a:pPr>
                      <a:r>
                        <a:rPr lang="en-ZA" sz="1600" b="1" kern="1200" dirty="0">
                          <a:effectLst/>
                        </a:rPr>
                        <a:t>X</a:t>
                      </a:r>
                      <a:endParaRPr lang="en-ZA" sz="2000" b="1" dirty="0">
                        <a:effectLst/>
                        <a:latin typeface="Calibri"/>
                        <a:ea typeface="Calibri"/>
                        <a:cs typeface="Times New Roman"/>
                      </a:endParaRPr>
                    </a:p>
                  </a:txBody>
                  <a:tcPr marL="68580" marR="68580" marT="0" marB="0"/>
                </a:tc>
              </a:tr>
              <a:tr h="435357">
                <a:tc>
                  <a:txBody>
                    <a:bodyPr/>
                    <a:lstStyle/>
                    <a:p>
                      <a:pPr>
                        <a:lnSpc>
                          <a:spcPct val="115000"/>
                        </a:lnSpc>
                        <a:spcAft>
                          <a:spcPts val="0"/>
                        </a:spcAft>
                      </a:pPr>
                      <a:r>
                        <a:rPr lang="en-ZA" sz="1600" kern="1200">
                          <a:solidFill>
                            <a:schemeClr val="bg1"/>
                          </a:solidFill>
                          <a:effectLst/>
                        </a:rPr>
                        <a:t>Enterprise Supplier Development</a:t>
                      </a:r>
                      <a:endParaRPr lang="en-ZA" sz="2000">
                        <a:solidFill>
                          <a:schemeClr val="bg1"/>
                        </a:solidFill>
                        <a:effectLst/>
                        <a:latin typeface="Calibri"/>
                        <a:ea typeface="Calibri"/>
                        <a:cs typeface="Times New Roman"/>
                      </a:endParaRPr>
                    </a:p>
                  </a:txBody>
                  <a:tcPr marL="68580" marR="68580" marT="0" marB="0">
                    <a:solidFill>
                      <a:schemeClr val="tx2">
                        <a:lumMod val="75000"/>
                      </a:schemeClr>
                    </a:solidFill>
                  </a:tcPr>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c>
                  <a:txBody>
                    <a:bodyPr/>
                    <a:lstStyle/>
                    <a:p>
                      <a:pPr>
                        <a:lnSpc>
                          <a:spcPct val="115000"/>
                        </a:lnSpc>
                        <a:spcAft>
                          <a:spcPts val="0"/>
                        </a:spcAft>
                      </a:pPr>
                      <a:r>
                        <a:rPr lang="en-US" sz="1600" kern="1200" dirty="0">
                          <a:effectLst/>
                        </a:rPr>
                        <a:t>✓</a:t>
                      </a:r>
                      <a:endParaRPr lang="en-ZA" sz="2000" dirty="0">
                        <a:effectLst/>
                        <a:latin typeface="Calibri"/>
                        <a:ea typeface="Calibri"/>
                        <a:cs typeface="Times New Roman"/>
                      </a:endParaRPr>
                    </a:p>
                  </a:txBody>
                  <a:tcPr marL="68580" marR="68580" marT="0" marB="0">
                    <a:solidFill>
                      <a:schemeClr val="tx2">
                        <a:lumMod val="40000"/>
                        <a:lumOff val="60000"/>
                      </a:schemeClr>
                    </a:solidFill>
                  </a:tcPr>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c>
                  <a:txBody>
                    <a:bodyPr/>
                    <a:lstStyle/>
                    <a:p>
                      <a:pPr>
                        <a:lnSpc>
                          <a:spcPct val="115000"/>
                        </a:lnSpc>
                        <a:spcAft>
                          <a:spcPts val="0"/>
                        </a:spcAft>
                      </a:pPr>
                      <a:r>
                        <a:rPr lang="en-US" sz="1600" kern="1200" dirty="0">
                          <a:effectLst/>
                        </a:rPr>
                        <a:t>✓</a:t>
                      </a:r>
                      <a:endParaRPr lang="en-ZA" sz="2000" dirty="0">
                        <a:effectLst/>
                        <a:latin typeface="Calibri"/>
                        <a:ea typeface="Calibri"/>
                        <a:cs typeface="Times New Roman"/>
                      </a:endParaRPr>
                    </a:p>
                  </a:txBody>
                  <a:tcPr marL="68580" marR="68580" marT="0" marB="0"/>
                </a:tc>
              </a:tr>
              <a:tr h="0">
                <a:tc>
                  <a:txBody>
                    <a:bodyPr/>
                    <a:lstStyle/>
                    <a:p>
                      <a:pPr>
                        <a:lnSpc>
                          <a:spcPct val="115000"/>
                        </a:lnSpc>
                        <a:spcAft>
                          <a:spcPts val="0"/>
                        </a:spcAft>
                      </a:pPr>
                      <a:r>
                        <a:rPr lang="en-ZA" sz="1600" kern="1200">
                          <a:solidFill>
                            <a:schemeClr val="bg1"/>
                          </a:solidFill>
                          <a:effectLst/>
                        </a:rPr>
                        <a:t>Socio-Economic Development</a:t>
                      </a:r>
                      <a:endParaRPr lang="en-ZA" sz="2000">
                        <a:solidFill>
                          <a:schemeClr val="bg1"/>
                        </a:solidFill>
                        <a:effectLst/>
                        <a:latin typeface="Calibri"/>
                        <a:ea typeface="Calibri"/>
                        <a:cs typeface="Times New Roman"/>
                      </a:endParaRPr>
                    </a:p>
                  </a:txBody>
                  <a:tcPr marL="68580" marR="68580" marT="0" marB="0">
                    <a:solidFill>
                      <a:schemeClr val="tx2">
                        <a:lumMod val="75000"/>
                      </a:schemeClr>
                    </a:solidFill>
                  </a:tcPr>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c>
                  <a:txBody>
                    <a:bodyPr/>
                    <a:lstStyle/>
                    <a:p>
                      <a:pPr>
                        <a:lnSpc>
                          <a:spcPct val="115000"/>
                        </a:lnSpc>
                        <a:spcAft>
                          <a:spcPts val="0"/>
                        </a:spcAft>
                      </a:pPr>
                      <a:r>
                        <a:rPr lang="en-US" sz="1600" kern="1200" dirty="0">
                          <a:effectLst/>
                        </a:rPr>
                        <a:t>✓</a:t>
                      </a:r>
                      <a:endParaRPr lang="en-ZA" sz="2000" dirty="0">
                        <a:effectLst/>
                        <a:latin typeface="Calibri"/>
                        <a:ea typeface="Calibri"/>
                        <a:cs typeface="Times New Roman"/>
                      </a:endParaRPr>
                    </a:p>
                  </a:txBody>
                  <a:tcPr marL="68580" marR="68580" marT="0" marB="0">
                    <a:solidFill>
                      <a:schemeClr val="tx2">
                        <a:lumMod val="40000"/>
                        <a:lumOff val="60000"/>
                      </a:schemeClr>
                    </a:solidFill>
                  </a:tcPr>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c>
                  <a:txBody>
                    <a:bodyPr/>
                    <a:lstStyle/>
                    <a:p>
                      <a:pPr>
                        <a:lnSpc>
                          <a:spcPct val="115000"/>
                        </a:lnSpc>
                        <a:spcAft>
                          <a:spcPts val="0"/>
                        </a:spcAft>
                      </a:pPr>
                      <a:r>
                        <a:rPr lang="en-ZA" sz="1600" kern="1200" dirty="0">
                          <a:effectLst/>
                        </a:rPr>
                        <a:t>X</a:t>
                      </a:r>
                      <a:endParaRPr lang="en-ZA" sz="2000" dirty="0">
                        <a:effectLst/>
                        <a:latin typeface="Calibri"/>
                        <a:ea typeface="Calibri"/>
                        <a:cs typeface="Times New Roman"/>
                      </a:endParaRPr>
                    </a:p>
                  </a:txBody>
                  <a:tcPr marL="68580" marR="68580" marT="0" marB="0"/>
                </a:tc>
              </a:tr>
              <a:tr h="211097">
                <a:tc>
                  <a:txBody>
                    <a:bodyPr/>
                    <a:lstStyle/>
                    <a:p>
                      <a:pPr>
                        <a:lnSpc>
                          <a:spcPct val="115000"/>
                        </a:lnSpc>
                        <a:spcAft>
                          <a:spcPts val="0"/>
                        </a:spcAft>
                      </a:pPr>
                      <a:r>
                        <a:rPr lang="en-ZA" sz="1600" kern="1200" dirty="0">
                          <a:solidFill>
                            <a:schemeClr val="bg1"/>
                          </a:solidFill>
                          <a:effectLst/>
                        </a:rPr>
                        <a:t>Economic Development</a:t>
                      </a:r>
                      <a:endParaRPr lang="en-ZA" sz="2000" dirty="0">
                        <a:solidFill>
                          <a:schemeClr val="bg1"/>
                        </a:solidFill>
                        <a:effectLst/>
                        <a:latin typeface="Calibri"/>
                        <a:ea typeface="Calibri"/>
                        <a:cs typeface="Times New Roman"/>
                      </a:endParaRPr>
                    </a:p>
                  </a:txBody>
                  <a:tcPr marL="68580" marR="68580" marT="0" marB="0">
                    <a:solidFill>
                      <a:schemeClr val="tx2">
                        <a:lumMod val="75000"/>
                      </a:schemeClr>
                    </a:solidFill>
                  </a:tcPr>
                </a:tc>
                <a:tc>
                  <a:txBody>
                    <a:bodyPr/>
                    <a:lstStyle/>
                    <a:p>
                      <a:pPr>
                        <a:lnSpc>
                          <a:spcPct val="115000"/>
                        </a:lnSpc>
                        <a:spcAft>
                          <a:spcPts val="0"/>
                        </a:spcAft>
                      </a:pPr>
                      <a:r>
                        <a:rPr lang="en-US" sz="1600" kern="1200" dirty="0">
                          <a:effectLst/>
                        </a:rPr>
                        <a:t>✓</a:t>
                      </a:r>
                      <a:endParaRPr lang="en-ZA" sz="2000" dirty="0">
                        <a:effectLst/>
                        <a:latin typeface="Calibri"/>
                        <a:ea typeface="Calibri"/>
                        <a:cs typeface="Times New Roman"/>
                      </a:endParaRPr>
                    </a:p>
                  </a:txBody>
                  <a:tcPr marL="68580" marR="68580" marT="0" marB="0"/>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c>
                  <a:txBody>
                    <a:bodyPr/>
                    <a:lstStyle/>
                    <a:p>
                      <a:pPr>
                        <a:lnSpc>
                          <a:spcPct val="115000"/>
                        </a:lnSpc>
                        <a:spcAft>
                          <a:spcPts val="0"/>
                        </a:spcAft>
                      </a:pPr>
                      <a:r>
                        <a:rPr lang="en-ZA" sz="1600" b="1" kern="1200">
                          <a:effectLst/>
                        </a:rPr>
                        <a:t>X</a:t>
                      </a:r>
                      <a:endParaRPr lang="en-ZA" sz="2000" b="1">
                        <a:effectLst/>
                        <a:latin typeface="Calibri"/>
                        <a:ea typeface="Calibri"/>
                        <a:cs typeface="Times New Roman"/>
                      </a:endParaRPr>
                    </a:p>
                  </a:txBody>
                  <a:tcPr marL="68580" marR="68580" marT="0" marB="0"/>
                </a:tc>
                <a:tc>
                  <a:txBody>
                    <a:bodyPr/>
                    <a:lstStyle/>
                    <a:p>
                      <a:pPr>
                        <a:lnSpc>
                          <a:spcPct val="115000"/>
                        </a:lnSpc>
                        <a:spcAft>
                          <a:spcPts val="0"/>
                        </a:spcAft>
                      </a:pPr>
                      <a:r>
                        <a:rPr lang="en-ZA" sz="1600" b="1" kern="1200" dirty="0">
                          <a:effectLst/>
                        </a:rPr>
                        <a:t>X</a:t>
                      </a:r>
                      <a:endParaRPr lang="en-ZA" sz="2000" b="1" dirty="0">
                        <a:effectLst/>
                        <a:latin typeface="Calibri"/>
                        <a:ea typeface="Calibri"/>
                        <a:cs typeface="Times New Roman"/>
                      </a:endParaRPr>
                    </a:p>
                  </a:txBody>
                  <a:tcPr marL="68580" marR="68580" marT="0" marB="0">
                    <a:solidFill>
                      <a:schemeClr val="tx2">
                        <a:lumMod val="40000"/>
                        <a:lumOff val="60000"/>
                      </a:schemeClr>
                    </a:solidFill>
                  </a:tcPr>
                </a:tc>
                <a:tc>
                  <a:txBody>
                    <a:bodyPr/>
                    <a:lstStyle/>
                    <a:p>
                      <a:pPr>
                        <a:lnSpc>
                          <a:spcPct val="115000"/>
                        </a:lnSpc>
                        <a:spcAft>
                          <a:spcPts val="0"/>
                        </a:spcAft>
                      </a:pPr>
                      <a:r>
                        <a:rPr lang="en-ZA" sz="1600" b="1" kern="1200" dirty="0">
                          <a:effectLst/>
                        </a:rPr>
                        <a:t>X</a:t>
                      </a:r>
                      <a:endParaRPr lang="en-ZA" sz="2000" b="1" dirty="0">
                        <a:effectLst/>
                        <a:latin typeface="Calibri"/>
                        <a:ea typeface="Calibri"/>
                        <a:cs typeface="Times New Roman"/>
                      </a:endParaRPr>
                    </a:p>
                  </a:txBody>
                  <a:tcPr marL="68580" marR="68580" marT="0" marB="0"/>
                </a:tc>
                <a:tc>
                  <a:txBody>
                    <a:bodyPr/>
                    <a:lstStyle/>
                    <a:p>
                      <a:pPr>
                        <a:lnSpc>
                          <a:spcPct val="115000"/>
                        </a:lnSpc>
                        <a:spcAft>
                          <a:spcPts val="0"/>
                        </a:spcAft>
                      </a:pPr>
                      <a:r>
                        <a:rPr lang="en-US" sz="1600" kern="1200">
                          <a:effectLst/>
                        </a:rPr>
                        <a:t>✓</a:t>
                      </a:r>
                      <a:endParaRPr lang="en-ZA" sz="2000">
                        <a:effectLst/>
                        <a:latin typeface="Calibri"/>
                        <a:ea typeface="Calibri"/>
                        <a:cs typeface="Times New Roman"/>
                      </a:endParaRPr>
                    </a:p>
                  </a:txBody>
                  <a:tcPr marL="68580" marR="68580" marT="0" marB="0"/>
                </a:tc>
                <a:tc>
                  <a:txBody>
                    <a:bodyPr/>
                    <a:lstStyle/>
                    <a:p>
                      <a:pPr>
                        <a:lnSpc>
                          <a:spcPct val="115000"/>
                        </a:lnSpc>
                        <a:spcAft>
                          <a:spcPts val="0"/>
                        </a:spcAft>
                      </a:pPr>
                      <a:r>
                        <a:rPr lang="en-US" sz="1600" kern="1200" dirty="0">
                          <a:effectLst/>
                        </a:rPr>
                        <a:t>✓</a:t>
                      </a:r>
                      <a:endParaRPr lang="en-ZA" sz="2000" dirty="0">
                        <a:effectLst/>
                        <a:latin typeface="Calibri"/>
                        <a:ea typeface="Calibri"/>
                        <a:cs typeface="Times New Roman"/>
                      </a:endParaRPr>
                    </a:p>
                  </a:txBody>
                  <a:tcPr marL="68580" marR="68580" marT="0" marB="0"/>
                </a:tc>
                <a:tc>
                  <a:txBody>
                    <a:bodyPr/>
                    <a:lstStyle/>
                    <a:p>
                      <a:pPr marL="0" marR="0" indent="0" algn="l" defTabSz="457200" rtl="0" eaLnBrk="1" fontAlgn="auto" latinLnBrk="0" hangingPunct="1">
                        <a:lnSpc>
                          <a:spcPct val="115000"/>
                        </a:lnSpc>
                        <a:spcBef>
                          <a:spcPts val="0"/>
                        </a:spcBef>
                        <a:spcAft>
                          <a:spcPts val="0"/>
                        </a:spcAft>
                        <a:buClrTx/>
                        <a:buSzTx/>
                        <a:buFontTx/>
                        <a:buNone/>
                        <a:tabLst/>
                        <a:defRPr/>
                      </a:pPr>
                      <a:r>
                        <a:rPr lang="en-ZA" sz="2000" kern="1200" dirty="0" smtClean="0">
                          <a:effectLst/>
                        </a:rPr>
                        <a:t>X</a:t>
                      </a:r>
                      <a:endParaRPr lang="en-ZA" sz="2800" dirty="0" smtClean="0">
                        <a:effectLst/>
                        <a:latin typeface="+mn-lt"/>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10092142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66936" y="1830617"/>
            <a:ext cx="8229600" cy="4608327"/>
          </a:xfrm>
        </p:spPr>
        <p:txBody>
          <a:bodyPr>
            <a:normAutofit fontScale="92500" lnSpcReduction="20000"/>
          </a:bodyPr>
          <a:lstStyle/>
          <a:p>
            <a:r>
              <a:rPr lang="en-ZA" b="1" dirty="0" smtClean="0"/>
              <a:t>3 Priority Elements</a:t>
            </a:r>
          </a:p>
          <a:p>
            <a:pPr lvl="1"/>
            <a:r>
              <a:rPr lang="en-ZA" dirty="0" smtClean="0"/>
              <a:t>Elements that require focus and concerted effort</a:t>
            </a:r>
          </a:p>
          <a:p>
            <a:pPr lvl="2"/>
            <a:r>
              <a:rPr lang="en-ZA" b="1" dirty="0" smtClean="0"/>
              <a:t>Ownership</a:t>
            </a:r>
            <a:r>
              <a:rPr lang="en-ZA" dirty="0" smtClean="0"/>
              <a:t> </a:t>
            </a:r>
          </a:p>
          <a:p>
            <a:pPr lvl="3"/>
            <a:r>
              <a:rPr lang="en-ZA" dirty="0" smtClean="0"/>
              <a:t> 40% of the “Net </a:t>
            </a:r>
            <a:r>
              <a:rPr lang="en-ZA" dirty="0"/>
              <a:t>V</a:t>
            </a:r>
            <a:r>
              <a:rPr lang="en-ZA" dirty="0" smtClean="0"/>
              <a:t>alue” targets  must be realised</a:t>
            </a:r>
          </a:p>
          <a:p>
            <a:pPr lvl="2"/>
            <a:r>
              <a:rPr lang="en-ZA" b="1" dirty="0" smtClean="0"/>
              <a:t>Skill Development </a:t>
            </a:r>
            <a:endParaRPr lang="en-ZA" dirty="0" smtClean="0"/>
          </a:p>
          <a:p>
            <a:pPr lvl="3"/>
            <a:r>
              <a:rPr lang="en-ZA" dirty="0" smtClean="0">
                <a:solidFill>
                  <a:schemeClr val="bg1"/>
                </a:solidFill>
              </a:rPr>
              <a:t>40% of total weighting points</a:t>
            </a:r>
          </a:p>
          <a:p>
            <a:pPr lvl="2"/>
            <a:r>
              <a:rPr lang="en-ZA" b="1" dirty="0" smtClean="0"/>
              <a:t>Enterprise and Supplier Development </a:t>
            </a:r>
            <a:endParaRPr lang="en-ZA" dirty="0" smtClean="0"/>
          </a:p>
          <a:p>
            <a:pPr lvl="3"/>
            <a:r>
              <a:rPr lang="en-ZA" dirty="0" smtClean="0">
                <a:solidFill>
                  <a:schemeClr val="bg1"/>
                </a:solidFill>
              </a:rPr>
              <a:t>40% of targets for sub-categories of the ESD namely:</a:t>
            </a:r>
          </a:p>
          <a:p>
            <a:pPr lvl="3"/>
            <a:r>
              <a:rPr lang="en-ZA" dirty="0" smtClean="0">
                <a:solidFill>
                  <a:schemeClr val="bg1"/>
                </a:solidFill>
              </a:rPr>
              <a:t>Preferential Procurement</a:t>
            </a:r>
          </a:p>
          <a:p>
            <a:pPr lvl="3"/>
            <a:r>
              <a:rPr lang="en-ZA" dirty="0" smtClean="0">
                <a:solidFill>
                  <a:schemeClr val="bg1"/>
                </a:solidFill>
              </a:rPr>
              <a:t>Supplier Development</a:t>
            </a:r>
          </a:p>
          <a:p>
            <a:pPr lvl="3"/>
            <a:r>
              <a:rPr lang="en-ZA" dirty="0" smtClean="0">
                <a:solidFill>
                  <a:schemeClr val="bg1"/>
                </a:solidFill>
              </a:rPr>
              <a:t>Enterprise Development</a:t>
            </a:r>
          </a:p>
          <a:p>
            <a:pPr lvl="1"/>
            <a:r>
              <a:rPr lang="en-ZA" dirty="0" smtClean="0">
                <a:solidFill>
                  <a:schemeClr val="bg1"/>
                </a:solidFill>
              </a:rPr>
              <a:t>Failure to meet the minimum requirement of 40%</a:t>
            </a:r>
          </a:p>
          <a:p>
            <a:pPr lvl="2"/>
            <a:r>
              <a:rPr lang="en-ZA" dirty="0" smtClean="0">
                <a:solidFill>
                  <a:schemeClr val="bg1"/>
                </a:solidFill>
              </a:rPr>
              <a:t>Discount of one level down from the total final level score</a:t>
            </a:r>
            <a:endParaRPr lang="en-ZA" dirty="0">
              <a:solidFill>
                <a:schemeClr val="bg1"/>
              </a:solidFill>
            </a:endParaRPr>
          </a:p>
        </p:txBody>
      </p:sp>
      <p:sp>
        <p:nvSpPr>
          <p:cNvPr id="4" name="Title 1"/>
          <p:cNvSpPr>
            <a:spLocks noGrp="1"/>
          </p:cNvSpPr>
          <p:nvPr>
            <p:ph type="title"/>
          </p:nvPr>
        </p:nvSpPr>
        <p:spPr/>
        <p:txBody>
          <a:bodyPr>
            <a:normAutofit fontScale="90000"/>
          </a:bodyPr>
          <a:lstStyle/>
          <a:p>
            <a:r>
              <a:rPr lang="en-ZA" b="1" dirty="0" smtClean="0"/>
              <a:t>CHANGES TO THE CODES</a:t>
            </a:r>
            <a:br>
              <a:rPr lang="en-ZA" b="1" dirty="0" smtClean="0"/>
            </a:br>
            <a:r>
              <a:rPr lang="en-ZA" b="1" dirty="0" smtClean="0"/>
              <a:t>Its implication to PSC</a:t>
            </a:r>
            <a:endParaRPr lang="en-ZA" b="1" dirty="0"/>
          </a:p>
        </p:txBody>
      </p:sp>
    </p:spTree>
    <p:extLst>
      <p:ext uri="{BB962C8B-B14F-4D97-AF65-F5344CB8AC3E}">
        <p14:creationId xmlns:p14="http://schemas.microsoft.com/office/powerpoint/2010/main" val="3882334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948793567"/>
              </p:ext>
            </p:extLst>
          </p:nvPr>
        </p:nvGraphicFramePr>
        <p:xfrm>
          <a:off x="1560860" y="1484784"/>
          <a:ext cx="5099372" cy="4998720"/>
        </p:xfrm>
        <a:graphic>
          <a:graphicData uri="http://schemas.openxmlformats.org/drawingml/2006/table">
            <a:tbl>
              <a:tblPr firstRow="1" bandRow="1">
                <a:tableStyleId>{5C22544A-7EE6-4342-B048-85BDC9FD1C3A}</a:tableStyleId>
              </a:tblPr>
              <a:tblGrid>
                <a:gridCol w="1585273"/>
                <a:gridCol w="1523075"/>
                <a:gridCol w="1991024"/>
              </a:tblGrid>
              <a:tr h="370840">
                <a:tc>
                  <a:txBody>
                    <a:bodyPr/>
                    <a:lstStyle/>
                    <a:p>
                      <a:r>
                        <a:rPr lang="en-ZA" sz="2400" dirty="0" smtClean="0"/>
                        <a:t>YEAR</a:t>
                      </a:r>
                      <a:endParaRPr lang="en-ZA" sz="2400" dirty="0"/>
                    </a:p>
                  </a:txBody>
                  <a:tcPr/>
                </a:tc>
                <a:tc>
                  <a:txBody>
                    <a:bodyPr/>
                    <a:lstStyle/>
                    <a:p>
                      <a:r>
                        <a:rPr lang="en-ZA" sz="2400" b="1" dirty="0" smtClean="0"/>
                        <a:t>PSC Target</a:t>
                      </a:r>
                    </a:p>
                    <a:p>
                      <a:r>
                        <a:rPr lang="en-ZA" sz="2400" b="1" dirty="0" smtClean="0"/>
                        <a:t>Schedule</a:t>
                      </a:r>
                      <a:endParaRPr lang="en-ZA" sz="2400" b="1" dirty="0"/>
                    </a:p>
                  </a:txBody>
                  <a:tcPr/>
                </a:tc>
                <a:tc>
                  <a:txBody>
                    <a:bodyPr/>
                    <a:lstStyle/>
                    <a:p>
                      <a:r>
                        <a:rPr lang="en-ZA" sz="2400" dirty="0" smtClean="0"/>
                        <a:t>40% threshold</a:t>
                      </a:r>
                      <a:endParaRPr lang="en-ZA" sz="2400" dirty="0"/>
                    </a:p>
                  </a:txBody>
                  <a:tcPr/>
                </a:tc>
              </a:tr>
              <a:tr h="370840">
                <a:tc>
                  <a:txBody>
                    <a:bodyPr/>
                    <a:lstStyle/>
                    <a:p>
                      <a:r>
                        <a:rPr lang="en-ZA" sz="2400" b="1" dirty="0" smtClean="0">
                          <a:solidFill>
                            <a:schemeClr val="tx2">
                              <a:lumMod val="75000"/>
                            </a:schemeClr>
                          </a:solidFill>
                        </a:rPr>
                        <a:t>Year 1</a:t>
                      </a:r>
                      <a:endParaRPr lang="en-ZA" sz="2400" b="1" dirty="0">
                        <a:solidFill>
                          <a:schemeClr val="tx2">
                            <a:lumMod val="75000"/>
                          </a:schemeClr>
                        </a:solidFill>
                      </a:endParaRPr>
                    </a:p>
                  </a:txBody>
                  <a:tcPr/>
                </a:tc>
                <a:tc>
                  <a:txBody>
                    <a:bodyPr/>
                    <a:lstStyle/>
                    <a:p>
                      <a:pPr algn="ctr"/>
                      <a:r>
                        <a:rPr lang="en-ZA" sz="2400" b="1" dirty="0" smtClean="0">
                          <a:solidFill>
                            <a:schemeClr val="tx2">
                              <a:lumMod val="75000"/>
                            </a:schemeClr>
                          </a:solidFill>
                        </a:rPr>
                        <a:t>10%</a:t>
                      </a:r>
                      <a:endParaRPr lang="en-ZA" sz="2400" b="1" dirty="0">
                        <a:solidFill>
                          <a:schemeClr val="tx2">
                            <a:lumMod val="75000"/>
                          </a:schemeClr>
                        </a:solidFill>
                      </a:endParaRPr>
                    </a:p>
                  </a:txBody>
                  <a:tcPr/>
                </a:tc>
                <a:tc>
                  <a:txBody>
                    <a:bodyPr/>
                    <a:lstStyle/>
                    <a:p>
                      <a:pPr algn="ctr"/>
                      <a:r>
                        <a:rPr lang="en-ZA" sz="2400" b="1" dirty="0" smtClean="0">
                          <a:solidFill>
                            <a:schemeClr val="tx2">
                              <a:lumMod val="75000"/>
                            </a:schemeClr>
                          </a:solidFill>
                        </a:rPr>
                        <a:t>4%</a:t>
                      </a:r>
                      <a:endParaRPr lang="en-ZA" sz="2400" b="1" dirty="0">
                        <a:solidFill>
                          <a:schemeClr val="tx2">
                            <a:lumMod val="75000"/>
                          </a:schemeClr>
                        </a:solidFill>
                      </a:endParaRPr>
                    </a:p>
                  </a:txBody>
                  <a:tcPr/>
                </a:tc>
              </a:tr>
              <a:tr h="370840">
                <a:tc>
                  <a:txBody>
                    <a:bodyPr/>
                    <a:lstStyle/>
                    <a:p>
                      <a:r>
                        <a:rPr lang="en-ZA" sz="2400" b="1" dirty="0" smtClean="0">
                          <a:solidFill>
                            <a:schemeClr val="tx2">
                              <a:lumMod val="75000"/>
                            </a:schemeClr>
                          </a:solidFill>
                        </a:rPr>
                        <a:t>Year 2</a:t>
                      </a:r>
                      <a:endParaRPr lang="en-ZA" sz="2400" b="1" dirty="0">
                        <a:solidFill>
                          <a:schemeClr val="tx2">
                            <a:lumMod val="75000"/>
                          </a:schemeClr>
                        </a:solidFill>
                      </a:endParaRPr>
                    </a:p>
                  </a:txBody>
                  <a:tcPr/>
                </a:tc>
                <a:tc>
                  <a:txBody>
                    <a:bodyPr/>
                    <a:lstStyle/>
                    <a:p>
                      <a:pPr algn="ctr"/>
                      <a:r>
                        <a:rPr lang="en-ZA" sz="2400" b="1" dirty="0" smtClean="0">
                          <a:solidFill>
                            <a:schemeClr val="tx2">
                              <a:lumMod val="75000"/>
                            </a:schemeClr>
                          </a:solidFill>
                        </a:rPr>
                        <a:t>20%</a:t>
                      </a:r>
                      <a:endParaRPr lang="en-ZA" sz="2400" b="1" dirty="0">
                        <a:solidFill>
                          <a:schemeClr val="tx2">
                            <a:lumMod val="75000"/>
                          </a:schemeClr>
                        </a:solidFill>
                      </a:endParaRPr>
                    </a:p>
                  </a:txBody>
                  <a:tcPr/>
                </a:tc>
                <a:tc>
                  <a:txBody>
                    <a:bodyPr/>
                    <a:lstStyle/>
                    <a:p>
                      <a:pPr algn="ctr"/>
                      <a:r>
                        <a:rPr lang="en-ZA" sz="2400" b="1" dirty="0" smtClean="0">
                          <a:solidFill>
                            <a:schemeClr val="tx2">
                              <a:lumMod val="75000"/>
                            </a:schemeClr>
                          </a:solidFill>
                        </a:rPr>
                        <a:t>8%</a:t>
                      </a:r>
                      <a:endParaRPr lang="en-ZA" sz="2400" b="1" dirty="0">
                        <a:solidFill>
                          <a:schemeClr val="tx2">
                            <a:lumMod val="75000"/>
                          </a:schemeClr>
                        </a:solidFill>
                      </a:endParaRPr>
                    </a:p>
                  </a:txBody>
                  <a:tcPr/>
                </a:tc>
              </a:tr>
              <a:tr h="370840">
                <a:tc>
                  <a:txBody>
                    <a:bodyPr/>
                    <a:lstStyle/>
                    <a:p>
                      <a:r>
                        <a:rPr lang="en-ZA" sz="2400" b="1" dirty="0" smtClean="0">
                          <a:solidFill>
                            <a:schemeClr val="tx2">
                              <a:lumMod val="75000"/>
                            </a:schemeClr>
                          </a:solidFill>
                        </a:rPr>
                        <a:t>Year 3</a:t>
                      </a:r>
                      <a:endParaRPr lang="en-ZA" sz="2400" b="1" dirty="0">
                        <a:solidFill>
                          <a:schemeClr val="tx2">
                            <a:lumMod val="75000"/>
                          </a:schemeClr>
                        </a:solidFill>
                      </a:endParaRPr>
                    </a:p>
                  </a:txBody>
                  <a:tcPr/>
                </a:tc>
                <a:tc>
                  <a:txBody>
                    <a:bodyPr/>
                    <a:lstStyle/>
                    <a:p>
                      <a:pPr algn="ctr"/>
                      <a:r>
                        <a:rPr lang="en-ZA" sz="2400" b="1" dirty="0" smtClean="0">
                          <a:solidFill>
                            <a:schemeClr val="tx2">
                              <a:lumMod val="75000"/>
                            </a:schemeClr>
                          </a:solidFill>
                        </a:rPr>
                        <a:t>40%</a:t>
                      </a:r>
                      <a:endParaRPr lang="en-ZA" sz="2400" b="1" dirty="0">
                        <a:solidFill>
                          <a:schemeClr val="tx2">
                            <a:lumMod val="75000"/>
                          </a:schemeClr>
                        </a:solidFill>
                      </a:endParaRPr>
                    </a:p>
                  </a:txBody>
                  <a:tcPr/>
                </a:tc>
                <a:tc>
                  <a:txBody>
                    <a:bodyPr/>
                    <a:lstStyle/>
                    <a:p>
                      <a:pPr algn="ctr"/>
                      <a:r>
                        <a:rPr lang="en-ZA" sz="2400" b="1" dirty="0" smtClean="0">
                          <a:solidFill>
                            <a:schemeClr val="tx2">
                              <a:lumMod val="75000"/>
                            </a:schemeClr>
                          </a:solidFill>
                        </a:rPr>
                        <a:t>16%</a:t>
                      </a:r>
                      <a:endParaRPr lang="en-ZA" sz="2400" b="1" dirty="0">
                        <a:solidFill>
                          <a:schemeClr val="tx2">
                            <a:lumMod val="75000"/>
                          </a:schemeClr>
                        </a:solidFill>
                      </a:endParaRPr>
                    </a:p>
                  </a:txBody>
                  <a:tcPr/>
                </a:tc>
              </a:tr>
              <a:tr h="370840">
                <a:tc>
                  <a:txBody>
                    <a:bodyPr/>
                    <a:lstStyle/>
                    <a:p>
                      <a:r>
                        <a:rPr lang="en-ZA" sz="2400" b="1" dirty="0" smtClean="0">
                          <a:solidFill>
                            <a:schemeClr val="tx2">
                              <a:lumMod val="75000"/>
                            </a:schemeClr>
                          </a:solidFill>
                        </a:rPr>
                        <a:t>Year 4</a:t>
                      </a:r>
                      <a:endParaRPr lang="en-ZA" sz="2400" b="1" dirty="0">
                        <a:solidFill>
                          <a:schemeClr val="tx2">
                            <a:lumMod val="75000"/>
                          </a:schemeClr>
                        </a:solidFill>
                      </a:endParaRPr>
                    </a:p>
                  </a:txBody>
                  <a:tcPr/>
                </a:tc>
                <a:tc>
                  <a:txBody>
                    <a:bodyPr/>
                    <a:lstStyle/>
                    <a:p>
                      <a:pPr algn="ctr"/>
                      <a:endParaRPr lang="en-ZA" sz="2400" b="1" dirty="0">
                        <a:solidFill>
                          <a:schemeClr val="tx2">
                            <a:lumMod val="75000"/>
                          </a:schemeClr>
                        </a:solidFill>
                      </a:endParaRPr>
                    </a:p>
                  </a:txBody>
                  <a:tcPr/>
                </a:tc>
                <a:tc>
                  <a:txBody>
                    <a:bodyPr/>
                    <a:lstStyle/>
                    <a:p>
                      <a:pPr algn="ctr"/>
                      <a:endParaRPr lang="en-ZA" sz="2400" b="1" dirty="0">
                        <a:solidFill>
                          <a:schemeClr val="tx2">
                            <a:lumMod val="75000"/>
                          </a:schemeClr>
                        </a:solidFill>
                      </a:endParaRPr>
                    </a:p>
                  </a:txBody>
                  <a:tcPr/>
                </a:tc>
              </a:tr>
              <a:tr h="370840">
                <a:tc>
                  <a:txBody>
                    <a:bodyPr/>
                    <a:lstStyle/>
                    <a:p>
                      <a:r>
                        <a:rPr lang="en-ZA" sz="2400" b="1" dirty="0" smtClean="0">
                          <a:solidFill>
                            <a:schemeClr val="tx2">
                              <a:lumMod val="75000"/>
                            </a:schemeClr>
                          </a:solidFill>
                        </a:rPr>
                        <a:t>Year 5</a:t>
                      </a:r>
                      <a:endParaRPr lang="en-ZA" sz="2400" b="1" dirty="0">
                        <a:solidFill>
                          <a:schemeClr val="tx2">
                            <a:lumMod val="75000"/>
                          </a:schemeClr>
                        </a:solidFill>
                      </a:endParaRPr>
                    </a:p>
                  </a:txBody>
                  <a:tcPr/>
                </a:tc>
                <a:tc>
                  <a:txBody>
                    <a:bodyPr/>
                    <a:lstStyle/>
                    <a:p>
                      <a:pPr algn="ctr"/>
                      <a:r>
                        <a:rPr lang="en-ZA" sz="2400" b="1" dirty="0" smtClean="0">
                          <a:solidFill>
                            <a:schemeClr val="tx2">
                              <a:lumMod val="75000"/>
                            </a:schemeClr>
                          </a:solidFill>
                        </a:rPr>
                        <a:t>60%</a:t>
                      </a:r>
                      <a:endParaRPr lang="en-ZA" sz="2400" b="1" dirty="0">
                        <a:solidFill>
                          <a:schemeClr val="tx2">
                            <a:lumMod val="75000"/>
                          </a:schemeClr>
                        </a:solidFill>
                      </a:endParaRPr>
                    </a:p>
                  </a:txBody>
                  <a:tcPr/>
                </a:tc>
                <a:tc>
                  <a:txBody>
                    <a:bodyPr/>
                    <a:lstStyle/>
                    <a:p>
                      <a:pPr algn="ctr"/>
                      <a:r>
                        <a:rPr lang="en-ZA" sz="2400" b="1" dirty="0" smtClean="0">
                          <a:solidFill>
                            <a:schemeClr val="tx2">
                              <a:lumMod val="75000"/>
                            </a:schemeClr>
                          </a:solidFill>
                        </a:rPr>
                        <a:t>24%</a:t>
                      </a:r>
                      <a:endParaRPr lang="en-ZA" sz="2400" b="1" dirty="0">
                        <a:solidFill>
                          <a:schemeClr val="tx2">
                            <a:lumMod val="75000"/>
                          </a:schemeClr>
                        </a:solidFill>
                      </a:endParaRPr>
                    </a:p>
                  </a:txBody>
                  <a:tcPr/>
                </a:tc>
              </a:tr>
              <a:tr h="370840">
                <a:tc>
                  <a:txBody>
                    <a:bodyPr/>
                    <a:lstStyle/>
                    <a:p>
                      <a:r>
                        <a:rPr lang="en-ZA" sz="2400" b="1" dirty="0" smtClean="0">
                          <a:solidFill>
                            <a:schemeClr val="tx2">
                              <a:lumMod val="75000"/>
                            </a:schemeClr>
                          </a:solidFill>
                        </a:rPr>
                        <a:t>Year 6</a:t>
                      </a:r>
                      <a:endParaRPr lang="en-ZA" sz="2400" b="1" dirty="0">
                        <a:solidFill>
                          <a:schemeClr val="tx2">
                            <a:lumMod val="75000"/>
                          </a:schemeClr>
                        </a:solidFill>
                      </a:endParaRPr>
                    </a:p>
                  </a:txBody>
                  <a:tcPr/>
                </a:tc>
                <a:tc>
                  <a:txBody>
                    <a:bodyPr/>
                    <a:lstStyle/>
                    <a:p>
                      <a:pPr algn="ctr"/>
                      <a:endParaRPr lang="en-ZA" sz="2400" b="1" dirty="0">
                        <a:solidFill>
                          <a:schemeClr val="tx2">
                            <a:lumMod val="75000"/>
                          </a:schemeClr>
                        </a:solidFill>
                      </a:endParaRPr>
                    </a:p>
                  </a:txBody>
                  <a:tcPr/>
                </a:tc>
                <a:tc>
                  <a:txBody>
                    <a:bodyPr/>
                    <a:lstStyle/>
                    <a:p>
                      <a:pPr algn="ctr"/>
                      <a:endParaRPr lang="en-ZA" sz="2400" b="1" dirty="0">
                        <a:solidFill>
                          <a:schemeClr val="tx2">
                            <a:lumMod val="75000"/>
                          </a:schemeClr>
                        </a:solidFill>
                      </a:endParaRPr>
                    </a:p>
                  </a:txBody>
                  <a:tcPr/>
                </a:tc>
              </a:tr>
              <a:tr h="370840">
                <a:tc>
                  <a:txBody>
                    <a:bodyPr/>
                    <a:lstStyle/>
                    <a:p>
                      <a:r>
                        <a:rPr lang="en-ZA" sz="2400" b="1" dirty="0" smtClean="0">
                          <a:solidFill>
                            <a:schemeClr val="tx2">
                              <a:lumMod val="75000"/>
                            </a:schemeClr>
                          </a:solidFill>
                        </a:rPr>
                        <a:t>Year 7</a:t>
                      </a:r>
                      <a:endParaRPr lang="en-ZA" sz="2400" b="1" dirty="0">
                        <a:solidFill>
                          <a:schemeClr val="tx2">
                            <a:lumMod val="75000"/>
                          </a:schemeClr>
                        </a:solidFill>
                      </a:endParaRPr>
                    </a:p>
                  </a:txBody>
                  <a:tcPr/>
                </a:tc>
                <a:tc>
                  <a:txBody>
                    <a:bodyPr/>
                    <a:lstStyle/>
                    <a:p>
                      <a:pPr algn="ctr"/>
                      <a:r>
                        <a:rPr lang="en-ZA" sz="2400" b="1" dirty="0" smtClean="0">
                          <a:solidFill>
                            <a:schemeClr val="tx2">
                              <a:lumMod val="75000"/>
                            </a:schemeClr>
                          </a:solidFill>
                        </a:rPr>
                        <a:t>80%</a:t>
                      </a:r>
                      <a:endParaRPr lang="en-ZA" sz="2400" b="1" dirty="0">
                        <a:solidFill>
                          <a:schemeClr val="tx2">
                            <a:lumMod val="75000"/>
                          </a:schemeClr>
                        </a:solidFill>
                      </a:endParaRPr>
                    </a:p>
                  </a:txBody>
                  <a:tcPr/>
                </a:tc>
                <a:tc>
                  <a:txBody>
                    <a:bodyPr/>
                    <a:lstStyle/>
                    <a:p>
                      <a:pPr algn="ctr"/>
                      <a:r>
                        <a:rPr lang="en-ZA" sz="2400" b="1" dirty="0" smtClean="0">
                          <a:solidFill>
                            <a:schemeClr val="tx2">
                              <a:lumMod val="75000"/>
                            </a:schemeClr>
                          </a:solidFill>
                        </a:rPr>
                        <a:t>32%</a:t>
                      </a:r>
                      <a:endParaRPr lang="en-ZA" sz="2400" b="1" dirty="0">
                        <a:solidFill>
                          <a:schemeClr val="tx2">
                            <a:lumMod val="75000"/>
                          </a:schemeClr>
                        </a:solidFill>
                      </a:endParaRPr>
                    </a:p>
                  </a:txBody>
                  <a:tcPr/>
                </a:tc>
              </a:tr>
              <a:tr h="370840">
                <a:tc>
                  <a:txBody>
                    <a:bodyPr/>
                    <a:lstStyle/>
                    <a:p>
                      <a:r>
                        <a:rPr lang="en-ZA" sz="2400" b="1" dirty="0" smtClean="0">
                          <a:solidFill>
                            <a:schemeClr val="tx2">
                              <a:lumMod val="75000"/>
                            </a:schemeClr>
                          </a:solidFill>
                        </a:rPr>
                        <a:t>Year 8</a:t>
                      </a:r>
                      <a:endParaRPr lang="en-ZA" sz="2400" b="1" dirty="0">
                        <a:solidFill>
                          <a:schemeClr val="tx2">
                            <a:lumMod val="75000"/>
                          </a:schemeClr>
                        </a:solidFill>
                      </a:endParaRPr>
                    </a:p>
                  </a:txBody>
                  <a:tcPr/>
                </a:tc>
                <a:tc>
                  <a:txBody>
                    <a:bodyPr/>
                    <a:lstStyle/>
                    <a:p>
                      <a:pPr algn="ctr"/>
                      <a:endParaRPr lang="en-ZA" sz="2400" b="1" dirty="0">
                        <a:solidFill>
                          <a:schemeClr val="tx2">
                            <a:lumMod val="75000"/>
                          </a:schemeClr>
                        </a:solidFill>
                      </a:endParaRPr>
                    </a:p>
                  </a:txBody>
                  <a:tcPr/>
                </a:tc>
                <a:tc>
                  <a:txBody>
                    <a:bodyPr/>
                    <a:lstStyle/>
                    <a:p>
                      <a:pPr algn="ctr"/>
                      <a:endParaRPr lang="en-ZA" sz="2400" b="1" dirty="0">
                        <a:solidFill>
                          <a:schemeClr val="tx2">
                            <a:lumMod val="75000"/>
                          </a:schemeClr>
                        </a:solidFill>
                      </a:endParaRPr>
                    </a:p>
                  </a:txBody>
                  <a:tcPr/>
                </a:tc>
              </a:tr>
              <a:tr h="370840">
                <a:tc>
                  <a:txBody>
                    <a:bodyPr/>
                    <a:lstStyle/>
                    <a:p>
                      <a:r>
                        <a:rPr lang="en-ZA" sz="2800" b="1" dirty="0" smtClean="0">
                          <a:solidFill>
                            <a:schemeClr val="tx2">
                              <a:lumMod val="75000"/>
                            </a:schemeClr>
                          </a:solidFill>
                        </a:rPr>
                        <a:t>Year 9</a:t>
                      </a:r>
                      <a:endParaRPr lang="en-ZA" sz="2800" b="1" dirty="0">
                        <a:solidFill>
                          <a:schemeClr val="tx2">
                            <a:lumMod val="75000"/>
                          </a:schemeClr>
                        </a:solidFill>
                      </a:endParaRPr>
                    </a:p>
                  </a:txBody>
                  <a:tcPr/>
                </a:tc>
                <a:tc>
                  <a:txBody>
                    <a:bodyPr/>
                    <a:lstStyle/>
                    <a:p>
                      <a:pPr algn="ctr"/>
                      <a:r>
                        <a:rPr lang="en-ZA" sz="2800" b="1" dirty="0" smtClean="0">
                          <a:solidFill>
                            <a:schemeClr val="tx2">
                              <a:lumMod val="75000"/>
                            </a:schemeClr>
                          </a:solidFill>
                        </a:rPr>
                        <a:t>100%</a:t>
                      </a:r>
                      <a:endParaRPr lang="en-ZA" sz="2800" b="1" dirty="0">
                        <a:solidFill>
                          <a:schemeClr val="tx2">
                            <a:lumMod val="75000"/>
                          </a:schemeClr>
                        </a:solidFill>
                      </a:endParaRPr>
                    </a:p>
                  </a:txBody>
                  <a:tcPr/>
                </a:tc>
                <a:tc>
                  <a:txBody>
                    <a:bodyPr/>
                    <a:lstStyle/>
                    <a:p>
                      <a:pPr algn="ctr"/>
                      <a:r>
                        <a:rPr lang="en-ZA" sz="2800" b="1" dirty="0" smtClean="0">
                          <a:solidFill>
                            <a:schemeClr val="tx2">
                              <a:lumMod val="75000"/>
                            </a:schemeClr>
                          </a:solidFill>
                        </a:rPr>
                        <a:t>40%</a:t>
                      </a:r>
                      <a:endParaRPr lang="en-ZA" sz="2800" b="1" dirty="0">
                        <a:solidFill>
                          <a:schemeClr val="tx2">
                            <a:lumMod val="75000"/>
                          </a:schemeClr>
                        </a:solidFill>
                      </a:endParaRPr>
                    </a:p>
                  </a:txBody>
                  <a:tcPr/>
                </a:tc>
              </a:tr>
            </a:tbl>
          </a:graphicData>
        </a:graphic>
      </p:graphicFrame>
      <p:sp>
        <p:nvSpPr>
          <p:cNvPr id="10" name="Title 1"/>
          <p:cNvSpPr>
            <a:spLocks noGrp="1"/>
          </p:cNvSpPr>
          <p:nvPr>
            <p:ph type="title"/>
          </p:nvPr>
        </p:nvSpPr>
        <p:spPr>
          <a:xfrm>
            <a:off x="457200" y="274638"/>
            <a:ext cx="8229600" cy="1143000"/>
          </a:xfrm>
        </p:spPr>
        <p:txBody>
          <a:bodyPr>
            <a:normAutofit fontScale="90000"/>
          </a:bodyPr>
          <a:lstStyle/>
          <a:p>
            <a:r>
              <a:rPr lang="en-ZA" b="1" dirty="0" smtClean="0"/>
              <a:t>PSC</a:t>
            </a:r>
            <a:br>
              <a:rPr lang="en-ZA" b="1" dirty="0" smtClean="0"/>
            </a:br>
            <a:r>
              <a:rPr lang="en-ZA" b="1" dirty="0" smtClean="0"/>
              <a:t>Net Equity target</a:t>
            </a:r>
            <a:endParaRPr lang="en-ZA" b="1" dirty="0"/>
          </a:p>
        </p:txBody>
      </p:sp>
    </p:spTree>
    <p:extLst>
      <p:ext uri="{BB962C8B-B14F-4D97-AF65-F5344CB8AC3E}">
        <p14:creationId xmlns:p14="http://schemas.microsoft.com/office/powerpoint/2010/main" val="63614154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50912" y="1830617"/>
            <a:ext cx="8229600" cy="4608327"/>
          </a:xfrm>
        </p:spPr>
        <p:txBody>
          <a:bodyPr>
            <a:normAutofit fontScale="92500" lnSpcReduction="20000"/>
          </a:bodyPr>
          <a:lstStyle/>
          <a:p>
            <a:r>
              <a:rPr lang="en-ZA" b="1" dirty="0" smtClean="0"/>
              <a:t>3 Priority Elements</a:t>
            </a:r>
          </a:p>
          <a:p>
            <a:pPr lvl="1"/>
            <a:r>
              <a:rPr lang="en-ZA" dirty="0" smtClean="0"/>
              <a:t>Elements that require focus and concerted effort</a:t>
            </a:r>
          </a:p>
          <a:p>
            <a:pPr lvl="2"/>
            <a:r>
              <a:rPr lang="en-ZA" b="1" dirty="0" smtClean="0">
                <a:solidFill>
                  <a:schemeClr val="bg1">
                    <a:lumMod val="65000"/>
                  </a:schemeClr>
                </a:solidFill>
              </a:rPr>
              <a:t>Ownership</a:t>
            </a:r>
            <a:r>
              <a:rPr lang="en-ZA" dirty="0" smtClean="0">
                <a:solidFill>
                  <a:schemeClr val="bg1">
                    <a:lumMod val="65000"/>
                  </a:schemeClr>
                </a:solidFill>
              </a:rPr>
              <a:t> </a:t>
            </a:r>
          </a:p>
          <a:p>
            <a:pPr lvl="3"/>
            <a:r>
              <a:rPr lang="en-ZA" dirty="0" smtClean="0"/>
              <a:t> </a:t>
            </a:r>
            <a:r>
              <a:rPr lang="en-ZA" dirty="0" smtClean="0">
                <a:solidFill>
                  <a:schemeClr val="bg1">
                    <a:lumMod val="65000"/>
                  </a:schemeClr>
                </a:solidFill>
              </a:rPr>
              <a:t>40% of the “Net </a:t>
            </a:r>
            <a:r>
              <a:rPr lang="en-ZA" dirty="0">
                <a:solidFill>
                  <a:schemeClr val="bg1">
                    <a:lumMod val="65000"/>
                  </a:schemeClr>
                </a:solidFill>
              </a:rPr>
              <a:t>V</a:t>
            </a:r>
            <a:r>
              <a:rPr lang="en-ZA" dirty="0" smtClean="0">
                <a:solidFill>
                  <a:schemeClr val="bg1">
                    <a:lumMod val="65000"/>
                  </a:schemeClr>
                </a:solidFill>
              </a:rPr>
              <a:t>alue” targets  must be realised</a:t>
            </a:r>
          </a:p>
          <a:p>
            <a:pPr lvl="2"/>
            <a:r>
              <a:rPr lang="en-ZA" b="1" dirty="0" smtClean="0"/>
              <a:t>Skill Development </a:t>
            </a:r>
            <a:endParaRPr lang="en-ZA" dirty="0" smtClean="0"/>
          </a:p>
          <a:p>
            <a:pPr lvl="3"/>
            <a:r>
              <a:rPr lang="en-ZA" dirty="0" smtClean="0"/>
              <a:t>40% of total weighting points</a:t>
            </a:r>
          </a:p>
          <a:p>
            <a:pPr lvl="2"/>
            <a:r>
              <a:rPr lang="en-ZA" b="1" dirty="0" smtClean="0">
                <a:solidFill>
                  <a:schemeClr val="bg1">
                    <a:lumMod val="65000"/>
                  </a:schemeClr>
                </a:solidFill>
              </a:rPr>
              <a:t>Enterprise and Supplier Development </a:t>
            </a:r>
            <a:endParaRPr lang="en-ZA" dirty="0" smtClean="0">
              <a:solidFill>
                <a:schemeClr val="bg1">
                  <a:lumMod val="65000"/>
                </a:schemeClr>
              </a:solidFill>
            </a:endParaRPr>
          </a:p>
          <a:p>
            <a:pPr lvl="3"/>
            <a:r>
              <a:rPr lang="en-ZA" dirty="0" smtClean="0">
                <a:solidFill>
                  <a:schemeClr val="bg1"/>
                </a:solidFill>
              </a:rPr>
              <a:t>40% of targets for sub-categories of the ESD namely:</a:t>
            </a:r>
          </a:p>
          <a:p>
            <a:pPr lvl="3"/>
            <a:r>
              <a:rPr lang="en-ZA" dirty="0" smtClean="0">
                <a:solidFill>
                  <a:schemeClr val="bg1"/>
                </a:solidFill>
              </a:rPr>
              <a:t>Preferential Procurement</a:t>
            </a:r>
          </a:p>
          <a:p>
            <a:pPr lvl="3"/>
            <a:r>
              <a:rPr lang="en-ZA" dirty="0" smtClean="0">
                <a:solidFill>
                  <a:schemeClr val="bg1"/>
                </a:solidFill>
              </a:rPr>
              <a:t>Supplier Development</a:t>
            </a:r>
          </a:p>
          <a:p>
            <a:pPr lvl="3"/>
            <a:r>
              <a:rPr lang="en-ZA" dirty="0" smtClean="0">
                <a:solidFill>
                  <a:schemeClr val="bg1"/>
                </a:solidFill>
              </a:rPr>
              <a:t>Enterprise Development</a:t>
            </a:r>
          </a:p>
          <a:p>
            <a:pPr lvl="1"/>
            <a:r>
              <a:rPr lang="en-ZA" dirty="0" smtClean="0">
                <a:solidFill>
                  <a:schemeClr val="bg1"/>
                </a:solidFill>
              </a:rPr>
              <a:t>Failure to meet the minimum requirement of 40%</a:t>
            </a:r>
          </a:p>
          <a:p>
            <a:pPr lvl="2"/>
            <a:r>
              <a:rPr lang="en-ZA" dirty="0" smtClean="0">
                <a:solidFill>
                  <a:schemeClr val="bg1"/>
                </a:solidFill>
              </a:rPr>
              <a:t>Discount of one level down from the total final level score</a:t>
            </a:r>
            <a:endParaRPr lang="en-ZA" dirty="0">
              <a:solidFill>
                <a:schemeClr val="bg1"/>
              </a:solidFill>
            </a:endParaRPr>
          </a:p>
        </p:txBody>
      </p:sp>
      <p:sp>
        <p:nvSpPr>
          <p:cNvPr id="4" name="Title 1"/>
          <p:cNvSpPr>
            <a:spLocks noGrp="1"/>
          </p:cNvSpPr>
          <p:nvPr>
            <p:ph type="title"/>
          </p:nvPr>
        </p:nvSpPr>
        <p:spPr/>
        <p:txBody>
          <a:bodyPr>
            <a:normAutofit fontScale="90000"/>
          </a:bodyPr>
          <a:lstStyle/>
          <a:p>
            <a:r>
              <a:rPr lang="en-ZA" b="1" dirty="0" smtClean="0"/>
              <a:t>CHANGES TO THE CODES</a:t>
            </a:r>
            <a:br>
              <a:rPr lang="en-ZA" b="1" dirty="0" smtClean="0"/>
            </a:br>
            <a:r>
              <a:rPr lang="en-ZA" b="1" dirty="0" smtClean="0"/>
              <a:t>Its implication to PSC</a:t>
            </a:r>
            <a:endParaRPr lang="en-ZA" b="1" dirty="0"/>
          </a:p>
        </p:txBody>
      </p:sp>
    </p:spTree>
    <p:extLst>
      <p:ext uri="{BB962C8B-B14F-4D97-AF65-F5344CB8AC3E}">
        <p14:creationId xmlns:p14="http://schemas.microsoft.com/office/powerpoint/2010/main" val="2971804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57200" y="44624"/>
            <a:ext cx="8229600" cy="922114"/>
          </a:xfrm>
        </p:spPr>
        <p:txBody>
          <a:bodyPr>
            <a:normAutofit/>
          </a:bodyPr>
          <a:lstStyle/>
          <a:p>
            <a:r>
              <a:rPr lang="en-ZA" b="1" dirty="0" smtClean="0"/>
              <a:t>Skill Development (19 points)</a:t>
            </a:r>
            <a:endParaRPr lang="en-ZA" b="1"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367414935"/>
              </p:ext>
            </p:extLst>
          </p:nvPr>
        </p:nvGraphicFramePr>
        <p:xfrm>
          <a:off x="191887" y="970037"/>
          <a:ext cx="8766505" cy="5555308"/>
        </p:xfrm>
        <a:graphic>
          <a:graphicData uri="http://schemas.openxmlformats.org/drawingml/2006/table">
            <a:tbl>
              <a:tblPr firstRow="1" bandRow="1">
                <a:tableStyleId>{5940675A-B579-460E-94D1-54222C63F5DA}</a:tableStyleId>
              </a:tblPr>
              <a:tblGrid>
                <a:gridCol w="6442931"/>
                <a:gridCol w="1099438"/>
                <a:gridCol w="1224136"/>
              </a:tblGrid>
              <a:tr h="477850">
                <a:tc>
                  <a:txBody>
                    <a:bodyPr/>
                    <a:lstStyle/>
                    <a:p>
                      <a:r>
                        <a:rPr lang="en-US" sz="2400" b="1" kern="1200" dirty="0" smtClean="0">
                          <a:solidFill>
                            <a:schemeClr val="bg1"/>
                          </a:solidFill>
                          <a:effectLst/>
                          <a:latin typeface="Arial Black" pitchFamily="34" charset="0"/>
                          <a:ea typeface="+mn-ea"/>
                          <a:cs typeface="+mn-cs"/>
                        </a:rPr>
                        <a:t>CRITERIA</a:t>
                      </a:r>
                      <a:endParaRPr lang="en-US" sz="2400" dirty="0">
                        <a:solidFill>
                          <a:schemeClr val="bg1"/>
                        </a:solidFill>
                        <a:latin typeface="Arial Black" pitchFamily="34" charset="0"/>
                      </a:endParaRPr>
                    </a:p>
                  </a:txBody>
                  <a:tcPr marL="91433" marR="91433" marT="45728" marB="45728">
                    <a:solidFill>
                      <a:srgbClr val="0070C0"/>
                    </a:solidFill>
                  </a:tcPr>
                </a:tc>
                <a:tc>
                  <a:txBody>
                    <a:bodyPr/>
                    <a:lstStyle/>
                    <a:p>
                      <a:r>
                        <a:rPr lang="en-US" sz="1200" b="1" kern="1200" dirty="0" smtClean="0">
                          <a:solidFill>
                            <a:schemeClr val="bg1"/>
                          </a:solidFill>
                          <a:effectLst/>
                          <a:latin typeface="Arial Black" pitchFamily="34" charset="0"/>
                          <a:ea typeface="+mn-ea"/>
                          <a:cs typeface="+mn-cs"/>
                        </a:rPr>
                        <a:t>Weighting points</a:t>
                      </a:r>
                      <a:endParaRPr lang="en-US" sz="1200" dirty="0">
                        <a:solidFill>
                          <a:schemeClr val="bg1"/>
                        </a:solidFill>
                        <a:latin typeface="Arial Black" pitchFamily="34" charset="0"/>
                      </a:endParaRPr>
                    </a:p>
                  </a:txBody>
                  <a:tcPr marL="91433" marR="91433" marT="45728" marB="45728">
                    <a:solidFill>
                      <a:srgbClr val="0070C0"/>
                    </a:solidFill>
                  </a:tcPr>
                </a:tc>
                <a:tc>
                  <a:txBody>
                    <a:bodyPr/>
                    <a:lstStyle/>
                    <a:p>
                      <a:r>
                        <a:rPr lang="en-US" sz="1200" b="1" kern="1200" dirty="0" smtClean="0">
                          <a:solidFill>
                            <a:schemeClr val="bg1"/>
                          </a:solidFill>
                          <a:effectLst/>
                          <a:latin typeface="Arial Black" pitchFamily="34" charset="0"/>
                          <a:ea typeface="+mn-ea"/>
                          <a:cs typeface="+mn-cs"/>
                        </a:rPr>
                        <a:t>Compliance target</a:t>
                      </a:r>
                      <a:endParaRPr lang="en-US" sz="1200" dirty="0">
                        <a:solidFill>
                          <a:schemeClr val="bg1"/>
                        </a:solidFill>
                        <a:latin typeface="Arial Black" pitchFamily="34" charset="0"/>
                      </a:endParaRPr>
                    </a:p>
                  </a:txBody>
                  <a:tcPr marL="91433" marR="91433" marT="45728" marB="45728">
                    <a:solidFill>
                      <a:srgbClr val="0070C0"/>
                    </a:solidFill>
                  </a:tcPr>
                </a:tc>
              </a:tr>
              <a:tr h="764550">
                <a:tc gridSpan="3">
                  <a:txBody>
                    <a:bodyPr/>
                    <a:lstStyle/>
                    <a:p>
                      <a:r>
                        <a:rPr lang="en-ZA" sz="1400" b="1" kern="1200" noProof="0" dirty="0" smtClean="0">
                          <a:solidFill>
                            <a:srgbClr val="002060"/>
                          </a:solidFill>
                          <a:effectLst/>
                          <a:latin typeface="Arial Black" pitchFamily="34" charset="0"/>
                          <a:ea typeface="+mn-ea"/>
                          <a:cs typeface="+mn-cs"/>
                        </a:rPr>
                        <a:t>SKILLS DEVELOPMENT EXPENDITURE ON ANY PROGRAM SPECIFIED IN THE LEARNING PROGRAMME MATRIX FOR BLACK PEOPLE AS A PERCENTAGE OF LEVIABLE AMOUNT</a:t>
                      </a:r>
                      <a:endParaRPr lang="en-ZA" sz="1400" kern="1200" noProof="0" dirty="0" smtClean="0">
                        <a:solidFill>
                          <a:srgbClr val="002060"/>
                        </a:solidFill>
                        <a:effectLst/>
                        <a:latin typeface="Arial Black" pitchFamily="34" charset="0"/>
                        <a:ea typeface="+mn-ea"/>
                        <a:cs typeface="+mn-cs"/>
                      </a:endParaRPr>
                    </a:p>
                  </a:txBody>
                  <a:tcPr marL="91433" marR="91433" marT="45728" marB="45728">
                    <a:solidFill>
                      <a:schemeClr val="bg1">
                        <a:lumMod val="85000"/>
                      </a:schemeClr>
                    </a:solidFill>
                  </a:tcPr>
                </a:tc>
                <a:tc hMerge="1">
                  <a:txBody>
                    <a:bodyPr/>
                    <a:lstStyle/>
                    <a:p>
                      <a:endParaRPr lang="en-ZA"/>
                    </a:p>
                  </a:txBody>
                  <a:tcPr/>
                </a:tc>
                <a:tc hMerge="1">
                  <a:txBody>
                    <a:bodyPr/>
                    <a:lstStyle/>
                    <a:p>
                      <a:endParaRPr lang="en-ZA"/>
                    </a:p>
                  </a:txBody>
                  <a:tcPr/>
                </a:tc>
              </a:tr>
              <a:tr h="938164">
                <a:tc>
                  <a:txBody>
                    <a:bodyPr/>
                    <a:lstStyle/>
                    <a:p>
                      <a:r>
                        <a:rPr lang="en-ZA" sz="1400" kern="1200" noProof="0" dirty="0" smtClean="0">
                          <a:solidFill>
                            <a:schemeClr val="tx1"/>
                          </a:solidFill>
                          <a:effectLst/>
                          <a:latin typeface="Arial Black" pitchFamily="34" charset="0"/>
                          <a:ea typeface="+mn-ea"/>
                          <a:cs typeface="+mn-cs"/>
                        </a:rPr>
                        <a:t> </a:t>
                      </a:r>
                      <a:r>
                        <a:rPr lang="en-ZA" sz="1600" kern="1200" noProof="0" dirty="0" smtClean="0">
                          <a:solidFill>
                            <a:schemeClr val="tx1"/>
                          </a:solidFill>
                          <a:effectLst/>
                          <a:latin typeface="Arial Black" pitchFamily="34" charset="0"/>
                          <a:ea typeface="+mn-ea"/>
                          <a:cs typeface="+mn-cs"/>
                        </a:rPr>
                        <a:t>Skills </a:t>
                      </a:r>
                      <a:r>
                        <a:rPr lang="en-ZA" sz="1600" kern="1200" noProof="0" dirty="0" smtClean="0">
                          <a:solidFill>
                            <a:srgbClr val="002060"/>
                          </a:solidFill>
                          <a:effectLst/>
                          <a:latin typeface="Arial Black" pitchFamily="34" charset="0"/>
                          <a:ea typeface="+mn-ea"/>
                          <a:cs typeface="+mn-cs"/>
                        </a:rPr>
                        <a:t>Development Expenditure on Learning Programmes specified in the </a:t>
                      </a:r>
                      <a:r>
                        <a:rPr lang="en-ZA" sz="1600" kern="1200" noProof="0" dirty="0" smtClean="0">
                          <a:solidFill>
                            <a:schemeClr val="bg1"/>
                          </a:solidFill>
                          <a:effectLst/>
                          <a:latin typeface="Arial Black" pitchFamily="34" charset="0"/>
                          <a:ea typeface="+mn-ea"/>
                          <a:cs typeface="+mn-cs"/>
                        </a:rPr>
                        <a:t>Le</a:t>
                      </a:r>
                      <a:r>
                        <a:rPr lang="en-ZA" sz="1600" kern="1200" noProof="0" dirty="0" smtClean="0">
                          <a:solidFill>
                            <a:srgbClr val="002060"/>
                          </a:solidFill>
                          <a:effectLst/>
                          <a:latin typeface="Arial Black" pitchFamily="34" charset="0"/>
                          <a:ea typeface="+mn-ea"/>
                          <a:cs typeface="+mn-cs"/>
                        </a:rPr>
                        <a:t>arning</a:t>
                      </a:r>
                      <a:r>
                        <a:rPr lang="en-ZA" sz="1600" kern="1200" baseline="0" noProof="0" dirty="0" smtClean="0">
                          <a:solidFill>
                            <a:srgbClr val="002060"/>
                          </a:solidFill>
                          <a:effectLst/>
                          <a:latin typeface="Arial Black" pitchFamily="34" charset="0"/>
                          <a:ea typeface="+mn-ea"/>
                          <a:cs typeface="+mn-cs"/>
                        </a:rPr>
                        <a:t> </a:t>
                      </a:r>
                      <a:r>
                        <a:rPr lang="en-ZA" sz="1600" kern="1200" noProof="0" dirty="0" smtClean="0">
                          <a:solidFill>
                            <a:srgbClr val="FF0000"/>
                          </a:solidFill>
                          <a:effectLst/>
                          <a:latin typeface="Arial Black" pitchFamily="34" charset="0"/>
                          <a:ea typeface="+mn-ea"/>
                          <a:cs typeface="+mn-cs"/>
                        </a:rPr>
                        <a:t>Programme Matrix for black people </a:t>
                      </a:r>
                      <a:r>
                        <a:rPr lang="en-ZA" sz="1600" kern="1200" noProof="0" dirty="0" smtClean="0">
                          <a:solidFill>
                            <a:srgbClr val="002060"/>
                          </a:solidFill>
                          <a:effectLst/>
                          <a:latin typeface="Arial Black" pitchFamily="34" charset="0"/>
                          <a:ea typeface="+mn-ea"/>
                          <a:cs typeface="+mn-cs"/>
                        </a:rPr>
                        <a:t>as a percentage of Leviable </a:t>
                      </a:r>
                      <a:r>
                        <a:rPr lang="en-ZA" sz="1600" kern="1200" noProof="0" dirty="0" smtClean="0">
                          <a:solidFill>
                            <a:schemeClr val="tx1"/>
                          </a:solidFill>
                          <a:effectLst/>
                          <a:latin typeface="Arial Black" pitchFamily="34" charset="0"/>
                          <a:ea typeface="+mn-ea"/>
                          <a:cs typeface="+mn-cs"/>
                        </a:rPr>
                        <a:t>Am</a:t>
                      </a:r>
                      <a:r>
                        <a:rPr lang="en-ZA" sz="1600" kern="1200" noProof="0" dirty="0" smtClean="0">
                          <a:solidFill>
                            <a:srgbClr val="002060"/>
                          </a:solidFill>
                          <a:effectLst/>
                          <a:latin typeface="Arial Black" pitchFamily="34" charset="0"/>
                          <a:ea typeface="+mn-ea"/>
                          <a:cs typeface="+mn-cs"/>
                        </a:rPr>
                        <a:t>ount</a:t>
                      </a:r>
                      <a:endParaRPr lang="en-ZA" sz="1400" noProof="0" dirty="0">
                        <a:solidFill>
                          <a:srgbClr val="002060"/>
                        </a:solidFill>
                        <a:latin typeface="Arial Black" pitchFamily="34" charset="0"/>
                      </a:endParaRPr>
                    </a:p>
                  </a:txBody>
                  <a:tcPr marL="91433" marR="91433" marT="45728" marB="45728"/>
                </a:tc>
                <a:tc>
                  <a:txBody>
                    <a:bodyPr/>
                    <a:lstStyle/>
                    <a:p>
                      <a:pPr algn="r"/>
                      <a:r>
                        <a:rPr lang="en-ZA" sz="1800" noProof="0" dirty="0" smtClean="0">
                          <a:solidFill>
                            <a:srgbClr val="002060"/>
                          </a:solidFill>
                          <a:latin typeface="Arial Black" pitchFamily="34" charset="0"/>
                        </a:rPr>
                        <a:t>     8</a:t>
                      </a:r>
                      <a:endParaRPr lang="en-ZA" sz="1800" noProof="0" dirty="0">
                        <a:solidFill>
                          <a:srgbClr val="002060"/>
                        </a:solidFill>
                        <a:latin typeface="Arial Black" pitchFamily="34" charset="0"/>
                      </a:endParaRPr>
                    </a:p>
                  </a:txBody>
                  <a:tcPr marL="91433" marR="91433" marT="45728" marB="45728" anchor="ctr"/>
                </a:tc>
                <a:tc>
                  <a:txBody>
                    <a:bodyPr/>
                    <a:lstStyle/>
                    <a:p>
                      <a:pPr algn="r"/>
                      <a:r>
                        <a:rPr lang="en-ZA" sz="1800" noProof="0" dirty="0" smtClean="0">
                          <a:solidFill>
                            <a:srgbClr val="002060"/>
                          </a:solidFill>
                          <a:latin typeface="Arial Black" pitchFamily="34" charset="0"/>
                        </a:rPr>
                        <a:t>5%</a:t>
                      </a:r>
                      <a:endParaRPr lang="en-ZA" sz="1800" noProof="0" dirty="0">
                        <a:solidFill>
                          <a:srgbClr val="002060"/>
                        </a:solidFill>
                        <a:latin typeface="Arial Black" pitchFamily="34" charset="0"/>
                      </a:endParaRPr>
                    </a:p>
                  </a:txBody>
                  <a:tcPr marL="91433" marR="91433" marT="45728" marB="45728" anchor="ctr"/>
                </a:tc>
              </a:tr>
              <a:tr h="699756">
                <a:tc>
                  <a:txBody>
                    <a:bodyPr/>
                    <a:lstStyle/>
                    <a:p>
                      <a:r>
                        <a:rPr lang="en-ZA" sz="1400" kern="1200" noProof="0" dirty="0" smtClean="0">
                          <a:solidFill>
                            <a:srgbClr val="FF0000"/>
                          </a:solidFill>
                          <a:effectLst/>
                          <a:latin typeface="Arial Black" pitchFamily="34" charset="0"/>
                          <a:ea typeface="+mn-ea"/>
                          <a:cs typeface="+mn-cs"/>
                        </a:rPr>
                        <a:t>Skills Development Expenditure </a:t>
                      </a:r>
                      <a:r>
                        <a:rPr lang="en-ZA" sz="1400" kern="1200" noProof="0" dirty="0" smtClean="0">
                          <a:solidFill>
                            <a:srgbClr val="002060"/>
                          </a:solidFill>
                          <a:effectLst/>
                          <a:latin typeface="Arial Black" pitchFamily="34" charset="0"/>
                          <a:ea typeface="+mn-ea"/>
                          <a:cs typeface="+mn-cs"/>
                        </a:rPr>
                        <a:t>on Learning Programmes specified in the Learning Programme Matrix  </a:t>
                      </a:r>
                      <a:r>
                        <a:rPr lang="en-ZA" sz="1400" kern="1200" noProof="0" dirty="0" smtClean="0">
                          <a:solidFill>
                            <a:srgbClr val="FF0000"/>
                          </a:solidFill>
                          <a:effectLst/>
                          <a:latin typeface="Arial Black" pitchFamily="34" charset="0"/>
                          <a:ea typeface="+mn-ea"/>
                          <a:cs typeface="+mn-cs"/>
                        </a:rPr>
                        <a:t>for black people with disabilities</a:t>
                      </a:r>
                      <a:r>
                        <a:rPr lang="en-ZA" sz="1400" kern="1200" noProof="0" dirty="0" smtClean="0">
                          <a:solidFill>
                            <a:srgbClr val="002060"/>
                          </a:solidFill>
                          <a:effectLst/>
                          <a:latin typeface="Arial Black" pitchFamily="34" charset="0"/>
                          <a:ea typeface="+mn-ea"/>
                          <a:cs typeface="+mn-cs"/>
                        </a:rPr>
                        <a:t> as a percentage of Leviable Amount</a:t>
                      </a:r>
                      <a:endParaRPr lang="en-ZA" sz="1400" noProof="0" dirty="0">
                        <a:solidFill>
                          <a:srgbClr val="002060"/>
                        </a:solidFill>
                        <a:latin typeface="Arial Black" pitchFamily="34" charset="0"/>
                      </a:endParaRPr>
                    </a:p>
                  </a:txBody>
                  <a:tcPr marL="91433" marR="91433" marT="45728" marB="45728"/>
                </a:tc>
                <a:tc>
                  <a:txBody>
                    <a:bodyPr/>
                    <a:lstStyle/>
                    <a:p>
                      <a:pPr algn="r"/>
                      <a:r>
                        <a:rPr lang="en-ZA" sz="1800" kern="1200" noProof="0" dirty="0" smtClean="0">
                          <a:solidFill>
                            <a:srgbClr val="002060"/>
                          </a:solidFill>
                          <a:effectLst/>
                          <a:latin typeface="Arial Black" pitchFamily="34" charset="0"/>
                          <a:ea typeface="+mn-ea"/>
                          <a:cs typeface="+mn-cs"/>
                        </a:rPr>
                        <a:t>    3</a:t>
                      </a:r>
                      <a:endParaRPr lang="en-ZA" sz="1800" noProof="0" dirty="0">
                        <a:solidFill>
                          <a:srgbClr val="002060"/>
                        </a:solidFill>
                        <a:latin typeface="Arial Black" pitchFamily="34" charset="0"/>
                      </a:endParaRPr>
                    </a:p>
                  </a:txBody>
                  <a:tcPr marL="91433" marR="91433" marT="45728" marB="45728" anchor="ctr"/>
                </a:tc>
                <a:tc>
                  <a:txBody>
                    <a:bodyPr/>
                    <a:lstStyle/>
                    <a:p>
                      <a:pPr algn="r"/>
                      <a:r>
                        <a:rPr lang="en-ZA" sz="1800" kern="1200" noProof="0" dirty="0" smtClean="0">
                          <a:solidFill>
                            <a:srgbClr val="002060"/>
                          </a:solidFill>
                          <a:effectLst/>
                          <a:latin typeface="Arial Black" pitchFamily="34" charset="0"/>
                          <a:ea typeface="+mn-ea"/>
                          <a:cs typeface="+mn-cs"/>
                        </a:rPr>
                        <a:t>0.3%</a:t>
                      </a:r>
                      <a:endParaRPr lang="en-ZA" sz="1800" noProof="0" dirty="0">
                        <a:solidFill>
                          <a:srgbClr val="002060"/>
                        </a:solidFill>
                        <a:latin typeface="Arial Black" pitchFamily="34" charset="0"/>
                      </a:endParaRPr>
                    </a:p>
                  </a:txBody>
                  <a:tcPr marL="91433" marR="91433" marT="45728" marB="45728" anchor="ctr"/>
                </a:tc>
              </a:tr>
              <a:tr h="350428">
                <a:tc grid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ZA" sz="1600" b="1" kern="1200" noProof="0" dirty="0" smtClean="0">
                          <a:solidFill>
                            <a:srgbClr val="002060"/>
                          </a:solidFill>
                          <a:effectLst/>
                          <a:latin typeface="Arial Black" pitchFamily="34" charset="0"/>
                          <a:ea typeface="+mn-ea"/>
                          <a:cs typeface="+mn-cs"/>
                        </a:rPr>
                        <a:t>LEARNERSHIPS, APPRENTICESHIPS AND INTERNSHIPS:</a:t>
                      </a:r>
                      <a:endParaRPr lang="en-ZA" sz="1600" kern="1200" noProof="0" dirty="0" smtClean="0">
                        <a:solidFill>
                          <a:srgbClr val="002060"/>
                        </a:solidFill>
                        <a:effectLst/>
                        <a:latin typeface="Arial Black" pitchFamily="34" charset="0"/>
                        <a:ea typeface="+mn-ea"/>
                        <a:cs typeface="+mn-cs"/>
                      </a:endParaRPr>
                    </a:p>
                  </a:txBody>
                  <a:tcPr marL="91433" marR="91433" marT="45728" marB="45728">
                    <a:solidFill>
                      <a:schemeClr val="bg1">
                        <a:lumMod val="85000"/>
                      </a:schemeClr>
                    </a:solidFill>
                  </a:tcPr>
                </a:tc>
                <a:tc hMerge="1">
                  <a:txBody>
                    <a:bodyPr/>
                    <a:lstStyle/>
                    <a:p>
                      <a:endParaRPr lang="en-ZA"/>
                    </a:p>
                  </a:txBody>
                  <a:tcPr/>
                </a:tc>
                <a:tc hMerge="1">
                  <a:txBody>
                    <a:bodyPr/>
                    <a:lstStyle/>
                    <a:p>
                      <a:endParaRPr lang="en-ZA"/>
                    </a:p>
                  </a:txBody>
                  <a:tcPr/>
                </a:tc>
              </a:tr>
              <a:tr h="726323">
                <a:tc>
                  <a:txBody>
                    <a:bodyPr/>
                    <a:lstStyle/>
                    <a:p>
                      <a:r>
                        <a:rPr lang="en-ZA" sz="1400" kern="1200" noProof="0" dirty="0" smtClean="0">
                          <a:solidFill>
                            <a:schemeClr val="tx1"/>
                          </a:solidFill>
                          <a:effectLst/>
                          <a:latin typeface="Arial Black" pitchFamily="34" charset="0"/>
                          <a:ea typeface="+mn-ea"/>
                          <a:cs typeface="+mn-cs"/>
                        </a:rPr>
                        <a:t>Num</a:t>
                      </a:r>
                      <a:r>
                        <a:rPr lang="en-ZA" sz="1400" kern="1200" noProof="0" dirty="0" smtClean="0">
                          <a:solidFill>
                            <a:schemeClr val="tx2">
                              <a:lumMod val="75000"/>
                            </a:schemeClr>
                          </a:solidFill>
                          <a:effectLst/>
                          <a:latin typeface="Arial Black" pitchFamily="34" charset="0"/>
                          <a:ea typeface="+mn-ea"/>
                          <a:cs typeface="+mn-cs"/>
                        </a:rPr>
                        <a:t>b</a:t>
                      </a:r>
                      <a:r>
                        <a:rPr lang="en-ZA" sz="1400" kern="1200" noProof="0" dirty="0" smtClean="0">
                          <a:solidFill>
                            <a:srgbClr val="002060"/>
                          </a:solidFill>
                          <a:effectLst/>
                          <a:latin typeface="Arial Black" pitchFamily="34" charset="0"/>
                          <a:ea typeface="+mn-ea"/>
                          <a:cs typeface="+mn-cs"/>
                        </a:rPr>
                        <a:t>er of </a:t>
                      </a:r>
                      <a:r>
                        <a:rPr lang="en-ZA" sz="1400" kern="1200" noProof="0" dirty="0" smtClean="0">
                          <a:solidFill>
                            <a:srgbClr val="FF0000"/>
                          </a:solidFill>
                          <a:effectLst/>
                          <a:latin typeface="Arial Black" pitchFamily="34" charset="0"/>
                          <a:ea typeface="+mn-ea"/>
                          <a:cs typeface="+mn-cs"/>
                        </a:rPr>
                        <a:t>black people participating in Learnerships, Apprenticeships and</a:t>
                      </a:r>
                      <a:r>
                        <a:rPr lang="en-ZA" sz="1400" kern="1200" baseline="0" noProof="0" dirty="0" smtClean="0">
                          <a:solidFill>
                            <a:srgbClr val="FF0000"/>
                          </a:solidFill>
                          <a:effectLst/>
                          <a:latin typeface="Arial Black" pitchFamily="34" charset="0"/>
                          <a:ea typeface="+mn-ea"/>
                          <a:cs typeface="+mn-cs"/>
                        </a:rPr>
                        <a:t> </a:t>
                      </a:r>
                      <a:r>
                        <a:rPr lang="en-ZA" sz="1400" kern="1200" noProof="0" dirty="0" smtClean="0">
                          <a:solidFill>
                            <a:srgbClr val="FF0000"/>
                          </a:solidFill>
                          <a:effectLst/>
                          <a:latin typeface="Arial Black" pitchFamily="34" charset="0"/>
                          <a:ea typeface="+mn-ea"/>
                          <a:cs typeface="+mn-cs"/>
                        </a:rPr>
                        <a:t>Internships </a:t>
                      </a:r>
                      <a:r>
                        <a:rPr lang="en-ZA" sz="1400" kern="1200" noProof="0" dirty="0" smtClean="0">
                          <a:solidFill>
                            <a:srgbClr val="002060"/>
                          </a:solidFill>
                          <a:effectLst/>
                          <a:latin typeface="Arial Black" pitchFamily="34" charset="0"/>
                          <a:ea typeface="+mn-ea"/>
                          <a:cs typeface="+mn-cs"/>
                        </a:rPr>
                        <a:t>as a percentage of total employees</a:t>
                      </a:r>
                    </a:p>
                  </a:txBody>
                  <a:tcPr marL="91433" marR="91433" marT="45728" marB="45728"/>
                </a:tc>
                <a:tc>
                  <a:txBody>
                    <a:bodyPr/>
                    <a:lstStyle/>
                    <a:p>
                      <a:pPr algn="r"/>
                      <a:r>
                        <a:rPr lang="en-ZA" sz="1800" noProof="0" dirty="0" smtClean="0">
                          <a:solidFill>
                            <a:srgbClr val="002060"/>
                          </a:solidFill>
                          <a:latin typeface="Arial Black" pitchFamily="34" charset="0"/>
                        </a:rPr>
                        <a:t>   4</a:t>
                      </a:r>
                      <a:endParaRPr lang="en-ZA" sz="1800" noProof="0" dirty="0">
                        <a:solidFill>
                          <a:srgbClr val="002060"/>
                        </a:solidFill>
                        <a:latin typeface="Arial Black" pitchFamily="34" charset="0"/>
                      </a:endParaRPr>
                    </a:p>
                  </a:txBody>
                  <a:tcPr marL="91433" marR="91433" marT="45728" marB="45728" anchor="ctr"/>
                </a:tc>
                <a:tc>
                  <a:txBody>
                    <a:bodyPr/>
                    <a:lstStyle/>
                    <a:p>
                      <a:pPr algn="r"/>
                      <a:r>
                        <a:rPr lang="en-ZA" sz="1800" noProof="0" dirty="0" smtClean="0">
                          <a:solidFill>
                            <a:srgbClr val="002060"/>
                          </a:solidFill>
                          <a:latin typeface="Arial Black" pitchFamily="34" charset="0"/>
                        </a:rPr>
                        <a:t>2.5%</a:t>
                      </a:r>
                      <a:endParaRPr lang="en-ZA" sz="1800" noProof="0" dirty="0">
                        <a:solidFill>
                          <a:srgbClr val="002060"/>
                        </a:solidFill>
                        <a:latin typeface="Arial Black" pitchFamily="34" charset="0"/>
                      </a:endParaRPr>
                    </a:p>
                  </a:txBody>
                  <a:tcPr marL="91433" marR="91433" marT="45728" marB="45728" anchor="ctr"/>
                </a:tc>
              </a:tr>
              <a:tr h="68845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ZA" sz="1400" kern="1200" noProof="0" dirty="0" smtClean="0">
                          <a:solidFill>
                            <a:schemeClr val="tx1"/>
                          </a:solidFill>
                          <a:effectLst/>
                          <a:latin typeface="Arial Black" pitchFamily="34" charset="0"/>
                          <a:ea typeface="+mn-ea"/>
                          <a:cs typeface="+mn-cs"/>
                        </a:rPr>
                        <a:t>Numb</a:t>
                      </a:r>
                      <a:r>
                        <a:rPr lang="en-ZA" sz="1400" kern="1200" noProof="0" dirty="0" smtClean="0">
                          <a:solidFill>
                            <a:schemeClr val="tx2">
                              <a:lumMod val="75000"/>
                            </a:schemeClr>
                          </a:solidFill>
                          <a:effectLst/>
                          <a:latin typeface="Arial Black" pitchFamily="34" charset="0"/>
                          <a:ea typeface="+mn-ea"/>
                          <a:cs typeface="+mn-cs"/>
                        </a:rPr>
                        <a:t>e</a:t>
                      </a:r>
                      <a:r>
                        <a:rPr lang="en-ZA" sz="1400" kern="1200" noProof="0" dirty="0" smtClean="0">
                          <a:solidFill>
                            <a:srgbClr val="002060"/>
                          </a:solidFill>
                          <a:effectLst/>
                          <a:latin typeface="Arial Black" pitchFamily="34" charset="0"/>
                          <a:ea typeface="+mn-ea"/>
                          <a:cs typeface="+mn-cs"/>
                        </a:rPr>
                        <a:t>r of </a:t>
                      </a:r>
                      <a:r>
                        <a:rPr lang="en-ZA" sz="1400" kern="1200" noProof="0" dirty="0" smtClean="0">
                          <a:solidFill>
                            <a:srgbClr val="FF0000"/>
                          </a:solidFill>
                          <a:effectLst/>
                          <a:latin typeface="Arial Black" pitchFamily="34" charset="0"/>
                          <a:ea typeface="+mn-ea"/>
                          <a:cs typeface="+mn-cs"/>
                        </a:rPr>
                        <a:t>unemployed black people participating in Learnerships, Apprenticeships and Internships</a:t>
                      </a:r>
                      <a:r>
                        <a:rPr lang="en-ZA" sz="1400" kern="1200" noProof="0" dirty="0" smtClean="0">
                          <a:solidFill>
                            <a:srgbClr val="002060"/>
                          </a:solidFill>
                          <a:effectLst/>
                          <a:latin typeface="Arial Black" pitchFamily="34" charset="0"/>
                          <a:ea typeface="+mn-ea"/>
                          <a:cs typeface="+mn-cs"/>
                        </a:rPr>
                        <a:t> as a percentage </a:t>
                      </a:r>
                      <a:r>
                        <a:rPr lang="en-ZA" sz="1400" kern="1200" noProof="0" dirty="0" smtClean="0">
                          <a:solidFill>
                            <a:schemeClr val="tx1"/>
                          </a:solidFill>
                          <a:effectLst/>
                          <a:latin typeface="Arial Black" pitchFamily="34" charset="0"/>
                          <a:ea typeface="+mn-ea"/>
                          <a:cs typeface="+mn-cs"/>
                        </a:rPr>
                        <a:t>of total </a:t>
                      </a:r>
                      <a:r>
                        <a:rPr lang="en-ZA" sz="1400" kern="1200" noProof="0" dirty="0" smtClean="0">
                          <a:solidFill>
                            <a:srgbClr val="002060"/>
                          </a:solidFill>
                          <a:effectLst/>
                          <a:latin typeface="Arial Black" pitchFamily="34" charset="0"/>
                          <a:ea typeface="+mn-ea"/>
                          <a:cs typeface="+mn-cs"/>
                        </a:rPr>
                        <a:t>employees</a:t>
                      </a:r>
                    </a:p>
                  </a:txBody>
                  <a:tcPr marL="91433" marR="91433" marT="45728" marB="45728"/>
                </a:tc>
                <a:tc>
                  <a:txBody>
                    <a:bodyPr/>
                    <a:lstStyle/>
                    <a:p>
                      <a:pPr algn="r"/>
                      <a:r>
                        <a:rPr lang="en-ZA" sz="1800" noProof="0" dirty="0" smtClean="0">
                          <a:solidFill>
                            <a:srgbClr val="002060"/>
                          </a:solidFill>
                          <a:latin typeface="Arial Black" pitchFamily="34" charset="0"/>
                        </a:rPr>
                        <a:t>   4</a:t>
                      </a:r>
                      <a:endParaRPr lang="en-ZA" sz="1800" noProof="0" dirty="0">
                        <a:solidFill>
                          <a:srgbClr val="002060"/>
                        </a:solidFill>
                        <a:latin typeface="Arial Black" pitchFamily="34" charset="0"/>
                      </a:endParaRPr>
                    </a:p>
                  </a:txBody>
                  <a:tcPr marL="91433" marR="91433" marT="45728" marB="45728" anchor="ctr"/>
                </a:tc>
                <a:tc>
                  <a:txBody>
                    <a:bodyPr/>
                    <a:lstStyle/>
                    <a:p>
                      <a:pPr algn="r"/>
                      <a:r>
                        <a:rPr lang="en-ZA" sz="1800" noProof="0" dirty="0" smtClean="0">
                          <a:solidFill>
                            <a:srgbClr val="002060"/>
                          </a:solidFill>
                          <a:latin typeface="Arial Black" pitchFamily="34" charset="0"/>
                        </a:rPr>
                        <a:t>2.5%</a:t>
                      </a:r>
                      <a:endParaRPr lang="en-ZA" sz="1800" noProof="0" dirty="0">
                        <a:solidFill>
                          <a:srgbClr val="002060"/>
                        </a:solidFill>
                        <a:latin typeface="Arial Black" pitchFamily="34" charset="0"/>
                      </a:endParaRPr>
                    </a:p>
                  </a:txBody>
                  <a:tcPr marL="91433" marR="91433" marT="45728" marB="45728" anchor="ctr"/>
                </a:tc>
              </a:tr>
              <a:tr h="6183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ZA" sz="1200" kern="1200" noProof="0" dirty="0" smtClean="0">
                        <a:solidFill>
                          <a:srgbClr val="002060"/>
                        </a:solidFill>
                        <a:effectLst/>
                        <a:latin typeface="Arial Black" pitchFamily="34" charset="0"/>
                        <a:ea typeface="+mn-ea"/>
                        <a:cs typeface="+mn-cs"/>
                      </a:endParaRPr>
                    </a:p>
                    <a:p>
                      <a:pPr marL="0" marR="0" indent="0" algn="r" defTabSz="914400" rtl="0" eaLnBrk="1" fontAlgn="auto" latinLnBrk="0" hangingPunct="1">
                        <a:lnSpc>
                          <a:spcPct val="100000"/>
                        </a:lnSpc>
                        <a:spcBef>
                          <a:spcPts val="0"/>
                        </a:spcBef>
                        <a:spcAft>
                          <a:spcPts val="0"/>
                        </a:spcAft>
                        <a:buClrTx/>
                        <a:buSzTx/>
                        <a:buFontTx/>
                        <a:buNone/>
                        <a:tabLst/>
                        <a:defRPr/>
                      </a:pPr>
                      <a:endParaRPr lang="en-ZA" sz="1200" noProof="0" dirty="0" smtClean="0">
                        <a:solidFill>
                          <a:srgbClr val="002060"/>
                        </a:solidFill>
                        <a:latin typeface="Arial Black" pitchFamily="34" charset="0"/>
                      </a:endParaRPr>
                    </a:p>
                    <a:p>
                      <a:pPr marL="0" marR="0" indent="0" algn="r" defTabSz="914400" rtl="0" eaLnBrk="1" fontAlgn="auto" latinLnBrk="0" hangingPunct="1">
                        <a:lnSpc>
                          <a:spcPct val="100000"/>
                        </a:lnSpc>
                        <a:spcBef>
                          <a:spcPts val="0"/>
                        </a:spcBef>
                        <a:spcAft>
                          <a:spcPts val="0"/>
                        </a:spcAft>
                        <a:buClrTx/>
                        <a:buSzTx/>
                        <a:buFontTx/>
                        <a:buNone/>
                        <a:tabLst/>
                        <a:defRPr/>
                      </a:pPr>
                      <a:r>
                        <a:rPr lang="en-ZA" sz="1600" noProof="0" dirty="0" smtClean="0">
                          <a:solidFill>
                            <a:srgbClr val="002060"/>
                          </a:solidFill>
                          <a:latin typeface="Arial Black" pitchFamily="34" charset="0"/>
                        </a:rPr>
                        <a:t>40% threshold</a:t>
                      </a:r>
                      <a:r>
                        <a:rPr lang="en-ZA" sz="1600" noProof="0" dirty="0" smtClean="0">
                          <a:solidFill>
                            <a:schemeClr val="bg1"/>
                          </a:solidFill>
                          <a:latin typeface="Arial Black" pitchFamily="34" charset="0"/>
                        </a:rPr>
                        <a:t>s </a:t>
                      </a:r>
                      <a:endParaRPr lang="en-ZA" sz="1600" kern="1200" noProof="0" dirty="0" smtClean="0">
                        <a:solidFill>
                          <a:schemeClr val="bg1"/>
                        </a:solidFill>
                        <a:effectLst/>
                        <a:latin typeface="Arial Black" pitchFamily="34" charset="0"/>
                        <a:ea typeface="+mn-ea"/>
                        <a:cs typeface="+mn-cs"/>
                      </a:endParaRPr>
                    </a:p>
                  </a:txBody>
                  <a:tcPr marL="91433" marR="91433" marT="45728" marB="45728"/>
                </a:tc>
                <a:tc>
                  <a:txBody>
                    <a:bodyPr/>
                    <a:lstStyle/>
                    <a:p>
                      <a:pPr algn="r"/>
                      <a:r>
                        <a:rPr lang="en-ZA" sz="1800" b="0" noProof="0" dirty="0" smtClean="0">
                          <a:solidFill>
                            <a:schemeClr val="tx1"/>
                          </a:solidFill>
                          <a:latin typeface="Arial Black" pitchFamily="34" charset="0"/>
                        </a:rPr>
                        <a:t>19</a:t>
                      </a:r>
                    </a:p>
                    <a:p>
                      <a:pPr algn="r"/>
                      <a:r>
                        <a:rPr lang="en-ZA" sz="1800" b="0" noProof="0" dirty="0" smtClean="0">
                          <a:solidFill>
                            <a:schemeClr val="tx1"/>
                          </a:solidFill>
                          <a:latin typeface="Arial Black" pitchFamily="34" charset="0"/>
                        </a:rPr>
                        <a:t>7.6</a:t>
                      </a:r>
                      <a:endParaRPr lang="en-ZA" sz="1800" b="0" noProof="0" dirty="0">
                        <a:solidFill>
                          <a:schemeClr val="tx1"/>
                        </a:solidFill>
                        <a:latin typeface="Arial Black" pitchFamily="34" charset="0"/>
                      </a:endParaRPr>
                    </a:p>
                  </a:txBody>
                  <a:tcPr marL="91433" marR="91433" marT="45728" marB="45728" anchor="ctr"/>
                </a:tc>
                <a:tc>
                  <a:txBody>
                    <a:bodyPr/>
                    <a:lstStyle/>
                    <a:p>
                      <a:pPr algn="r"/>
                      <a:endParaRPr lang="en-ZA" sz="1600" b="0" noProof="0" dirty="0">
                        <a:solidFill>
                          <a:srgbClr val="002060"/>
                        </a:solidFill>
                        <a:latin typeface="Arial Black" pitchFamily="34" charset="0"/>
                      </a:endParaRPr>
                    </a:p>
                  </a:txBody>
                  <a:tcPr marL="91433" marR="91433" marT="45728" marB="45728" anchor="ctr"/>
                </a:tc>
              </a:tr>
            </a:tbl>
          </a:graphicData>
        </a:graphic>
      </p:graphicFrame>
    </p:spTree>
    <p:extLst>
      <p:ext uri="{BB962C8B-B14F-4D97-AF65-F5344CB8AC3E}">
        <p14:creationId xmlns:p14="http://schemas.microsoft.com/office/powerpoint/2010/main" val="130406460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50912" y="1830617"/>
            <a:ext cx="8229600" cy="4608327"/>
          </a:xfrm>
        </p:spPr>
        <p:txBody>
          <a:bodyPr>
            <a:normAutofit fontScale="92500" lnSpcReduction="20000"/>
          </a:bodyPr>
          <a:lstStyle/>
          <a:p>
            <a:r>
              <a:rPr lang="en-ZA" b="1" dirty="0" smtClean="0"/>
              <a:t>3 Priority Elements</a:t>
            </a:r>
          </a:p>
          <a:p>
            <a:pPr lvl="1"/>
            <a:r>
              <a:rPr lang="en-ZA" dirty="0" smtClean="0"/>
              <a:t>Elements that require focus and concerted effort</a:t>
            </a:r>
          </a:p>
          <a:p>
            <a:pPr lvl="2"/>
            <a:r>
              <a:rPr lang="en-ZA" b="1" dirty="0" smtClean="0">
                <a:solidFill>
                  <a:schemeClr val="bg1">
                    <a:lumMod val="65000"/>
                  </a:schemeClr>
                </a:solidFill>
              </a:rPr>
              <a:t>Ownership</a:t>
            </a:r>
            <a:r>
              <a:rPr lang="en-ZA" dirty="0" smtClean="0">
                <a:solidFill>
                  <a:schemeClr val="bg1">
                    <a:lumMod val="65000"/>
                  </a:schemeClr>
                </a:solidFill>
              </a:rPr>
              <a:t> </a:t>
            </a:r>
          </a:p>
          <a:p>
            <a:pPr lvl="3"/>
            <a:r>
              <a:rPr lang="en-ZA" dirty="0" smtClean="0">
                <a:solidFill>
                  <a:schemeClr val="bg1">
                    <a:lumMod val="65000"/>
                  </a:schemeClr>
                </a:solidFill>
              </a:rPr>
              <a:t> 40% of the “Net </a:t>
            </a:r>
            <a:r>
              <a:rPr lang="en-ZA" dirty="0">
                <a:solidFill>
                  <a:schemeClr val="bg1">
                    <a:lumMod val="65000"/>
                  </a:schemeClr>
                </a:solidFill>
              </a:rPr>
              <a:t>V</a:t>
            </a:r>
            <a:r>
              <a:rPr lang="en-ZA" dirty="0" smtClean="0">
                <a:solidFill>
                  <a:schemeClr val="bg1">
                    <a:lumMod val="65000"/>
                  </a:schemeClr>
                </a:solidFill>
              </a:rPr>
              <a:t>alue” targets  must be realised</a:t>
            </a:r>
          </a:p>
          <a:p>
            <a:pPr lvl="2"/>
            <a:r>
              <a:rPr lang="en-ZA" b="1" dirty="0" smtClean="0">
                <a:solidFill>
                  <a:schemeClr val="bg1">
                    <a:lumMod val="65000"/>
                  </a:schemeClr>
                </a:solidFill>
              </a:rPr>
              <a:t>Skill Development </a:t>
            </a:r>
            <a:endParaRPr lang="en-ZA" dirty="0" smtClean="0">
              <a:solidFill>
                <a:schemeClr val="bg1">
                  <a:lumMod val="65000"/>
                </a:schemeClr>
              </a:solidFill>
            </a:endParaRPr>
          </a:p>
          <a:p>
            <a:pPr lvl="3"/>
            <a:r>
              <a:rPr lang="en-ZA" dirty="0" smtClean="0">
                <a:solidFill>
                  <a:schemeClr val="bg1">
                    <a:lumMod val="65000"/>
                  </a:schemeClr>
                </a:solidFill>
              </a:rPr>
              <a:t>40% of total weighting points</a:t>
            </a:r>
          </a:p>
          <a:p>
            <a:pPr lvl="2"/>
            <a:r>
              <a:rPr lang="en-ZA" b="1" dirty="0" smtClean="0"/>
              <a:t>Enterprise and Supplier Development </a:t>
            </a:r>
            <a:endParaRPr lang="en-ZA" dirty="0" smtClean="0"/>
          </a:p>
          <a:p>
            <a:pPr lvl="3"/>
            <a:r>
              <a:rPr lang="en-ZA" dirty="0" smtClean="0"/>
              <a:t>40% of targets for sub-categories of the ESD namely:</a:t>
            </a:r>
          </a:p>
          <a:p>
            <a:pPr lvl="3"/>
            <a:r>
              <a:rPr lang="en-ZA" dirty="0" smtClean="0"/>
              <a:t>Preferential Procurement</a:t>
            </a:r>
          </a:p>
          <a:p>
            <a:pPr lvl="3"/>
            <a:r>
              <a:rPr lang="en-ZA" dirty="0" smtClean="0"/>
              <a:t>Supplier Development</a:t>
            </a:r>
          </a:p>
          <a:p>
            <a:pPr lvl="3"/>
            <a:r>
              <a:rPr lang="en-ZA" dirty="0" smtClean="0"/>
              <a:t>Enterprise Development</a:t>
            </a:r>
          </a:p>
          <a:p>
            <a:pPr lvl="1"/>
            <a:r>
              <a:rPr lang="en-ZA" dirty="0" smtClean="0">
                <a:solidFill>
                  <a:schemeClr val="bg1"/>
                </a:solidFill>
              </a:rPr>
              <a:t>Failure to meet the minimum requirement of 40%</a:t>
            </a:r>
          </a:p>
          <a:p>
            <a:pPr lvl="2"/>
            <a:r>
              <a:rPr lang="en-ZA" dirty="0" smtClean="0">
                <a:solidFill>
                  <a:schemeClr val="bg1"/>
                </a:solidFill>
              </a:rPr>
              <a:t>Discount of one level down from the total final level score</a:t>
            </a:r>
            <a:endParaRPr lang="en-ZA" dirty="0">
              <a:solidFill>
                <a:schemeClr val="bg1"/>
              </a:solidFill>
            </a:endParaRPr>
          </a:p>
        </p:txBody>
      </p:sp>
      <p:sp>
        <p:nvSpPr>
          <p:cNvPr id="4" name="Title 1"/>
          <p:cNvSpPr>
            <a:spLocks noGrp="1"/>
          </p:cNvSpPr>
          <p:nvPr>
            <p:ph type="title"/>
          </p:nvPr>
        </p:nvSpPr>
        <p:spPr/>
        <p:txBody>
          <a:bodyPr>
            <a:normAutofit fontScale="90000"/>
          </a:bodyPr>
          <a:lstStyle/>
          <a:p>
            <a:r>
              <a:rPr lang="en-ZA" b="1" dirty="0" smtClean="0"/>
              <a:t>CHANGES TO THE CODES</a:t>
            </a:r>
            <a:br>
              <a:rPr lang="en-ZA" b="1" dirty="0" smtClean="0"/>
            </a:br>
            <a:r>
              <a:rPr lang="en-ZA" b="1" dirty="0" smtClean="0"/>
              <a:t>Its implication to PSC</a:t>
            </a:r>
            <a:endParaRPr lang="en-ZA" b="1" dirty="0"/>
          </a:p>
        </p:txBody>
      </p:sp>
    </p:spTree>
    <p:extLst>
      <p:ext uri="{BB962C8B-B14F-4D97-AF65-F5344CB8AC3E}">
        <p14:creationId xmlns:p14="http://schemas.microsoft.com/office/powerpoint/2010/main" val="274832965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754492650"/>
              </p:ext>
            </p:extLst>
          </p:nvPr>
        </p:nvGraphicFramePr>
        <p:xfrm>
          <a:off x="8076728" y="4653137"/>
          <a:ext cx="1031776" cy="2031039"/>
        </p:xfrm>
        <a:graphic>
          <a:graphicData uri="http://schemas.openxmlformats.org/drawingml/2006/table">
            <a:tbl>
              <a:tblPr firstRow="1" bandRow="1">
                <a:tableStyleId>{5C22544A-7EE6-4342-B048-85BDC9FD1C3A}</a:tableStyleId>
              </a:tblPr>
              <a:tblGrid>
                <a:gridCol w="1031776"/>
              </a:tblGrid>
              <a:tr h="406575">
                <a:tc>
                  <a:txBody>
                    <a:bodyPr/>
                    <a:lstStyle/>
                    <a:p>
                      <a:pPr algn="ctr"/>
                      <a:r>
                        <a:rPr lang="en-ZA" sz="1900" b="1" dirty="0" smtClean="0">
                          <a:solidFill>
                            <a:schemeClr val="tx1"/>
                          </a:solidFill>
                        </a:rPr>
                        <a:t>9.6</a:t>
                      </a:r>
                      <a:endParaRPr lang="en-ZA" sz="1900" b="1" dirty="0">
                        <a:solidFill>
                          <a:schemeClr val="tx1"/>
                        </a:solidFill>
                      </a:endParaRPr>
                    </a:p>
                  </a:txBody>
                  <a:tcPr>
                    <a:solidFill>
                      <a:schemeClr val="accent1">
                        <a:lumMod val="20000"/>
                        <a:lumOff val="80000"/>
                      </a:schemeClr>
                    </a:solidFill>
                  </a:tcPr>
                </a:tc>
              </a:tr>
              <a:tr h="406575">
                <a:tc>
                  <a:txBody>
                    <a:bodyPr/>
                    <a:lstStyle/>
                    <a:p>
                      <a:pPr algn="ctr"/>
                      <a:endParaRPr lang="en-ZA" sz="1900" b="1" dirty="0">
                        <a:solidFill>
                          <a:schemeClr val="tx1"/>
                        </a:solidFill>
                      </a:endParaRPr>
                    </a:p>
                  </a:txBody>
                  <a:tcPr>
                    <a:solidFill>
                      <a:schemeClr val="bg1">
                        <a:lumMod val="75000"/>
                      </a:schemeClr>
                    </a:solidFill>
                  </a:tcPr>
                </a:tc>
              </a:tr>
              <a:tr h="406575">
                <a:tc>
                  <a:txBody>
                    <a:bodyPr/>
                    <a:lstStyle/>
                    <a:p>
                      <a:pPr algn="ctr"/>
                      <a:r>
                        <a:rPr lang="en-ZA" sz="1900" b="1" dirty="0" smtClean="0">
                          <a:solidFill>
                            <a:schemeClr val="tx1"/>
                          </a:solidFill>
                        </a:rPr>
                        <a:t>4</a:t>
                      </a:r>
                      <a:endParaRPr lang="en-ZA" sz="1900" b="1" dirty="0">
                        <a:solidFill>
                          <a:schemeClr val="tx1"/>
                        </a:solidFill>
                      </a:endParaRPr>
                    </a:p>
                  </a:txBody>
                  <a:tcPr/>
                </a:tc>
              </a:tr>
              <a:tr h="364450">
                <a:tc>
                  <a:txBody>
                    <a:bodyPr/>
                    <a:lstStyle/>
                    <a:p>
                      <a:pPr algn="ctr"/>
                      <a:endParaRPr lang="en-ZA" sz="1900" b="1" dirty="0">
                        <a:solidFill>
                          <a:schemeClr val="tx1"/>
                        </a:solidFill>
                      </a:endParaRPr>
                    </a:p>
                  </a:txBody>
                  <a:tcPr>
                    <a:solidFill>
                      <a:schemeClr val="bg1">
                        <a:lumMod val="75000"/>
                      </a:schemeClr>
                    </a:solidFill>
                  </a:tcPr>
                </a:tc>
              </a:tr>
              <a:tr h="430314">
                <a:tc>
                  <a:txBody>
                    <a:bodyPr/>
                    <a:lstStyle/>
                    <a:p>
                      <a:pPr algn="ctr"/>
                      <a:r>
                        <a:rPr lang="en-ZA" sz="1900" b="1" dirty="0" smtClean="0">
                          <a:solidFill>
                            <a:schemeClr val="tx1"/>
                          </a:solidFill>
                        </a:rPr>
                        <a:t>2</a:t>
                      </a:r>
                      <a:endParaRPr lang="en-ZA" sz="1900" b="1" dirty="0">
                        <a:solidFill>
                          <a:schemeClr val="tx1"/>
                        </a:solidFill>
                      </a:endParaRPr>
                    </a:p>
                  </a:txBody>
                  <a:tcPr/>
                </a:tc>
              </a:tr>
            </a:tbl>
          </a:graphicData>
        </a:graphic>
      </p:graphicFrame>
      <p:grpSp>
        <p:nvGrpSpPr>
          <p:cNvPr id="10" name="Group 9"/>
          <p:cNvGrpSpPr/>
          <p:nvPr/>
        </p:nvGrpSpPr>
        <p:grpSpPr>
          <a:xfrm>
            <a:off x="-25217" y="-19553"/>
            <a:ext cx="1068825" cy="6907049"/>
            <a:chOff x="-25217" y="-19553"/>
            <a:chExt cx="1716897" cy="6907049"/>
          </a:xfrm>
        </p:grpSpPr>
        <p:pic>
          <p:nvPicPr>
            <p:cNvPr id="11" name="Picture 10" descr="C:\Users\MargieC.EAAB\Desktop\Ideas for AR 2014-2015\hpBanner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2612919" y="2582898"/>
              <a:ext cx="6892301" cy="1716895"/>
            </a:xfrm>
            <a:prstGeom prst="rect">
              <a:avLst/>
            </a:prstGeom>
            <a:noFill/>
            <a:extLst>
              <a:ext uri="{909E8E84-426E-40DD-AFC4-6F175D3DCCD1}">
                <a14:hiddenFill xmlns:a14="http://schemas.microsoft.com/office/drawing/2010/main">
                  <a:solidFill>
                    <a:srgbClr val="FFFFFF"/>
                  </a:solidFill>
                </a14:hiddenFill>
              </a:ext>
            </a:extLst>
          </p:spPr>
        </p:pic>
        <p:sp>
          <p:nvSpPr>
            <p:cNvPr id="12" name="Right Triangle 11"/>
            <p:cNvSpPr/>
            <p:nvPr/>
          </p:nvSpPr>
          <p:spPr>
            <a:xfrm>
              <a:off x="-25214" y="-19553"/>
              <a:ext cx="429221" cy="6872746"/>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Triangle 12"/>
            <p:cNvSpPr/>
            <p:nvPr/>
          </p:nvSpPr>
          <p:spPr>
            <a:xfrm rot="10800000">
              <a:off x="323528" y="-4805"/>
              <a:ext cx="1368152" cy="6872746"/>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ight Triangle 13"/>
            <p:cNvSpPr/>
            <p:nvPr/>
          </p:nvSpPr>
          <p:spPr>
            <a:xfrm rot="10800000" flipH="1" flipV="1">
              <a:off x="-25217" y="5208851"/>
              <a:ext cx="858449" cy="1678645"/>
            </a:xfrm>
            <a:prstGeom prst="r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3" name="Table 2"/>
          <p:cNvGraphicFramePr>
            <a:graphicFrameLocks noGrp="1"/>
          </p:cNvGraphicFramePr>
          <p:nvPr>
            <p:extLst>
              <p:ext uri="{D42A27DB-BD31-4B8C-83A1-F6EECF244321}">
                <p14:modId xmlns:p14="http://schemas.microsoft.com/office/powerpoint/2010/main" val="3173883611"/>
              </p:ext>
            </p:extLst>
          </p:nvPr>
        </p:nvGraphicFramePr>
        <p:xfrm>
          <a:off x="35496" y="404664"/>
          <a:ext cx="7992888" cy="6361742"/>
        </p:xfrm>
        <a:graphic>
          <a:graphicData uri="http://schemas.openxmlformats.org/drawingml/2006/table">
            <a:tbl>
              <a:tblPr firstRow="1" bandRow="1">
                <a:tableStyleId>{5C22544A-7EE6-4342-B048-85BDC9FD1C3A}</a:tableStyleId>
              </a:tblPr>
              <a:tblGrid>
                <a:gridCol w="5950480"/>
                <a:gridCol w="890280"/>
                <a:gridCol w="1152128"/>
              </a:tblGrid>
              <a:tr h="454976">
                <a:tc>
                  <a:txBody>
                    <a:bodyPr/>
                    <a:lstStyle/>
                    <a:p>
                      <a:pPr algn="ctr">
                        <a:lnSpc>
                          <a:spcPct val="115000"/>
                        </a:lnSpc>
                        <a:spcAft>
                          <a:spcPts val="0"/>
                        </a:spcAft>
                      </a:pPr>
                      <a:r>
                        <a:rPr lang="en-ZA" sz="1800" spc="-25" dirty="0">
                          <a:effectLst/>
                        </a:rPr>
                        <a:t>MEASUREMENT CATEGORY &amp; CRITERIA</a:t>
                      </a:r>
                      <a:endParaRPr lang="en-ZA" sz="2400" dirty="0">
                        <a:effectLst/>
                        <a:latin typeface="Calibri"/>
                        <a:ea typeface="Calibri"/>
                        <a:cs typeface="Times New Roman"/>
                      </a:endParaRPr>
                    </a:p>
                  </a:txBody>
                  <a:tcPr marL="72127" marR="72127" marT="36063" marB="36063"/>
                </a:tc>
                <a:tc>
                  <a:txBody>
                    <a:bodyPr/>
                    <a:lstStyle/>
                    <a:p>
                      <a:pPr algn="l">
                        <a:lnSpc>
                          <a:spcPct val="115000"/>
                        </a:lnSpc>
                        <a:spcAft>
                          <a:spcPts val="0"/>
                        </a:spcAft>
                      </a:pPr>
                      <a:r>
                        <a:rPr lang="en-US" sz="1400" dirty="0">
                          <a:effectLst/>
                        </a:rPr>
                        <a:t>WEIGHTING POINTS</a:t>
                      </a:r>
                      <a:endParaRPr lang="en-ZA" sz="1800" dirty="0">
                        <a:effectLst/>
                        <a:latin typeface="Calibri"/>
                        <a:ea typeface="Calibri"/>
                        <a:cs typeface="Times New Roman"/>
                      </a:endParaRPr>
                    </a:p>
                  </a:txBody>
                  <a:tcPr marL="0" marR="0" marT="0" marB="0"/>
                </a:tc>
                <a:tc>
                  <a:txBody>
                    <a:bodyPr/>
                    <a:lstStyle/>
                    <a:p>
                      <a:pPr algn="l">
                        <a:lnSpc>
                          <a:spcPct val="115000"/>
                        </a:lnSpc>
                        <a:spcAft>
                          <a:spcPts val="0"/>
                        </a:spcAft>
                      </a:pPr>
                      <a:r>
                        <a:rPr lang="en-US" sz="1400" dirty="0">
                          <a:effectLst/>
                        </a:rPr>
                        <a:t>COMPLIANCE TARGETS</a:t>
                      </a:r>
                      <a:endParaRPr lang="en-ZA" sz="1800" dirty="0">
                        <a:effectLst/>
                        <a:latin typeface="Calibri"/>
                        <a:ea typeface="Calibri"/>
                        <a:cs typeface="Times New Roman"/>
                      </a:endParaRPr>
                    </a:p>
                  </a:txBody>
                  <a:tcPr marL="72127" marR="72127" marT="36063" marB="36063"/>
                </a:tc>
              </a:tr>
              <a:tr h="315655">
                <a:tc>
                  <a:txBody>
                    <a:bodyPr/>
                    <a:lstStyle/>
                    <a:p>
                      <a:pPr marL="0" algn="l" defTabSz="914400" rtl="0" eaLnBrk="1" latinLnBrk="0" hangingPunct="1">
                        <a:lnSpc>
                          <a:spcPct val="115000"/>
                        </a:lnSpc>
                        <a:spcAft>
                          <a:spcPts val="0"/>
                        </a:spcAft>
                      </a:pPr>
                      <a:r>
                        <a:rPr lang="en-ZA" sz="1600" b="1" kern="1200" dirty="0" smtClean="0">
                          <a:solidFill>
                            <a:schemeClr val="dk1"/>
                          </a:solidFill>
                          <a:effectLst/>
                          <a:latin typeface="+mn-lt"/>
                          <a:ea typeface="+mn-ea"/>
                          <a:cs typeface="+mn-cs"/>
                        </a:rPr>
                        <a:t>PREFERENTIAL PROCUREMENT</a:t>
                      </a:r>
                      <a:endParaRPr lang="en-ZA" sz="1600" b="1" kern="1200" dirty="0">
                        <a:solidFill>
                          <a:schemeClr val="dk1"/>
                        </a:solidFill>
                        <a:effectLst/>
                        <a:latin typeface="+mn-lt"/>
                        <a:ea typeface="+mn-ea"/>
                        <a:cs typeface="+mn-cs"/>
                      </a:endParaRPr>
                    </a:p>
                  </a:txBody>
                  <a:tcPr marL="72127" marR="72127" marT="36063" marB="36063">
                    <a:solidFill>
                      <a:schemeClr val="bg1">
                        <a:lumMod val="75000"/>
                      </a:schemeClr>
                    </a:solidFill>
                  </a:tcPr>
                </a:tc>
                <a:tc>
                  <a:txBody>
                    <a:bodyPr/>
                    <a:lstStyle/>
                    <a:p>
                      <a:pPr algn="ctr">
                        <a:lnSpc>
                          <a:spcPct val="115000"/>
                        </a:lnSpc>
                        <a:spcAft>
                          <a:spcPts val="0"/>
                        </a:spcAft>
                      </a:pPr>
                      <a:endParaRPr lang="en-ZA" sz="1600" b="1" dirty="0">
                        <a:effectLst/>
                        <a:latin typeface="Calibri"/>
                        <a:ea typeface="Calibri"/>
                        <a:cs typeface="Times New Roman"/>
                      </a:endParaRPr>
                    </a:p>
                  </a:txBody>
                  <a:tcPr marL="0" marR="0" marT="0" marB="0" anchor="ctr">
                    <a:solidFill>
                      <a:schemeClr val="bg1">
                        <a:lumMod val="75000"/>
                      </a:schemeClr>
                    </a:solidFill>
                  </a:tcPr>
                </a:tc>
                <a:tc>
                  <a:txBody>
                    <a:bodyPr/>
                    <a:lstStyle/>
                    <a:p>
                      <a:pPr algn="ctr">
                        <a:lnSpc>
                          <a:spcPct val="115000"/>
                        </a:lnSpc>
                        <a:spcAft>
                          <a:spcPts val="0"/>
                        </a:spcAft>
                      </a:pPr>
                      <a:endParaRPr lang="en-ZA" sz="1600" b="1" dirty="0">
                        <a:effectLst/>
                        <a:latin typeface="Calibri"/>
                        <a:ea typeface="Calibri"/>
                        <a:cs typeface="Times New Roman"/>
                      </a:endParaRPr>
                    </a:p>
                  </a:txBody>
                  <a:tcPr marL="72127" marR="72127" marT="36063" marB="36063" anchor="ctr">
                    <a:solidFill>
                      <a:schemeClr val="bg1">
                        <a:lumMod val="75000"/>
                      </a:schemeClr>
                    </a:solidFill>
                  </a:tcPr>
                </a:tc>
              </a:tr>
              <a:tr h="544966">
                <a:tc>
                  <a:txBody>
                    <a:bodyPr/>
                    <a:lstStyle/>
                    <a:p>
                      <a:pPr algn="l">
                        <a:lnSpc>
                          <a:spcPct val="115000"/>
                        </a:lnSpc>
                        <a:spcAft>
                          <a:spcPts val="0"/>
                        </a:spcAft>
                      </a:pPr>
                      <a:r>
                        <a:rPr lang="en-US" sz="1100" dirty="0">
                          <a:effectLst/>
                        </a:rPr>
                        <a:t>BBEE Procurement Spend from all </a:t>
                      </a:r>
                      <a:r>
                        <a:rPr lang="en-US" sz="1100" b="1" dirty="0">
                          <a:solidFill>
                            <a:srgbClr val="FF0000"/>
                          </a:solidFill>
                          <a:effectLst/>
                        </a:rPr>
                        <a:t>Empowering Suppliers based on the B-BBEE Procurement Recognition Levels</a:t>
                      </a:r>
                      <a:r>
                        <a:rPr lang="en-US" sz="1100" dirty="0">
                          <a:effectLst/>
                        </a:rPr>
                        <a:t> as a percentage of Total Measured Procurement Spend</a:t>
                      </a:r>
                      <a:endParaRPr lang="en-ZA" sz="1400" dirty="0">
                        <a:effectLst/>
                        <a:latin typeface="Calibri"/>
                        <a:ea typeface="Calibri"/>
                        <a:cs typeface="Times New Roman"/>
                      </a:endParaRPr>
                    </a:p>
                  </a:txBody>
                  <a:tcPr marL="72127" marR="72127" marT="36063" marB="36063"/>
                </a:tc>
                <a:tc>
                  <a:txBody>
                    <a:bodyPr/>
                    <a:lstStyle/>
                    <a:p>
                      <a:pPr algn="ctr">
                        <a:lnSpc>
                          <a:spcPct val="115000"/>
                        </a:lnSpc>
                        <a:spcAft>
                          <a:spcPts val="0"/>
                        </a:spcAft>
                      </a:pPr>
                      <a:r>
                        <a:rPr lang="en-ZA" sz="1800" b="1" dirty="0">
                          <a:effectLst/>
                        </a:rPr>
                        <a:t>2</a:t>
                      </a:r>
                      <a:endParaRPr lang="en-ZA" sz="2400" b="1" dirty="0">
                        <a:effectLst/>
                        <a:latin typeface="Calibri"/>
                        <a:ea typeface="Calibri"/>
                        <a:cs typeface="Times New Roman"/>
                      </a:endParaRPr>
                    </a:p>
                  </a:txBody>
                  <a:tcPr marL="0" marR="0" marT="0" marB="0" anchor="ctr"/>
                </a:tc>
                <a:tc>
                  <a:txBody>
                    <a:bodyPr/>
                    <a:lstStyle/>
                    <a:p>
                      <a:pPr algn="ctr">
                        <a:lnSpc>
                          <a:spcPct val="115000"/>
                        </a:lnSpc>
                        <a:spcAft>
                          <a:spcPts val="0"/>
                        </a:spcAft>
                      </a:pPr>
                      <a:r>
                        <a:rPr lang="en-ZA" sz="1600" b="1" dirty="0">
                          <a:effectLst/>
                        </a:rPr>
                        <a:t>80%</a:t>
                      </a:r>
                      <a:endParaRPr lang="en-ZA" sz="2000" b="1" dirty="0">
                        <a:effectLst/>
                        <a:latin typeface="Calibri"/>
                        <a:ea typeface="Calibri"/>
                        <a:cs typeface="Times New Roman"/>
                      </a:endParaRPr>
                    </a:p>
                  </a:txBody>
                  <a:tcPr marL="72127" marR="72127" marT="36063" marB="36063" anchor="ctr"/>
                </a:tc>
              </a:tr>
              <a:tr h="697203">
                <a:tc>
                  <a:txBody>
                    <a:bodyPr/>
                    <a:lstStyle/>
                    <a:p>
                      <a:pPr algn="l">
                        <a:lnSpc>
                          <a:spcPct val="115000"/>
                        </a:lnSpc>
                        <a:spcAft>
                          <a:spcPts val="0"/>
                        </a:spcAft>
                      </a:pPr>
                      <a:r>
                        <a:rPr lang="en-US" sz="1100" dirty="0">
                          <a:effectLst/>
                        </a:rPr>
                        <a:t>B-BBEE Procurement Spend from all Empowering Suppliers that </a:t>
                      </a:r>
                      <a:r>
                        <a:rPr lang="en-US" sz="1100" b="1" dirty="0">
                          <a:solidFill>
                            <a:srgbClr val="FF0000"/>
                          </a:solidFill>
                          <a:effectLst/>
                        </a:rPr>
                        <a:t>are Qualifying Small Enterprises based on the applicable B-BBEE Procurement Recognition Levels </a:t>
                      </a:r>
                      <a:r>
                        <a:rPr lang="en-US" sz="1100" dirty="0">
                          <a:effectLst/>
                        </a:rPr>
                        <a:t>as a percentage of Total Measured Procurement Spend</a:t>
                      </a:r>
                      <a:endParaRPr lang="en-ZA" sz="1400" dirty="0">
                        <a:effectLst/>
                        <a:latin typeface="Calibri"/>
                        <a:ea typeface="Calibri"/>
                        <a:cs typeface="Times New Roman"/>
                      </a:endParaRPr>
                    </a:p>
                  </a:txBody>
                  <a:tcPr marL="72127" marR="72127" marT="36063" marB="36063"/>
                </a:tc>
                <a:tc>
                  <a:txBody>
                    <a:bodyPr/>
                    <a:lstStyle/>
                    <a:p>
                      <a:pPr algn="ctr">
                        <a:lnSpc>
                          <a:spcPct val="115000"/>
                        </a:lnSpc>
                        <a:spcAft>
                          <a:spcPts val="0"/>
                        </a:spcAft>
                      </a:pPr>
                      <a:r>
                        <a:rPr lang="en-ZA" sz="1800" b="1" dirty="0">
                          <a:effectLst/>
                        </a:rPr>
                        <a:t>2</a:t>
                      </a:r>
                      <a:endParaRPr lang="en-ZA" sz="2400" b="1" dirty="0">
                        <a:effectLst/>
                        <a:latin typeface="Calibri"/>
                        <a:ea typeface="Calibri"/>
                        <a:cs typeface="Times New Roman"/>
                      </a:endParaRPr>
                    </a:p>
                  </a:txBody>
                  <a:tcPr marL="0" marR="0" marT="0" marB="0" anchor="ctr"/>
                </a:tc>
                <a:tc>
                  <a:txBody>
                    <a:bodyPr/>
                    <a:lstStyle/>
                    <a:p>
                      <a:pPr algn="ctr">
                        <a:lnSpc>
                          <a:spcPct val="115000"/>
                        </a:lnSpc>
                        <a:spcAft>
                          <a:spcPts val="0"/>
                        </a:spcAft>
                      </a:pPr>
                      <a:r>
                        <a:rPr lang="en-ZA" sz="1600" b="1" dirty="0">
                          <a:effectLst/>
                        </a:rPr>
                        <a:t>15%</a:t>
                      </a:r>
                      <a:endParaRPr lang="en-ZA" sz="2000" b="1" dirty="0">
                        <a:effectLst/>
                        <a:latin typeface="Calibri"/>
                        <a:ea typeface="Calibri"/>
                        <a:cs typeface="Times New Roman"/>
                      </a:endParaRPr>
                    </a:p>
                  </a:txBody>
                  <a:tcPr marL="72127" marR="72127" marT="36063" marB="36063" anchor="ctr"/>
                </a:tc>
              </a:tr>
              <a:tr h="697203">
                <a:tc>
                  <a:txBody>
                    <a:bodyPr/>
                    <a:lstStyle/>
                    <a:p>
                      <a:pPr algn="l">
                        <a:lnSpc>
                          <a:spcPct val="115000"/>
                        </a:lnSpc>
                        <a:spcAft>
                          <a:spcPts val="0"/>
                        </a:spcAft>
                      </a:pPr>
                      <a:r>
                        <a:rPr lang="en-US" sz="1100" dirty="0">
                          <a:effectLst/>
                        </a:rPr>
                        <a:t>B-BBEE Procurement Spend from all Empowering Suppliers that are </a:t>
                      </a:r>
                      <a:r>
                        <a:rPr lang="en-US" sz="1100" b="1" dirty="0">
                          <a:solidFill>
                            <a:srgbClr val="FF0000"/>
                          </a:solidFill>
                          <a:effectLst/>
                        </a:rPr>
                        <a:t>Exempted Micro-Enterprises based on the applicable B-BBEE Procurement Recognition Levels </a:t>
                      </a:r>
                      <a:r>
                        <a:rPr lang="en-US" sz="1100" dirty="0">
                          <a:effectLst/>
                        </a:rPr>
                        <a:t>as a percentage of Total Measured Procurement Spend</a:t>
                      </a:r>
                      <a:endParaRPr lang="en-ZA" sz="1400" dirty="0">
                        <a:effectLst/>
                        <a:latin typeface="Calibri"/>
                        <a:ea typeface="Calibri"/>
                        <a:cs typeface="Times New Roman"/>
                      </a:endParaRPr>
                    </a:p>
                  </a:txBody>
                  <a:tcPr marL="72127" marR="72127" marT="36063" marB="36063"/>
                </a:tc>
                <a:tc>
                  <a:txBody>
                    <a:bodyPr/>
                    <a:lstStyle/>
                    <a:p>
                      <a:pPr algn="ctr">
                        <a:lnSpc>
                          <a:spcPct val="115000"/>
                        </a:lnSpc>
                        <a:spcAft>
                          <a:spcPts val="0"/>
                        </a:spcAft>
                      </a:pPr>
                      <a:r>
                        <a:rPr lang="en-US" sz="1800" b="1" dirty="0">
                          <a:effectLst/>
                        </a:rPr>
                        <a:t>2</a:t>
                      </a:r>
                      <a:endParaRPr lang="en-ZA" sz="2400" b="1" dirty="0">
                        <a:effectLst/>
                        <a:latin typeface="Calibri"/>
                        <a:ea typeface="Calibri"/>
                        <a:cs typeface="Times New Roman"/>
                      </a:endParaRPr>
                    </a:p>
                  </a:txBody>
                  <a:tcPr marL="0" marR="0" marT="0" marB="0" anchor="ctr"/>
                </a:tc>
                <a:tc>
                  <a:txBody>
                    <a:bodyPr/>
                    <a:lstStyle/>
                    <a:p>
                      <a:pPr algn="ctr">
                        <a:lnSpc>
                          <a:spcPct val="115000"/>
                        </a:lnSpc>
                        <a:spcAft>
                          <a:spcPts val="0"/>
                        </a:spcAft>
                      </a:pPr>
                      <a:r>
                        <a:rPr lang="en-US" sz="1600" b="1" dirty="0">
                          <a:effectLst/>
                        </a:rPr>
                        <a:t>15%</a:t>
                      </a:r>
                      <a:endParaRPr lang="en-ZA" sz="2000" b="1" dirty="0">
                        <a:effectLst/>
                        <a:latin typeface="Calibri"/>
                        <a:ea typeface="Calibri"/>
                        <a:cs typeface="Times New Roman"/>
                      </a:endParaRPr>
                    </a:p>
                  </a:txBody>
                  <a:tcPr marL="72127" marR="72127" marT="36063" marB="36063" anchor="ctr"/>
                </a:tc>
              </a:tr>
              <a:tr h="697203">
                <a:tc>
                  <a:txBody>
                    <a:bodyPr/>
                    <a:lstStyle/>
                    <a:p>
                      <a:pPr algn="l">
                        <a:lnSpc>
                          <a:spcPct val="115000"/>
                        </a:lnSpc>
                        <a:spcAft>
                          <a:spcPts val="0"/>
                        </a:spcAft>
                      </a:pPr>
                      <a:r>
                        <a:rPr lang="en-US" sz="1100" dirty="0">
                          <a:effectLst/>
                        </a:rPr>
                        <a:t>B-BBEE Procurement Spend from all Empowering Suppliers that are at least </a:t>
                      </a:r>
                      <a:r>
                        <a:rPr lang="en-US" sz="1100" b="1" dirty="0">
                          <a:solidFill>
                            <a:srgbClr val="FF0000"/>
                          </a:solidFill>
                          <a:effectLst/>
                        </a:rPr>
                        <a:t>51% black owned Micro-Enterprises based on the applicable B-BBEE Procurement Recognition Levels </a:t>
                      </a:r>
                      <a:r>
                        <a:rPr lang="en-US" sz="1100" dirty="0">
                          <a:effectLst/>
                        </a:rPr>
                        <a:t>as a percentage of Total Measured Procurement Spend</a:t>
                      </a:r>
                      <a:endParaRPr lang="en-ZA" sz="1400" dirty="0">
                        <a:effectLst/>
                        <a:latin typeface="Calibri"/>
                        <a:ea typeface="Calibri"/>
                        <a:cs typeface="Times New Roman"/>
                      </a:endParaRPr>
                    </a:p>
                  </a:txBody>
                  <a:tcPr marL="72127" marR="72127" marT="36063" marB="36063"/>
                </a:tc>
                <a:tc>
                  <a:txBody>
                    <a:bodyPr/>
                    <a:lstStyle/>
                    <a:p>
                      <a:pPr algn="ctr">
                        <a:lnSpc>
                          <a:spcPct val="115000"/>
                        </a:lnSpc>
                        <a:spcAft>
                          <a:spcPts val="0"/>
                        </a:spcAft>
                      </a:pPr>
                      <a:r>
                        <a:rPr lang="en-ZA" sz="1800" b="1" dirty="0">
                          <a:effectLst/>
                        </a:rPr>
                        <a:t>8</a:t>
                      </a:r>
                      <a:endParaRPr lang="en-ZA" sz="2400" b="1" dirty="0">
                        <a:effectLst/>
                        <a:latin typeface="Calibri"/>
                        <a:ea typeface="Calibri"/>
                        <a:cs typeface="Times New Roman"/>
                      </a:endParaRPr>
                    </a:p>
                  </a:txBody>
                  <a:tcPr marL="0" marR="0" marT="0" marB="0" anchor="ctr"/>
                </a:tc>
                <a:tc>
                  <a:txBody>
                    <a:bodyPr/>
                    <a:lstStyle/>
                    <a:p>
                      <a:pPr algn="ctr">
                        <a:lnSpc>
                          <a:spcPct val="115000"/>
                        </a:lnSpc>
                        <a:spcAft>
                          <a:spcPts val="0"/>
                        </a:spcAft>
                      </a:pPr>
                      <a:r>
                        <a:rPr lang="en-ZA" sz="1600" b="1" dirty="0">
                          <a:effectLst/>
                        </a:rPr>
                        <a:t>40%</a:t>
                      </a:r>
                      <a:endParaRPr lang="en-ZA" sz="2000" b="1" dirty="0">
                        <a:effectLst/>
                        <a:latin typeface="Calibri"/>
                        <a:ea typeface="Calibri"/>
                        <a:cs typeface="Times New Roman"/>
                      </a:endParaRPr>
                    </a:p>
                  </a:txBody>
                  <a:tcPr marL="72127" marR="72127" marT="36063" marB="36063" anchor="ctr"/>
                </a:tc>
              </a:tr>
              <a:tr h="697203">
                <a:tc>
                  <a:txBody>
                    <a:bodyPr/>
                    <a:lstStyle/>
                    <a:p>
                      <a:pPr algn="l">
                        <a:lnSpc>
                          <a:spcPct val="115000"/>
                        </a:lnSpc>
                        <a:spcAft>
                          <a:spcPts val="0"/>
                        </a:spcAft>
                      </a:pPr>
                      <a:r>
                        <a:rPr lang="en-US" sz="1100" dirty="0">
                          <a:effectLst/>
                        </a:rPr>
                        <a:t>B-BBEE Procurement Spend from all Empowering Suppliers that are at least are </a:t>
                      </a:r>
                      <a:r>
                        <a:rPr lang="en-US" sz="1100" b="1" dirty="0">
                          <a:solidFill>
                            <a:srgbClr val="FF0000"/>
                          </a:solidFill>
                          <a:effectLst/>
                        </a:rPr>
                        <a:t>30% black women-owned based on the applicable B-BBEE Procurement Recognition Levels</a:t>
                      </a:r>
                      <a:r>
                        <a:rPr lang="en-US" sz="1100" dirty="0">
                          <a:effectLst/>
                        </a:rPr>
                        <a:t> as a percentage of Total Measured Procurement Spend</a:t>
                      </a:r>
                      <a:endParaRPr lang="en-ZA" sz="1400" dirty="0">
                        <a:effectLst/>
                        <a:latin typeface="Calibri"/>
                        <a:ea typeface="Calibri"/>
                        <a:cs typeface="Times New Roman"/>
                      </a:endParaRPr>
                    </a:p>
                  </a:txBody>
                  <a:tcPr marL="72127" marR="72127" marT="36063" marB="36063"/>
                </a:tc>
                <a:tc>
                  <a:txBody>
                    <a:bodyPr/>
                    <a:lstStyle/>
                    <a:p>
                      <a:pPr algn="ctr">
                        <a:lnSpc>
                          <a:spcPct val="115000"/>
                        </a:lnSpc>
                        <a:spcAft>
                          <a:spcPts val="0"/>
                        </a:spcAft>
                      </a:pPr>
                      <a:r>
                        <a:rPr lang="en-US" sz="1800" b="1" dirty="0">
                          <a:effectLst/>
                        </a:rPr>
                        <a:t>4</a:t>
                      </a:r>
                      <a:endParaRPr lang="en-ZA" sz="2400" b="1" dirty="0">
                        <a:effectLst/>
                        <a:latin typeface="Calibri"/>
                        <a:ea typeface="Calibri"/>
                        <a:cs typeface="Times New Roman"/>
                      </a:endParaRPr>
                    </a:p>
                  </a:txBody>
                  <a:tcPr marL="0" marR="0" marT="0" marB="0" anchor="ctr"/>
                </a:tc>
                <a:tc>
                  <a:txBody>
                    <a:bodyPr/>
                    <a:lstStyle/>
                    <a:p>
                      <a:pPr algn="ctr">
                        <a:lnSpc>
                          <a:spcPct val="115000"/>
                        </a:lnSpc>
                        <a:spcAft>
                          <a:spcPts val="0"/>
                        </a:spcAft>
                      </a:pPr>
                      <a:r>
                        <a:rPr lang="en-US" sz="1600" b="1" dirty="0">
                          <a:effectLst/>
                        </a:rPr>
                        <a:t>12%</a:t>
                      </a:r>
                      <a:endParaRPr lang="en-ZA" sz="2000" b="1" dirty="0">
                        <a:effectLst/>
                        <a:latin typeface="Calibri"/>
                        <a:ea typeface="Calibri"/>
                        <a:cs typeface="Times New Roman"/>
                      </a:endParaRPr>
                    </a:p>
                  </a:txBody>
                  <a:tcPr marL="72127" marR="72127" marT="36063" marB="36063" anchor="ctr"/>
                </a:tc>
              </a:tr>
              <a:tr h="454976">
                <a:tc>
                  <a:txBody>
                    <a:bodyPr/>
                    <a:lstStyle/>
                    <a:p>
                      <a:pPr algn="l">
                        <a:lnSpc>
                          <a:spcPct val="115000"/>
                        </a:lnSpc>
                        <a:spcAft>
                          <a:spcPts val="0"/>
                        </a:spcAft>
                      </a:pPr>
                      <a:r>
                        <a:rPr lang="en-US" sz="1100" dirty="0">
                          <a:effectLst/>
                        </a:rPr>
                        <a:t>Percentage of procurement spend with </a:t>
                      </a:r>
                      <a:r>
                        <a:rPr lang="en-US" sz="1100" b="1" dirty="0">
                          <a:solidFill>
                            <a:srgbClr val="FF0000"/>
                          </a:solidFill>
                          <a:effectLst/>
                        </a:rPr>
                        <a:t>Black owned enterprises (level 1-4) as a percentage of the total property services spend</a:t>
                      </a:r>
                      <a:endParaRPr lang="en-ZA" sz="1400" b="1" dirty="0">
                        <a:solidFill>
                          <a:srgbClr val="FF0000"/>
                        </a:solidFill>
                        <a:effectLst/>
                        <a:latin typeface="Calibri"/>
                        <a:ea typeface="Calibri"/>
                        <a:cs typeface="Times New Roman"/>
                      </a:endParaRPr>
                    </a:p>
                  </a:txBody>
                  <a:tcPr marL="72127" marR="72127" marT="36063" marB="36063">
                    <a:solidFill>
                      <a:schemeClr val="tx2">
                        <a:lumMod val="60000"/>
                        <a:lumOff val="40000"/>
                      </a:schemeClr>
                    </a:solidFill>
                  </a:tcPr>
                </a:tc>
                <a:tc>
                  <a:txBody>
                    <a:bodyPr/>
                    <a:lstStyle/>
                    <a:p>
                      <a:pPr algn="ctr">
                        <a:lnSpc>
                          <a:spcPct val="115000"/>
                        </a:lnSpc>
                        <a:spcAft>
                          <a:spcPts val="0"/>
                        </a:spcAft>
                      </a:pPr>
                      <a:r>
                        <a:rPr lang="en-US" sz="1800" b="1" dirty="0">
                          <a:effectLst/>
                        </a:rPr>
                        <a:t>6</a:t>
                      </a:r>
                      <a:endParaRPr lang="en-ZA" sz="2400" b="1" dirty="0">
                        <a:effectLst/>
                        <a:latin typeface="Calibri"/>
                        <a:ea typeface="Calibri"/>
                        <a:cs typeface="Times New Roman"/>
                      </a:endParaRPr>
                    </a:p>
                  </a:txBody>
                  <a:tcPr marL="0" marR="0" marT="0" marB="0" anchor="ctr">
                    <a:solidFill>
                      <a:schemeClr val="tx2">
                        <a:lumMod val="60000"/>
                        <a:lumOff val="40000"/>
                      </a:schemeClr>
                    </a:solidFill>
                  </a:tcPr>
                </a:tc>
                <a:tc>
                  <a:txBody>
                    <a:bodyPr/>
                    <a:lstStyle/>
                    <a:p>
                      <a:pPr algn="ctr">
                        <a:lnSpc>
                          <a:spcPct val="115000"/>
                        </a:lnSpc>
                        <a:spcAft>
                          <a:spcPts val="0"/>
                        </a:spcAft>
                      </a:pPr>
                      <a:r>
                        <a:rPr lang="en-US" sz="1600" b="1" dirty="0">
                          <a:effectLst/>
                        </a:rPr>
                        <a:t>40%</a:t>
                      </a:r>
                      <a:endParaRPr lang="en-ZA" sz="2000" b="1" dirty="0">
                        <a:effectLst/>
                        <a:latin typeface="Calibri"/>
                        <a:ea typeface="Calibri"/>
                        <a:cs typeface="Times New Roman"/>
                      </a:endParaRPr>
                    </a:p>
                  </a:txBody>
                  <a:tcPr marL="72127" marR="72127" marT="36063" marB="36063" anchor="ctr">
                    <a:solidFill>
                      <a:schemeClr val="tx2">
                        <a:lumMod val="60000"/>
                        <a:lumOff val="40000"/>
                      </a:schemeClr>
                    </a:solidFill>
                  </a:tcPr>
                </a:tc>
              </a:tr>
              <a:tr h="154555">
                <a:tc gridSpan="3">
                  <a:txBody>
                    <a:bodyPr/>
                    <a:lstStyle/>
                    <a:p>
                      <a:pPr algn="l">
                        <a:lnSpc>
                          <a:spcPct val="115000"/>
                        </a:lnSpc>
                        <a:spcAft>
                          <a:spcPts val="0"/>
                        </a:spcAft>
                      </a:pPr>
                      <a:r>
                        <a:rPr lang="en-ZA" sz="1600" b="1" dirty="0" smtClean="0">
                          <a:effectLst/>
                        </a:rPr>
                        <a:t>SUPPLIER </a:t>
                      </a:r>
                      <a:r>
                        <a:rPr lang="en-ZA" sz="1600" b="1" dirty="0">
                          <a:effectLst/>
                        </a:rPr>
                        <a:t>DEVELOPMENT</a:t>
                      </a:r>
                      <a:endParaRPr lang="en-ZA" sz="1600" b="1" dirty="0">
                        <a:effectLst/>
                        <a:latin typeface="Calibri"/>
                        <a:ea typeface="Calibri"/>
                        <a:cs typeface="Times New Roman"/>
                      </a:endParaRPr>
                    </a:p>
                  </a:txBody>
                  <a:tcPr marL="72127" marR="72127" marT="36063" marB="36063">
                    <a:solidFill>
                      <a:schemeClr val="bg1">
                        <a:lumMod val="75000"/>
                      </a:schemeClr>
                    </a:solidFill>
                  </a:tcPr>
                </a:tc>
                <a:tc hMerge="1">
                  <a:txBody>
                    <a:bodyPr/>
                    <a:lstStyle/>
                    <a:p>
                      <a:endParaRPr lang="en-ZA"/>
                    </a:p>
                  </a:txBody>
                  <a:tcPr/>
                </a:tc>
                <a:tc hMerge="1">
                  <a:txBody>
                    <a:bodyPr/>
                    <a:lstStyle/>
                    <a:p>
                      <a:endParaRPr lang="en-ZA"/>
                    </a:p>
                  </a:txBody>
                  <a:tcPr/>
                </a:tc>
              </a:tr>
              <a:tr h="454976">
                <a:tc>
                  <a:txBody>
                    <a:bodyPr/>
                    <a:lstStyle/>
                    <a:p>
                      <a:pPr algn="l">
                        <a:lnSpc>
                          <a:spcPct val="115000"/>
                        </a:lnSpc>
                        <a:spcAft>
                          <a:spcPts val="0"/>
                        </a:spcAft>
                      </a:pPr>
                      <a:r>
                        <a:rPr lang="en-US" sz="1100">
                          <a:effectLst/>
                        </a:rPr>
                        <a:t>Annual value of all Supplier Development Contributions made by the Measured Entity as a percentage of the target.</a:t>
                      </a:r>
                      <a:endParaRPr lang="en-ZA" sz="1400">
                        <a:effectLst/>
                        <a:latin typeface="Calibri"/>
                        <a:ea typeface="Calibri"/>
                        <a:cs typeface="Times New Roman"/>
                      </a:endParaRPr>
                    </a:p>
                  </a:txBody>
                  <a:tcPr marL="72127" marR="72127" marT="36063" marB="36063"/>
                </a:tc>
                <a:tc>
                  <a:txBody>
                    <a:bodyPr/>
                    <a:lstStyle/>
                    <a:p>
                      <a:pPr algn="ctr">
                        <a:lnSpc>
                          <a:spcPct val="115000"/>
                        </a:lnSpc>
                        <a:spcAft>
                          <a:spcPts val="0"/>
                        </a:spcAft>
                      </a:pPr>
                      <a:r>
                        <a:rPr lang="en-ZA" sz="1800" b="1" dirty="0">
                          <a:effectLst/>
                        </a:rPr>
                        <a:t>10</a:t>
                      </a:r>
                      <a:endParaRPr lang="en-ZA" sz="2400" b="1" dirty="0">
                        <a:effectLst/>
                        <a:latin typeface="Calibri"/>
                        <a:ea typeface="Calibri"/>
                        <a:cs typeface="Times New Roman"/>
                      </a:endParaRPr>
                    </a:p>
                  </a:txBody>
                  <a:tcPr marL="0" marR="0" marT="0" marB="0" anchor="ctr"/>
                </a:tc>
                <a:tc>
                  <a:txBody>
                    <a:bodyPr/>
                    <a:lstStyle/>
                    <a:p>
                      <a:pPr algn="ctr">
                        <a:lnSpc>
                          <a:spcPct val="115000"/>
                        </a:lnSpc>
                        <a:spcAft>
                          <a:spcPts val="0"/>
                        </a:spcAft>
                      </a:pPr>
                      <a:r>
                        <a:rPr lang="en-ZA" sz="1600" b="1" dirty="0">
                          <a:effectLst/>
                        </a:rPr>
                        <a:t>2% of NPAT</a:t>
                      </a:r>
                      <a:endParaRPr lang="en-ZA" sz="2000" b="1" dirty="0">
                        <a:effectLst/>
                        <a:latin typeface="Calibri"/>
                        <a:ea typeface="Calibri"/>
                        <a:cs typeface="Times New Roman"/>
                      </a:endParaRPr>
                    </a:p>
                  </a:txBody>
                  <a:tcPr marL="72127" marR="72127" marT="36063" marB="36063" anchor="ctr"/>
                </a:tc>
              </a:tr>
              <a:tr h="302897">
                <a:tc gridSpan="3">
                  <a:txBody>
                    <a:bodyPr/>
                    <a:lstStyle/>
                    <a:p>
                      <a:pPr algn="l">
                        <a:lnSpc>
                          <a:spcPct val="115000"/>
                        </a:lnSpc>
                        <a:spcAft>
                          <a:spcPts val="0"/>
                        </a:spcAft>
                      </a:pPr>
                      <a:r>
                        <a:rPr lang="en-ZA" sz="1600" b="1" dirty="0" smtClean="0">
                          <a:effectLst/>
                        </a:rPr>
                        <a:t>ENTERPRISE </a:t>
                      </a:r>
                      <a:r>
                        <a:rPr lang="en-ZA" sz="1600" b="1" dirty="0">
                          <a:effectLst/>
                        </a:rPr>
                        <a:t>DEVELOPMENT</a:t>
                      </a:r>
                      <a:endParaRPr lang="en-ZA" sz="1600" b="1" dirty="0">
                        <a:effectLst/>
                        <a:latin typeface="Calibri"/>
                        <a:ea typeface="Calibri"/>
                        <a:cs typeface="Times New Roman"/>
                      </a:endParaRPr>
                    </a:p>
                  </a:txBody>
                  <a:tcPr marL="72127" marR="72127" marT="36063" marB="36063">
                    <a:solidFill>
                      <a:schemeClr val="bg1">
                        <a:lumMod val="75000"/>
                      </a:schemeClr>
                    </a:solidFill>
                  </a:tcPr>
                </a:tc>
                <a:tc hMerge="1">
                  <a:txBody>
                    <a:bodyPr/>
                    <a:lstStyle/>
                    <a:p>
                      <a:endParaRPr lang="en-ZA"/>
                    </a:p>
                  </a:txBody>
                  <a:tcPr/>
                </a:tc>
                <a:tc hMerge="1">
                  <a:txBody>
                    <a:bodyPr/>
                    <a:lstStyle/>
                    <a:p>
                      <a:endParaRPr lang="en-ZA"/>
                    </a:p>
                  </a:txBody>
                  <a:tcPr/>
                </a:tc>
              </a:tr>
              <a:tr h="544966">
                <a:tc>
                  <a:txBody>
                    <a:bodyPr/>
                    <a:lstStyle/>
                    <a:p>
                      <a:pPr algn="l">
                        <a:lnSpc>
                          <a:spcPct val="115000"/>
                        </a:lnSpc>
                        <a:spcAft>
                          <a:spcPts val="0"/>
                        </a:spcAft>
                      </a:pPr>
                      <a:r>
                        <a:rPr lang="en-ZA" sz="1100" dirty="0" smtClean="0">
                          <a:effectLst/>
                        </a:rPr>
                        <a:t>Annual </a:t>
                      </a:r>
                      <a:r>
                        <a:rPr lang="en-ZA" sz="1100" dirty="0">
                          <a:effectLst/>
                        </a:rPr>
                        <a:t>value of Enterprise Development Contributions and Sector Specific Programmes made by the Measured Entity as a percentage of the target</a:t>
                      </a:r>
                      <a:r>
                        <a:rPr lang="en-ZA" sz="1100" u="sng" dirty="0">
                          <a:effectLst/>
                        </a:rPr>
                        <a:t>.</a:t>
                      </a:r>
                      <a:endParaRPr lang="en-ZA" sz="1400" dirty="0">
                        <a:effectLst/>
                        <a:latin typeface="Calibri"/>
                        <a:ea typeface="Calibri"/>
                        <a:cs typeface="Times New Roman"/>
                      </a:endParaRPr>
                    </a:p>
                  </a:txBody>
                  <a:tcPr marL="72127" marR="72127" marT="36063" marB="36063"/>
                </a:tc>
                <a:tc>
                  <a:txBody>
                    <a:bodyPr/>
                    <a:lstStyle/>
                    <a:p>
                      <a:pPr algn="ctr">
                        <a:lnSpc>
                          <a:spcPct val="115000"/>
                        </a:lnSpc>
                        <a:spcAft>
                          <a:spcPts val="0"/>
                        </a:spcAft>
                      </a:pPr>
                      <a:r>
                        <a:rPr lang="en-ZA" sz="1800" b="1" dirty="0">
                          <a:effectLst/>
                        </a:rPr>
                        <a:t>5</a:t>
                      </a:r>
                      <a:endParaRPr lang="en-ZA" sz="2400" b="1" dirty="0">
                        <a:effectLst/>
                        <a:latin typeface="Calibri"/>
                        <a:ea typeface="Calibri"/>
                        <a:cs typeface="Times New Roman"/>
                      </a:endParaRPr>
                    </a:p>
                  </a:txBody>
                  <a:tcPr marL="0" marR="0" marT="0" marB="0" anchor="ctr"/>
                </a:tc>
                <a:tc>
                  <a:txBody>
                    <a:bodyPr/>
                    <a:lstStyle/>
                    <a:p>
                      <a:pPr algn="ctr">
                        <a:lnSpc>
                          <a:spcPct val="115000"/>
                        </a:lnSpc>
                        <a:spcAft>
                          <a:spcPts val="0"/>
                        </a:spcAft>
                      </a:pPr>
                      <a:r>
                        <a:rPr lang="en-ZA" sz="1600" b="1" dirty="0">
                          <a:effectLst/>
                        </a:rPr>
                        <a:t>1% of NPAT</a:t>
                      </a:r>
                      <a:endParaRPr lang="en-ZA" sz="2000" b="1" dirty="0">
                        <a:effectLst/>
                        <a:latin typeface="Calibri"/>
                        <a:ea typeface="Calibri"/>
                        <a:cs typeface="Times New Roman"/>
                      </a:endParaRPr>
                    </a:p>
                  </a:txBody>
                  <a:tcPr marL="72127" marR="72127" marT="36063" marB="36063" anchor="ctr"/>
                </a:tc>
              </a:tr>
            </a:tbl>
          </a:graphicData>
        </a:graphic>
      </p:graphicFrame>
    </p:spTree>
    <p:extLst>
      <p:ext uri="{BB962C8B-B14F-4D97-AF65-F5344CB8AC3E}">
        <p14:creationId xmlns:p14="http://schemas.microsoft.com/office/powerpoint/2010/main" val="348032716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33264" y="980728"/>
            <a:ext cx="8219256" cy="4853136"/>
          </a:xfrm>
        </p:spPr>
        <p:txBody>
          <a:bodyPr>
            <a:noAutofit/>
          </a:bodyPr>
          <a:lstStyle/>
          <a:p>
            <a:r>
              <a:rPr lang="en-ZA" sz="2800" b="1" dirty="0" smtClean="0"/>
              <a:t>Enterprise and Supplier Development</a:t>
            </a:r>
          </a:p>
          <a:p>
            <a:pPr lvl="1"/>
            <a:r>
              <a:rPr lang="en-ZA" sz="2400" dirty="0" smtClean="0"/>
              <a:t>Increased points from 35 to 40 points </a:t>
            </a:r>
          </a:p>
          <a:p>
            <a:pPr lvl="1"/>
            <a:r>
              <a:rPr lang="en-ZA" sz="2400" dirty="0" smtClean="0"/>
              <a:t>Supplier development being the new element</a:t>
            </a:r>
          </a:p>
          <a:p>
            <a:pPr lvl="1"/>
            <a:r>
              <a:rPr lang="en-ZA" sz="2400" dirty="0" smtClean="0"/>
              <a:t>The requirements for an “Empowering Supplier”- to meet 3 of the 4 conditions</a:t>
            </a:r>
          </a:p>
          <a:p>
            <a:pPr lvl="2"/>
            <a:r>
              <a:rPr lang="en-ZA" sz="2000" dirty="0" smtClean="0"/>
              <a:t>Procure from local producers</a:t>
            </a:r>
          </a:p>
          <a:p>
            <a:pPr lvl="2"/>
            <a:r>
              <a:rPr lang="en-ZA" sz="2000" dirty="0" smtClean="0"/>
              <a:t>50% of Jobs created must be for black people</a:t>
            </a:r>
          </a:p>
          <a:p>
            <a:pPr lvl="2"/>
            <a:r>
              <a:rPr lang="en-ZA" sz="2000" dirty="0" smtClean="0"/>
              <a:t>Use </a:t>
            </a:r>
            <a:r>
              <a:rPr lang="en-ZA" sz="1800" dirty="0"/>
              <a:t>a</a:t>
            </a:r>
            <a:r>
              <a:rPr lang="en-ZA" sz="1800" dirty="0" smtClean="0"/>
              <a:t>t </a:t>
            </a:r>
            <a:r>
              <a:rPr lang="en-ZA" sz="1800" dirty="0"/>
              <a:t>least 25% transformation of </a:t>
            </a:r>
            <a:r>
              <a:rPr lang="en-ZA" sz="1800" dirty="0" smtClean="0"/>
              <a:t> local raw material/ manufacturing/assembling/ packaging</a:t>
            </a:r>
          </a:p>
          <a:p>
            <a:pPr lvl="2"/>
            <a:r>
              <a:rPr lang="en-ZA" sz="1800" dirty="0"/>
              <a:t>Skills transfer - at least spend 12 days per annum of productivity </a:t>
            </a:r>
            <a:r>
              <a:rPr lang="en-ZA" sz="1800" dirty="0" smtClean="0"/>
              <a:t>in assisting QSE &amp; EME</a:t>
            </a:r>
          </a:p>
          <a:p>
            <a:pPr lvl="2"/>
            <a:r>
              <a:rPr lang="en-ZA" sz="1800" b="1" dirty="0"/>
              <a:t>At least 85% of labour costs should be paid to South African employees by service industry </a:t>
            </a:r>
            <a:r>
              <a:rPr lang="en-ZA" sz="1800" b="1" dirty="0" smtClean="0"/>
              <a:t>entities</a:t>
            </a:r>
            <a:endParaRPr lang="en-ZA" sz="1800" dirty="0" smtClean="0"/>
          </a:p>
          <a:p>
            <a:pPr lvl="1"/>
            <a:r>
              <a:rPr lang="en-ZA" sz="2400" dirty="0"/>
              <a:t>No preferential points will be obtained if a supplier does not comply with the above</a:t>
            </a:r>
          </a:p>
          <a:p>
            <a:pPr lvl="2"/>
            <a:endParaRPr lang="en-ZA" sz="2000" dirty="0" smtClean="0"/>
          </a:p>
          <a:p>
            <a:pPr lvl="2"/>
            <a:endParaRPr lang="en-ZA" sz="1800" dirty="0"/>
          </a:p>
        </p:txBody>
      </p:sp>
      <p:sp>
        <p:nvSpPr>
          <p:cNvPr id="4" name="Title 1"/>
          <p:cNvSpPr>
            <a:spLocks noGrp="1"/>
          </p:cNvSpPr>
          <p:nvPr>
            <p:ph type="title"/>
          </p:nvPr>
        </p:nvSpPr>
        <p:spPr>
          <a:xfrm>
            <a:off x="457200" y="-27384"/>
            <a:ext cx="8229600" cy="1143000"/>
          </a:xfrm>
        </p:spPr>
        <p:txBody>
          <a:bodyPr>
            <a:normAutofit fontScale="90000"/>
          </a:bodyPr>
          <a:lstStyle/>
          <a:p>
            <a:r>
              <a:rPr lang="en-ZA" b="1" dirty="0" smtClean="0"/>
              <a:t>CHANGES TO THE CODES</a:t>
            </a:r>
            <a:br>
              <a:rPr lang="en-ZA" b="1" dirty="0" smtClean="0"/>
            </a:br>
            <a:r>
              <a:rPr lang="en-ZA" b="1" dirty="0" smtClean="0"/>
              <a:t>Its implication to PSC</a:t>
            </a:r>
            <a:endParaRPr lang="en-ZA" b="1" dirty="0"/>
          </a:p>
        </p:txBody>
      </p:sp>
      <p:sp>
        <p:nvSpPr>
          <p:cNvPr id="2" name="TextBox 1"/>
          <p:cNvSpPr txBox="1"/>
          <p:nvPr/>
        </p:nvSpPr>
        <p:spPr>
          <a:xfrm>
            <a:off x="899592" y="5147900"/>
            <a:ext cx="622735" cy="369332"/>
          </a:xfrm>
          <a:prstGeom prst="rect">
            <a:avLst/>
          </a:prstGeom>
          <a:noFill/>
        </p:spPr>
        <p:txBody>
          <a:bodyPr wrap="none" rtlCol="0">
            <a:spAutoFit/>
          </a:bodyPr>
          <a:lstStyle/>
          <a:p>
            <a:r>
              <a:rPr lang="en-ZA" b="1" dirty="0" smtClean="0"/>
              <a:t>New</a:t>
            </a:r>
            <a:endParaRPr lang="en-ZA" b="1" dirty="0"/>
          </a:p>
        </p:txBody>
      </p:sp>
    </p:spTree>
    <p:extLst>
      <p:ext uri="{BB962C8B-B14F-4D97-AF65-F5344CB8AC3E}">
        <p14:creationId xmlns:p14="http://schemas.microsoft.com/office/powerpoint/2010/main" val="104109480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50912" y="1830617"/>
            <a:ext cx="8229600" cy="4608327"/>
          </a:xfrm>
        </p:spPr>
        <p:txBody>
          <a:bodyPr>
            <a:normAutofit fontScale="92500" lnSpcReduction="20000"/>
          </a:bodyPr>
          <a:lstStyle/>
          <a:p>
            <a:r>
              <a:rPr lang="en-ZA" b="1" dirty="0" smtClean="0"/>
              <a:t>3 Priority Elements</a:t>
            </a:r>
          </a:p>
          <a:p>
            <a:pPr lvl="1"/>
            <a:r>
              <a:rPr lang="en-ZA" dirty="0" smtClean="0"/>
              <a:t>Elements that require focus and concerted effort</a:t>
            </a:r>
          </a:p>
          <a:p>
            <a:pPr lvl="2"/>
            <a:r>
              <a:rPr lang="en-ZA" b="1" dirty="0" smtClean="0">
                <a:solidFill>
                  <a:schemeClr val="bg1">
                    <a:lumMod val="65000"/>
                  </a:schemeClr>
                </a:solidFill>
              </a:rPr>
              <a:t>Ownership</a:t>
            </a:r>
            <a:r>
              <a:rPr lang="en-ZA" dirty="0" smtClean="0">
                <a:solidFill>
                  <a:schemeClr val="bg1">
                    <a:lumMod val="65000"/>
                  </a:schemeClr>
                </a:solidFill>
              </a:rPr>
              <a:t> </a:t>
            </a:r>
          </a:p>
          <a:p>
            <a:pPr lvl="3"/>
            <a:r>
              <a:rPr lang="en-ZA" dirty="0" smtClean="0">
                <a:solidFill>
                  <a:schemeClr val="bg1">
                    <a:lumMod val="65000"/>
                  </a:schemeClr>
                </a:solidFill>
              </a:rPr>
              <a:t> 40% of the “Net </a:t>
            </a:r>
            <a:r>
              <a:rPr lang="en-ZA" dirty="0">
                <a:solidFill>
                  <a:schemeClr val="bg1">
                    <a:lumMod val="65000"/>
                  </a:schemeClr>
                </a:solidFill>
              </a:rPr>
              <a:t>V</a:t>
            </a:r>
            <a:r>
              <a:rPr lang="en-ZA" dirty="0" smtClean="0">
                <a:solidFill>
                  <a:schemeClr val="bg1">
                    <a:lumMod val="65000"/>
                  </a:schemeClr>
                </a:solidFill>
              </a:rPr>
              <a:t>alue” targets  must be realised</a:t>
            </a:r>
          </a:p>
          <a:p>
            <a:pPr lvl="2"/>
            <a:r>
              <a:rPr lang="en-ZA" b="1" dirty="0" smtClean="0">
                <a:solidFill>
                  <a:schemeClr val="bg1">
                    <a:lumMod val="65000"/>
                  </a:schemeClr>
                </a:solidFill>
              </a:rPr>
              <a:t>Skill Development </a:t>
            </a:r>
            <a:endParaRPr lang="en-ZA" dirty="0" smtClean="0">
              <a:solidFill>
                <a:schemeClr val="bg1">
                  <a:lumMod val="65000"/>
                </a:schemeClr>
              </a:solidFill>
            </a:endParaRPr>
          </a:p>
          <a:p>
            <a:pPr lvl="3"/>
            <a:r>
              <a:rPr lang="en-ZA" dirty="0" smtClean="0">
                <a:solidFill>
                  <a:schemeClr val="bg1">
                    <a:lumMod val="65000"/>
                  </a:schemeClr>
                </a:solidFill>
              </a:rPr>
              <a:t>40% of total weighting points</a:t>
            </a:r>
          </a:p>
          <a:p>
            <a:pPr lvl="2"/>
            <a:r>
              <a:rPr lang="en-ZA" b="1" dirty="0" smtClean="0">
                <a:solidFill>
                  <a:schemeClr val="bg1">
                    <a:lumMod val="65000"/>
                  </a:schemeClr>
                </a:solidFill>
              </a:rPr>
              <a:t>Enterprise and Supplier Development </a:t>
            </a:r>
            <a:endParaRPr lang="en-ZA" dirty="0" smtClean="0">
              <a:solidFill>
                <a:schemeClr val="bg1">
                  <a:lumMod val="65000"/>
                </a:schemeClr>
              </a:solidFill>
            </a:endParaRPr>
          </a:p>
          <a:p>
            <a:pPr lvl="3"/>
            <a:r>
              <a:rPr lang="en-ZA" dirty="0" smtClean="0">
                <a:solidFill>
                  <a:schemeClr val="bg1">
                    <a:lumMod val="65000"/>
                  </a:schemeClr>
                </a:solidFill>
              </a:rPr>
              <a:t>40% of targets for sub-categories of the ESD namely:</a:t>
            </a:r>
          </a:p>
          <a:p>
            <a:pPr lvl="3"/>
            <a:r>
              <a:rPr lang="en-ZA" dirty="0" smtClean="0">
                <a:solidFill>
                  <a:schemeClr val="bg1">
                    <a:lumMod val="65000"/>
                  </a:schemeClr>
                </a:solidFill>
              </a:rPr>
              <a:t>Preferential Procurement</a:t>
            </a:r>
          </a:p>
          <a:p>
            <a:pPr lvl="3"/>
            <a:r>
              <a:rPr lang="en-ZA" dirty="0" smtClean="0">
                <a:solidFill>
                  <a:schemeClr val="bg1">
                    <a:lumMod val="65000"/>
                  </a:schemeClr>
                </a:solidFill>
              </a:rPr>
              <a:t>Supplier Development</a:t>
            </a:r>
          </a:p>
          <a:p>
            <a:pPr lvl="3"/>
            <a:r>
              <a:rPr lang="en-ZA" dirty="0" smtClean="0">
                <a:solidFill>
                  <a:schemeClr val="bg1">
                    <a:lumMod val="65000"/>
                  </a:schemeClr>
                </a:solidFill>
              </a:rPr>
              <a:t>Enterprise Development</a:t>
            </a:r>
          </a:p>
          <a:p>
            <a:pPr lvl="1"/>
            <a:r>
              <a:rPr lang="en-ZA" dirty="0" smtClean="0"/>
              <a:t>Failure to meet the minimum requirement of 40%</a:t>
            </a:r>
          </a:p>
          <a:p>
            <a:pPr lvl="2"/>
            <a:r>
              <a:rPr lang="en-ZA" dirty="0" smtClean="0"/>
              <a:t>Discount of one level down from the total final level score</a:t>
            </a:r>
            <a:endParaRPr lang="en-ZA" dirty="0"/>
          </a:p>
        </p:txBody>
      </p:sp>
      <p:sp>
        <p:nvSpPr>
          <p:cNvPr id="4" name="Title 1"/>
          <p:cNvSpPr>
            <a:spLocks noGrp="1"/>
          </p:cNvSpPr>
          <p:nvPr>
            <p:ph type="title"/>
          </p:nvPr>
        </p:nvSpPr>
        <p:spPr/>
        <p:txBody>
          <a:bodyPr>
            <a:normAutofit fontScale="90000"/>
          </a:bodyPr>
          <a:lstStyle/>
          <a:p>
            <a:r>
              <a:rPr lang="en-ZA" b="1" dirty="0" smtClean="0"/>
              <a:t>CHANGES TO THE CODES</a:t>
            </a:r>
            <a:br>
              <a:rPr lang="en-ZA" b="1" dirty="0" smtClean="0"/>
            </a:br>
            <a:r>
              <a:rPr lang="en-ZA" b="1" dirty="0" smtClean="0"/>
              <a:t>Its implication to PSC</a:t>
            </a:r>
            <a:endParaRPr lang="en-ZA" b="1" dirty="0"/>
          </a:p>
        </p:txBody>
      </p:sp>
    </p:spTree>
    <p:extLst>
      <p:ext uri="{BB962C8B-B14F-4D97-AF65-F5344CB8AC3E}">
        <p14:creationId xmlns:p14="http://schemas.microsoft.com/office/powerpoint/2010/main" val="6979057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94678"/>
            <a:ext cx="8229600" cy="1143000"/>
          </a:xfrm>
        </p:spPr>
        <p:txBody>
          <a:bodyPr>
            <a:noAutofit/>
          </a:bodyPr>
          <a:lstStyle/>
          <a:p>
            <a:pPr algn="ctr"/>
            <a:r>
              <a:rPr lang="en-US" sz="3600" b="1" dirty="0" smtClean="0"/>
              <a:t>WHY IS TRANSFORMATION NECESSARY?</a:t>
            </a:r>
            <a:endParaRPr lang="en-US" sz="3600" b="1" dirty="0"/>
          </a:p>
        </p:txBody>
      </p:sp>
      <p:sp>
        <p:nvSpPr>
          <p:cNvPr id="3" name="Content Placeholder 2"/>
          <p:cNvSpPr>
            <a:spLocks noGrp="1"/>
          </p:cNvSpPr>
          <p:nvPr>
            <p:ph sz="quarter" idx="4294967295"/>
          </p:nvPr>
        </p:nvSpPr>
        <p:spPr>
          <a:xfrm>
            <a:off x="441324" y="1608717"/>
            <a:ext cx="8245475" cy="4644446"/>
          </a:xfrm>
          <a:prstGeom prst="rect">
            <a:avLst/>
          </a:prstGeom>
        </p:spPr>
        <p:txBody>
          <a:bodyPr>
            <a:normAutofit lnSpcReduction="10000"/>
          </a:bodyPr>
          <a:lstStyle/>
          <a:p>
            <a:pPr marL="342900" indent="-342900">
              <a:buFont typeface="Arial" panose="020B0604020202020204" pitchFamily="34" charset="0"/>
              <a:buChar char="•"/>
            </a:pPr>
            <a:r>
              <a:rPr lang="en-ZA" sz="2400" dirty="0"/>
              <a:t>SA was forced to take steps to deal with its past in order to attempt to </a:t>
            </a:r>
            <a:r>
              <a:rPr lang="en-ZA" sz="2400" b="1" dirty="0"/>
              <a:t>redress the inequalities </a:t>
            </a:r>
            <a:r>
              <a:rPr lang="en-ZA" sz="2400" dirty="0"/>
              <a:t>in all spheres of life cause by the previous system of apartheid</a:t>
            </a:r>
            <a:br>
              <a:rPr lang="en-ZA" sz="2400" dirty="0"/>
            </a:br>
            <a:endParaRPr lang="en-ZA" sz="2400" dirty="0"/>
          </a:p>
          <a:p>
            <a:pPr marL="342900" indent="-342900">
              <a:buFont typeface="Arial" panose="020B0604020202020204" pitchFamily="34" charset="0"/>
              <a:buChar char="•"/>
            </a:pPr>
            <a:r>
              <a:rPr lang="en-ZA" sz="2400" dirty="0"/>
              <a:t>One of these steps was the development of a strategy which would </a:t>
            </a:r>
            <a:r>
              <a:rPr lang="en-ZA" sz="2400" b="1" dirty="0"/>
              <a:t>achieve economic transformation</a:t>
            </a:r>
            <a:r>
              <a:rPr lang="en-ZA" sz="2400" dirty="0"/>
              <a:t>- to address inequalities</a:t>
            </a:r>
            <a:br>
              <a:rPr lang="en-ZA" sz="2400" dirty="0"/>
            </a:br>
            <a:endParaRPr lang="en-ZA" sz="2400" dirty="0"/>
          </a:p>
          <a:p>
            <a:pPr marL="342900" indent="-342900">
              <a:buFont typeface="Arial" panose="020B0604020202020204" pitchFamily="34" charset="0"/>
              <a:buChar char="•"/>
            </a:pPr>
            <a:r>
              <a:rPr lang="en-ZA" sz="2400" dirty="0"/>
              <a:t>Transformation is a </a:t>
            </a:r>
            <a:r>
              <a:rPr lang="en-ZA" sz="2400" b="1" dirty="0"/>
              <a:t>pragmatic growth strategy that aims to realise the country’s full economic potential </a:t>
            </a:r>
            <a:r>
              <a:rPr lang="en-ZA" sz="2400" dirty="0"/>
              <a:t>by ensuring all citizen can participate in the </a:t>
            </a:r>
            <a:r>
              <a:rPr lang="en-ZA" sz="2400" b="1" dirty="0"/>
              <a:t>mainstream of the economy – in a sustainable manner. All citizen means</a:t>
            </a:r>
          </a:p>
          <a:p>
            <a:pPr lvl="1"/>
            <a:r>
              <a:rPr lang="en-ZA" sz="2000" b="1" dirty="0"/>
              <a:t>Its people and their enterprises</a:t>
            </a:r>
            <a:endParaRPr lang="en-US" dirty="0"/>
          </a:p>
        </p:txBody>
      </p:sp>
    </p:spTree>
    <p:extLst>
      <p:ext uri="{BB962C8B-B14F-4D97-AF65-F5344CB8AC3E}">
        <p14:creationId xmlns:p14="http://schemas.microsoft.com/office/powerpoint/2010/main" val="14301278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p:cNvGraphicFramePr>
            <a:graphicFrameLocks noGrp="1"/>
          </p:cNvGraphicFramePr>
          <p:nvPr>
            <p:extLst>
              <p:ext uri="{D42A27DB-BD31-4B8C-83A1-F6EECF244321}">
                <p14:modId xmlns:p14="http://schemas.microsoft.com/office/powerpoint/2010/main" val="1125645754"/>
              </p:ext>
            </p:extLst>
          </p:nvPr>
        </p:nvGraphicFramePr>
        <p:xfrm>
          <a:off x="899592" y="-9904"/>
          <a:ext cx="2952328" cy="6849061"/>
        </p:xfrm>
        <a:graphic>
          <a:graphicData uri="http://schemas.openxmlformats.org/drawingml/2006/table">
            <a:tbl>
              <a:tblPr firstRow="1" bandRow="1">
                <a:tableStyleId>{5C22544A-7EE6-4342-B048-85BDC9FD1C3A}</a:tableStyleId>
              </a:tblPr>
              <a:tblGrid>
                <a:gridCol w="2952328"/>
              </a:tblGrid>
              <a:tr h="818267">
                <a:tc>
                  <a:txBody>
                    <a:bodyPr/>
                    <a:lstStyle/>
                    <a:p>
                      <a:pPr algn="ctr">
                        <a:lnSpc>
                          <a:spcPct val="115000"/>
                        </a:lnSpc>
                        <a:spcAft>
                          <a:spcPts val="0"/>
                        </a:spcAft>
                      </a:pPr>
                      <a:r>
                        <a:rPr lang="en-US" sz="1800" b="1" kern="1200" dirty="0" smtClean="0">
                          <a:solidFill>
                            <a:schemeClr val="bg1"/>
                          </a:solidFill>
                          <a:effectLst/>
                        </a:rPr>
                        <a:t>B-BBEE CONTRIBUTOR STATUS</a:t>
                      </a:r>
                      <a:endParaRPr lang="en-ZA" sz="1400" b="1" dirty="0">
                        <a:solidFill>
                          <a:schemeClr val="bg1"/>
                        </a:solidFill>
                        <a:effectLst/>
                        <a:latin typeface="Calibri"/>
                        <a:ea typeface="Calibri"/>
                        <a:cs typeface="Times New Roman"/>
                      </a:endParaRPr>
                    </a:p>
                  </a:txBody>
                  <a:tcPr marL="90416" marR="90416" marT="45208" marB="45208">
                    <a:solidFill>
                      <a:schemeClr val="accent1">
                        <a:lumMod val="50000"/>
                      </a:schemeClr>
                    </a:solidFill>
                  </a:tcPr>
                </a:tc>
              </a:tr>
              <a:tr h="428222">
                <a:tc>
                  <a:txBody>
                    <a:bodyPr/>
                    <a:lstStyle/>
                    <a:p>
                      <a:pPr>
                        <a:lnSpc>
                          <a:spcPct val="115000"/>
                        </a:lnSpc>
                        <a:spcAft>
                          <a:spcPts val="0"/>
                        </a:spcAft>
                      </a:pPr>
                      <a:r>
                        <a:rPr lang="en-US" sz="1800" b="1" kern="1200" dirty="0">
                          <a:solidFill>
                            <a:schemeClr val="bg1"/>
                          </a:solidFill>
                          <a:effectLst/>
                          <a:latin typeface="Century Gothic" panose="020B0502020202020204" pitchFamily="34" charset="0"/>
                        </a:rPr>
                        <a:t>Level </a:t>
                      </a:r>
                      <a:r>
                        <a:rPr lang="en-US" sz="1800" b="1" kern="1200" dirty="0" smtClean="0">
                          <a:solidFill>
                            <a:schemeClr val="bg1"/>
                          </a:solidFill>
                          <a:effectLst/>
                          <a:latin typeface="Century Gothic" panose="020B0502020202020204" pitchFamily="34" charset="0"/>
                        </a:rPr>
                        <a:t>One</a:t>
                      </a:r>
                    </a:p>
                    <a:p>
                      <a:pPr>
                        <a:lnSpc>
                          <a:spcPct val="115000"/>
                        </a:lnSpc>
                        <a:spcAft>
                          <a:spcPts val="0"/>
                        </a:spcAft>
                      </a:pPr>
                      <a:endParaRPr lang="en-ZA" sz="1600" b="1" dirty="0">
                        <a:solidFill>
                          <a:schemeClr val="bg1"/>
                        </a:solidFill>
                        <a:effectLst/>
                        <a:latin typeface="Century Gothic" panose="020B0502020202020204" pitchFamily="34" charset="0"/>
                        <a:ea typeface="Calibri"/>
                        <a:cs typeface="Times New Roman"/>
                      </a:endParaRPr>
                    </a:p>
                  </a:txBody>
                  <a:tcPr marL="90416" marR="90416" marT="45208" marB="45208">
                    <a:solidFill>
                      <a:schemeClr val="accent1">
                        <a:lumMod val="50000"/>
                      </a:schemeClr>
                    </a:solidFill>
                  </a:tcPr>
                </a:tc>
              </a:tr>
              <a:tr h="346596">
                <a:tc>
                  <a:txBody>
                    <a:bodyPr/>
                    <a:lstStyle/>
                    <a:p>
                      <a:pPr>
                        <a:lnSpc>
                          <a:spcPct val="115000"/>
                        </a:lnSpc>
                        <a:spcAft>
                          <a:spcPts val="0"/>
                        </a:spcAft>
                      </a:pPr>
                      <a:r>
                        <a:rPr lang="en-ZA" sz="1800" b="1" kern="1200" dirty="0">
                          <a:solidFill>
                            <a:schemeClr val="bg1"/>
                          </a:solidFill>
                          <a:effectLst/>
                          <a:latin typeface="Century Gothic" panose="020B0502020202020204" pitchFamily="34" charset="0"/>
                        </a:rPr>
                        <a:t>Level </a:t>
                      </a:r>
                      <a:r>
                        <a:rPr lang="en-ZA" sz="1800" b="1" kern="1200" dirty="0" smtClean="0">
                          <a:solidFill>
                            <a:schemeClr val="bg1"/>
                          </a:solidFill>
                          <a:effectLst/>
                          <a:latin typeface="Century Gothic" panose="020B0502020202020204" pitchFamily="34" charset="0"/>
                        </a:rPr>
                        <a:t>Two</a:t>
                      </a:r>
                    </a:p>
                    <a:p>
                      <a:pPr>
                        <a:lnSpc>
                          <a:spcPct val="115000"/>
                        </a:lnSpc>
                        <a:spcAft>
                          <a:spcPts val="0"/>
                        </a:spcAft>
                      </a:pPr>
                      <a:endParaRPr lang="en-ZA" sz="1800" b="1" kern="1200" dirty="0" smtClean="0">
                        <a:solidFill>
                          <a:schemeClr val="bg1"/>
                        </a:solidFill>
                        <a:effectLst/>
                        <a:latin typeface="Century Gothic" panose="020B0502020202020204" pitchFamily="34" charset="0"/>
                        <a:ea typeface="Calibri"/>
                        <a:cs typeface="Times New Roman"/>
                      </a:endParaRPr>
                    </a:p>
                  </a:txBody>
                  <a:tcPr marL="90416" marR="90416" marT="45208" marB="45208">
                    <a:solidFill>
                      <a:schemeClr val="accent1">
                        <a:lumMod val="50000"/>
                      </a:schemeClr>
                    </a:solidFill>
                  </a:tcPr>
                </a:tc>
              </a:tr>
              <a:tr h="433245">
                <a:tc>
                  <a:txBody>
                    <a:bodyPr/>
                    <a:lstStyle/>
                    <a:p>
                      <a:pPr>
                        <a:lnSpc>
                          <a:spcPct val="115000"/>
                        </a:lnSpc>
                        <a:spcAft>
                          <a:spcPts val="0"/>
                        </a:spcAft>
                      </a:pPr>
                      <a:r>
                        <a:rPr lang="en-US" sz="1800" b="1" kern="1200" dirty="0">
                          <a:solidFill>
                            <a:schemeClr val="bg1"/>
                          </a:solidFill>
                          <a:effectLst/>
                          <a:latin typeface="Century Gothic" panose="020B0502020202020204" pitchFamily="34" charset="0"/>
                        </a:rPr>
                        <a:t>Level </a:t>
                      </a:r>
                      <a:r>
                        <a:rPr lang="en-US" sz="1800" b="1" kern="1200" dirty="0" smtClean="0">
                          <a:solidFill>
                            <a:schemeClr val="bg1"/>
                          </a:solidFill>
                          <a:effectLst/>
                          <a:latin typeface="Century Gothic" panose="020B0502020202020204" pitchFamily="34" charset="0"/>
                        </a:rPr>
                        <a:t>Three</a:t>
                      </a:r>
                    </a:p>
                    <a:p>
                      <a:pPr>
                        <a:lnSpc>
                          <a:spcPct val="115000"/>
                        </a:lnSpc>
                        <a:spcAft>
                          <a:spcPts val="0"/>
                        </a:spcAft>
                      </a:pPr>
                      <a:endParaRPr lang="en-ZA" sz="1600" b="1" dirty="0">
                        <a:solidFill>
                          <a:schemeClr val="bg1"/>
                        </a:solidFill>
                        <a:effectLst/>
                        <a:latin typeface="Century Gothic" panose="020B0502020202020204" pitchFamily="34" charset="0"/>
                        <a:ea typeface="Calibri"/>
                        <a:cs typeface="Times New Roman"/>
                      </a:endParaRPr>
                    </a:p>
                  </a:txBody>
                  <a:tcPr marL="90416" marR="90416" marT="45208" marB="45208">
                    <a:solidFill>
                      <a:schemeClr val="accent1">
                        <a:lumMod val="50000"/>
                      </a:schemeClr>
                    </a:solidFill>
                  </a:tcPr>
                </a:tc>
              </a:tr>
              <a:tr h="470290">
                <a:tc>
                  <a:txBody>
                    <a:bodyPr/>
                    <a:lstStyle/>
                    <a:p>
                      <a:pPr>
                        <a:lnSpc>
                          <a:spcPct val="115000"/>
                        </a:lnSpc>
                        <a:spcAft>
                          <a:spcPts val="0"/>
                        </a:spcAft>
                      </a:pPr>
                      <a:r>
                        <a:rPr lang="en-US" sz="1800" b="1" kern="1200" dirty="0">
                          <a:solidFill>
                            <a:schemeClr val="bg1"/>
                          </a:solidFill>
                          <a:effectLst/>
                          <a:latin typeface="Century Gothic" panose="020B0502020202020204" pitchFamily="34" charset="0"/>
                        </a:rPr>
                        <a:t>Level </a:t>
                      </a:r>
                      <a:r>
                        <a:rPr lang="en-US" sz="1800" b="1" kern="1200" dirty="0" smtClean="0">
                          <a:solidFill>
                            <a:schemeClr val="bg1"/>
                          </a:solidFill>
                          <a:effectLst/>
                          <a:latin typeface="Century Gothic" panose="020B0502020202020204" pitchFamily="34" charset="0"/>
                        </a:rPr>
                        <a:t>Four</a:t>
                      </a:r>
                    </a:p>
                    <a:p>
                      <a:pPr>
                        <a:lnSpc>
                          <a:spcPct val="115000"/>
                        </a:lnSpc>
                        <a:spcAft>
                          <a:spcPts val="0"/>
                        </a:spcAft>
                      </a:pPr>
                      <a:endParaRPr lang="en-ZA" sz="1600" b="1" dirty="0">
                        <a:solidFill>
                          <a:schemeClr val="bg1"/>
                        </a:solidFill>
                        <a:effectLst/>
                        <a:latin typeface="Century Gothic" panose="020B0502020202020204" pitchFamily="34" charset="0"/>
                        <a:ea typeface="Calibri"/>
                        <a:cs typeface="Times New Roman"/>
                      </a:endParaRPr>
                    </a:p>
                  </a:txBody>
                  <a:tcPr marL="90416" marR="90416" marT="45208" marB="45208">
                    <a:solidFill>
                      <a:schemeClr val="accent1">
                        <a:lumMod val="50000"/>
                      </a:schemeClr>
                    </a:solidFill>
                  </a:tcPr>
                </a:tc>
              </a:tr>
              <a:tr h="386781">
                <a:tc>
                  <a:txBody>
                    <a:bodyPr/>
                    <a:lstStyle/>
                    <a:p>
                      <a:pPr>
                        <a:lnSpc>
                          <a:spcPct val="115000"/>
                        </a:lnSpc>
                        <a:spcAft>
                          <a:spcPts val="0"/>
                        </a:spcAft>
                      </a:pPr>
                      <a:r>
                        <a:rPr lang="en-US" sz="1800" b="1" kern="1200" dirty="0">
                          <a:solidFill>
                            <a:schemeClr val="bg1"/>
                          </a:solidFill>
                          <a:effectLst/>
                          <a:latin typeface="Century Gothic" panose="020B0502020202020204" pitchFamily="34" charset="0"/>
                        </a:rPr>
                        <a:t>Level </a:t>
                      </a:r>
                      <a:r>
                        <a:rPr lang="en-US" sz="1800" b="1" kern="1200" dirty="0" smtClean="0">
                          <a:solidFill>
                            <a:schemeClr val="bg1"/>
                          </a:solidFill>
                          <a:effectLst/>
                          <a:latin typeface="Century Gothic" panose="020B0502020202020204" pitchFamily="34" charset="0"/>
                        </a:rPr>
                        <a:t>Five</a:t>
                      </a:r>
                    </a:p>
                    <a:p>
                      <a:pPr>
                        <a:lnSpc>
                          <a:spcPct val="115000"/>
                        </a:lnSpc>
                        <a:spcAft>
                          <a:spcPts val="0"/>
                        </a:spcAft>
                      </a:pPr>
                      <a:endParaRPr lang="en-US" sz="1800" b="1" kern="1200" dirty="0" smtClean="0">
                        <a:solidFill>
                          <a:schemeClr val="bg1"/>
                        </a:solidFill>
                        <a:effectLst/>
                        <a:latin typeface="Century Gothic" panose="020B0502020202020204" pitchFamily="34" charset="0"/>
                        <a:ea typeface="Calibri"/>
                        <a:cs typeface="Times New Roman"/>
                      </a:endParaRPr>
                    </a:p>
                  </a:txBody>
                  <a:tcPr marL="90416" marR="90416" marT="45208" marB="45208">
                    <a:solidFill>
                      <a:schemeClr val="accent1">
                        <a:lumMod val="50000"/>
                      </a:schemeClr>
                    </a:solidFill>
                  </a:tcPr>
                </a:tc>
              </a:tr>
              <a:tr h="348257">
                <a:tc>
                  <a:txBody>
                    <a:bodyPr/>
                    <a:lstStyle/>
                    <a:p>
                      <a:pPr>
                        <a:lnSpc>
                          <a:spcPct val="115000"/>
                        </a:lnSpc>
                        <a:spcAft>
                          <a:spcPts val="0"/>
                        </a:spcAft>
                      </a:pPr>
                      <a:r>
                        <a:rPr lang="en-ZA" sz="1800" b="1" kern="1200" dirty="0">
                          <a:solidFill>
                            <a:schemeClr val="bg1"/>
                          </a:solidFill>
                          <a:effectLst/>
                          <a:latin typeface="Century Gothic" panose="020B0502020202020204" pitchFamily="34" charset="0"/>
                        </a:rPr>
                        <a:t>Level </a:t>
                      </a:r>
                      <a:r>
                        <a:rPr lang="en-ZA" sz="1800" b="1" kern="1200" dirty="0" smtClean="0">
                          <a:solidFill>
                            <a:schemeClr val="bg1"/>
                          </a:solidFill>
                          <a:effectLst/>
                          <a:latin typeface="Century Gothic" panose="020B0502020202020204" pitchFamily="34" charset="0"/>
                        </a:rPr>
                        <a:t>Six</a:t>
                      </a:r>
                    </a:p>
                    <a:p>
                      <a:pPr>
                        <a:lnSpc>
                          <a:spcPct val="115000"/>
                        </a:lnSpc>
                        <a:spcAft>
                          <a:spcPts val="0"/>
                        </a:spcAft>
                      </a:pPr>
                      <a:endParaRPr lang="en-ZA" sz="1600" b="1" dirty="0">
                        <a:solidFill>
                          <a:schemeClr val="bg1"/>
                        </a:solidFill>
                        <a:effectLst/>
                        <a:latin typeface="Century Gothic" panose="020B0502020202020204" pitchFamily="34" charset="0"/>
                        <a:ea typeface="Calibri"/>
                        <a:cs typeface="Times New Roman"/>
                      </a:endParaRPr>
                    </a:p>
                  </a:txBody>
                  <a:tcPr marL="90416" marR="90416" marT="45208" marB="45208">
                    <a:solidFill>
                      <a:schemeClr val="accent1">
                        <a:lumMod val="50000"/>
                      </a:schemeClr>
                    </a:solidFill>
                  </a:tcPr>
                </a:tc>
              </a:tr>
              <a:tr h="470290">
                <a:tc>
                  <a:txBody>
                    <a:bodyPr/>
                    <a:lstStyle/>
                    <a:p>
                      <a:pPr>
                        <a:lnSpc>
                          <a:spcPct val="115000"/>
                        </a:lnSpc>
                        <a:spcAft>
                          <a:spcPts val="0"/>
                        </a:spcAft>
                      </a:pPr>
                      <a:r>
                        <a:rPr lang="en-US" sz="1800" b="1" kern="1200" dirty="0">
                          <a:solidFill>
                            <a:schemeClr val="bg1"/>
                          </a:solidFill>
                          <a:effectLst/>
                          <a:latin typeface="Century Gothic" panose="020B0502020202020204" pitchFamily="34" charset="0"/>
                        </a:rPr>
                        <a:t>Level Seven </a:t>
                      </a:r>
                      <a:endParaRPr lang="en-US" sz="1800" b="1" kern="1200" dirty="0" smtClean="0">
                        <a:solidFill>
                          <a:schemeClr val="bg1"/>
                        </a:solidFill>
                        <a:effectLst/>
                        <a:latin typeface="Century Gothic" panose="020B0502020202020204" pitchFamily="34" charset="0"/>
                      </a:endParaRPr>
                    </a:p>
                    <a:p>
                      <a:pPr>
                        <a:lnSpc>
                          <a:spcPct val="115000"/>
                        </a:lnSpc>
                        <a:spcAft>
                          <a:spcPts val="0"/>
                        </a:spcAft>
                      </a:pPr>
                      <a:endParaRPr lang="en-ZA" sz="1600" b="1" dirty="0">
                        <a:solidFill>
                          <a:schemeClr val="bg1"/>
                        </a:solidFill>
                        <a:effectLst/>
                        <a:latin typeface="Century Gothic" panose="020B0502020202020204" pitchFamily="34" charset="0"/>
                        <a:ea typeface="Calibri"/>
                        <a:cs typeface="Times New Roman"/>
                      </a:endParaRPr>
                    </a:p>
                  </a:txBody>
                  <a:tcPr marL="90416" marR="90416" marT="45208" marB="45208">
                    <a:solidFill>
                      <a:schemeClr val="accent1">
                        <a:lumMod val="50000"/>
                      </a:schemeClr>
                    </a:solidFill>
                  </a:tcPr>
                </a:tc>
              </a:tr>
              <a:tr h="470290">
                <a:tc>
                  <a:txBody>
                    <a:bodyPr/>
                    <a:lstStyle/>
                    <a:p>
                      <a:pPr>
                        <a:lnSpc>
                          <a:spcPct val="115000"/>
                        </a:lnSpc>
                        <a:spcAft>
                          <a:spcPts val="0"/>
                        </a:spcAft>
                      </a:pPr>
                      <a:r>
                        <a:rPr lang="en-US" sz="1800" b="1" kern="1200" dirty="0">
                          <a:solidFill>
                            <a:schemeClr val="bg1"/>
                          </a:solidFill>
                          <a:effectLst/>
                          <a:latin typeface="Century Gothic" panose="020B0502020202020204" pitchFamily="34" charset="0"/>
                        </a:rPr>
                        <a:t>Level Eight</a:t>
                      </a:r>
                      <a:endParaRPr lang="en-ZA" sz="1600" b="1" dirty="0">
                        <a:solidFill>
                          <a:schemeClr val="bg1"/>
                        </a:solidFill>
                        <a:effectLst/>
                        <a:latin typeface="Century Gothic" panose="020B0502020202020204" pitchFamily="34" charset="0"/>
                        <a:ea typeface="Calibri"/>
                        <a:cs typeface="Times New Roman"/>
                      </a:endParaRPr>
                    </a:p>
                  </a:txBody>
                  <a:tcPr marL="90416" marR="90416" marT="45208" marB="45208">
                    <a:solidFill>
                      <a:schemeClr val="accent1">
                        <a:lumMod val="50000"/>
                      </a:schemeClr>
                    </a:solidFill>
                  </a:tcPr>
                </a:tc>
              </a:tr>
              <a:tr h="473576">
                <a:tc>
                  <a:txBody>
                    <a:bodyPr/>
                    <a:lstStyle/>
                    <a:p>
                      <a:pPr>
                        <a:lnSpc>
                          <a:spcPct val="115000"/>
                        </a:lnSpc>
                        <a:spcAft>
                          <a:spcPts val="0"/>
                        </a:spcAft>
                      </a:pPr>
                      <a:r>
                        <a:rPr lang="en-US" sz="1800" b="1" kern="1200" dirty="0" smtClean="0">
                          <a:solidFill>
                            <a:schemeClr val="bg1"/>
                          </a:solidFill>
                          <a:effectLst/>
                          <a:latin typeface="Century Gothic" panose="020B0502020202020204" pitchFamily="34" charset="0"/>
                        </a:rPr>
                        <a:t>Non-Compliant</a:t>
                      </a:r>
                    </a:p>
                    <a:p>
                      <a:pPr>
                        <a:lnSpc>
                          <a:spcPct val="115000"/>
                        </a:lnSpc>
                        <a:spcAft>
                          <a:spcPts val="0"/>
                        </a:spcAft>
                      </a:pPr>
                      <a:endParaRPr lang="en-ZA" sz="1600" b="1" dirty="0">
                        <a:solidFill>
                          <a:schemeClr val="bg1"/>
                        </a:solidFill>
                        <a:effectLst/>
                        <a:latin typeface="Century Gothic" panose="020B0502020202020204" pitchFamily="34" charset="0"/>
                        <a:ea typeface="Calibri"/>
                        <a:cs typeface="Times New Roman"/>
                      </a:endParaRPr>
                    </a:p>
                  </a:txBody>
                  <a:tcPr marL="90416" marR="90416" marT="45208" marB="45208">
                    <a:solidFill>
                      <a:schemeClr val="accent1">
                        <a:lumMod val="50000"/>
                      </a:schemeClr>
                    </a:solidFill>
                  </a:tcPr>
                </a:tc>
              </a:tr>
            </a:tbl>
          </a:graphicData>
        </a:graphic>
      </p:graphicFrame>
      <p:sp>
        <p:nvSpPr>
          <p:cNvPr id="10" name="Rectangle 1"/>
          <p:cNvSpPr>
            <a:spLocks noChangeArrowheads="1"/>
          </p:cNvSpPr>
          <p:nvPr/>
        </p:nvSpPr>
        <p:spPr bwMode="auto">
          <a:xfrm>
            <a:off x="1296988" y="159543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itchFamily="34" charset="0"/>
            </a:endParaRPr>
          </a:p>
        </p:txBody>
      </p:sp>
      <p:sp>
        <p:nvSpPr>
          <p:cNvPr id="11" name="Rectangle 10"/>
          <p:cNvSpPr/>
          <p:nvPr/>
        </p:nvSpPr>
        <p:spPr>
          <a:xfrm>
            <a:off x="5364088" y="1196752"/>
            <a:ext cx="3816424" cy="2400657"/>
          </a:xfrm>
          <a:prstGeom prst="rect">
            <a:avLst/>
          </a:prstGeom>
        </p:spPr>
        <p:txBody>
          <a:bodyPr wrap="square">
            <a:spAutoFit/>
          </a:bodyPr>
          <a:lstStyle/>
          <a:p>
            <a:pPr marL="285750" indent="-285750">
              <a:buFont typeface="Arial" panose="020B0604020202020204" pitchFamily="34" charset="0"/>
              <a:buChar char="•"/>
            </a:pPr>
            <a:endParaRPr lang="en-ZA" dirty="0"/>
          </a:p>
          <a:p>
            <a:pPr marL="285750" indent="-285750" eaLnBrk="0" fontAlgn="base" hangingPunct="0">
              <a:buFont typeface="Arial" panose="020B0604020202020204" pitchFamily="34" charset="0"/>
              <a:buChar char="•"/>
            </a:pPr>
            <a:r>
              <a:rPr lang="en-US" sz="2000" b="1" dirty="0" smtClean="0">
                <a:solidFill>
                  <a:schemeClr val="tx2">
                    <a:lumMod val="75000"/>
                  </a:schemeClr>
                </a:solidFill>
                <a:latin typeface="Century Gothic" panose="020B0502020202020204" pitchFamily="34" charset="0"/>
              </a:rPr>
              <a:t>Discounting effect:</a:t>
            </a:r>
          </a:p>
          <a:p>
            <a:pPr marL="742950" lvl="1" indent="-285750" eaLnBrk="0" fontAlgn="base" hangingPunct="0">
              <a:buFont typeface="Arial" panose="020B0604020202020204" pitchFamily="34" charset="0"/>
              <a:buChar char="•"/>
            </a:pPr>
            <a:r>
              <a:rPr lang="en-US" sz="1600" b="1" dirty="0" smtClean="0">
                <a:latin typeface="Century Gothic" panose="020B0502020202020204" pitchFamily="34" charset="0"/>
              </a:rPr>
              <a:t>Any entity that fails to meet threshold will be discounted one (1) level down</a:t>
            </a:r>
          </a:p>
          <a:p>
            <a:pPr marL="742950" lvl="1" indent="-285750" eaLnBrk="0" fontAlgn="base" hangingPunct="0">
              <a:buFont typeface="Arial" panose="020B0604020202020204" pitchFamily="34" charset="0"/>
              <a:buChar char="•"/>
            </a:pPr>
            <a:r>
              <a:rPr lang="en-US" sz="1600" b="1" dirty="0" smtClean="0">
                <a:latin typeface="Century Gothic" panose="020B0502020202020204" pitchFamily="34" charset="0"/>
              </a:rPr>
              <a:t>Even if the entity fails to meet 2 of the threshold, it will only be discounted one (1) level down</a:t>
            </a:r>
            <a:endParaRPr lang="en-ZA" sz="1600" b="1" dirty="0">
              <a:latin typeface="Century Gothic" panose="020B0502020202020204" pitchFamily="34" charset="0"/>
            </a:endParaRPr>
          </a:p>
        </p:txBody>
      </p:sp>
      <p:sp>
        <p:nvSpPr>
          <p:cNvPr id="12" name="Title 1"/>
          <p:cNvSpPr txBox="1">
            <a:spLocks/>
          </p:cNvSpPr>
          <p:nvPr/>
        </p:nvSpPr>
        <p:spPr>
          <a:xfrm>
            <a:off x="3860741" y="-27384"/>
            <a:ext cx="5283260" cy="1143000"/>
          </a:xfrm>
          <a:prstGeom prst="rect">
            <a:avLst/>
          </a:prstGeom>
        </p:spPr>
        <p:txBody>
          <a:bodyPr vert="horz" lIns="91440" tIns="45720" rIns="91440" bIns="45720" rtlCol="0" anchor="ctr">
            <a:normAutofit fontScale="82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ZA" b="1" dirty="0" smtClean="0"/>
              <a:t>CHANGES TO THE CODES</a:t>
            </a:r>
            <a:br>
              <a:rPr lang="en-ZA" b="1" dirty="0" smtClean="0"/>
            </a:br>
            <a:r>
              <a:rPr lang="en-ZA" b="1" dirty="0" smtClean="0"/>
              <a:t>Its implication to PSC</a:t>
            </a:r>
            <a:endParaRPr lang="en-ZA" b="1" dirty="0"/>
          </a:p>
        </p:txBody>
      </p:sp>
      <p:sp>
        <p:nvSpPr>
          <p:cNvPr id="2" name="Down Arrow 1"/>
          <p:cNvSpPr/>
          <p:nvPr/>
        </p:nvSpPr>
        <p:spPr>
          <a:xfrm>
            <a:off x="3131840" y="404664"/>
            <a:ext cx="1152128" cy="6480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 name="Circular Arrow 2"/>
          <p:cNvSpPr/>
          <p:nvPr/>
        </p:nvSpPr>
        <p:spPr>
          <a:xfrm rot="5400000">
            <a:off x="3190446" y="634090"/>
            <a:ext cx="854896" cy="1548172"/>
          </a:xfrm>
          <a:prstGeom prst="circular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solidFill>
                <a:schemeClr val="tx1"/>
              </a:solidFill>
            </a:endParaRPr>
          </a:p>
        </p:txBody>
      </p:sp>
      <p:sp>
        <p:nvSpPr>
          <p:cNvPr id="8" name="Circular Arrow 7"/>
          <p:cNvSpPr/>
          <p:nvPr/>
        </p:nvSpPr>
        <p:spPr>
          <a:xfrm rot="5400000">
            <a:off x="3442474" y="1363370"/>
            <a:ext cx="854896" cy="1548172"/>
          </a:xfrm>
          <a:prstGeom prst="circular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solidFill>
                <a:schemeClr val="tx1"/>
              </a:solidFill>
            </a:endParaRPr>
          </a:p>
        </p:txBody>
      </p:sp>
      <p:sp>
        <p:nvSpPr>
          <p:cNvPr id="13" name="Circular Arrow 12"/>
          <p:cNvSpPr/>
          <p:nvPr/>
        </p:nvSpPr>
        <p:spPr>
          <a:xfrm rot="5400000">
            <a:off x="3667319" y="2083450"/>
            <a:ext cx="854896" cy="1548172"/>
          </a:xfrm>
          <a:prstGeom prst="circular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solidFill>
                <a:schemeClr val="tx1"/>
              </a:solidFill>
            </a:endParaRPr>
          </a:p>
        </p:txBody>
      </p:sp>
      <p:sp>
        <p:nvSpPr>
          <p:cNvPr id="14" name="Circular Arrow 13"/>
          <p:cNvSpPr/>
          <p:nvPr/>
        </p:nvSpPr>
        <p:spPr>
          <a:xfrm rot="5400000">
            <a:off x="3910526" y="2794330"/>
            <a:ext cx="854896" cy="1548172"/>
          </a:xfrm>
          <a:prstGeom prst="circular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solidFill>
                <a:schemeClr val="tx1"/>
              </a:solidFill>
            </a:endParaRPr>
          </a:p>
        </p:txBody>
      </p:sp>
      <p:sp>
        <p:nvSpPr>
          <p:cNvPr id="15" name="Circular Arrow 14"/>
          <p:cNvSpPr/>
          <p:nvPr/>
        </p:nvSpPr>
        <p:spPr>
          <a:xfrm rot="5400000">
            <a:off x="4216560" y="3459506"/>
            <a:ext cx="854896" cy="1548172"/>
          </a:xfrm>
          <a:prstGeom prst="circular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solidFill>
                <a:schemeClr val="tx1"/>
              </a:solidFill>
            </a:endParaRPr>
          </a:p>
        </p:txBody>
      </p:sp>
      <p:sp>
        <p:nvSpPr>
          <p:cNvPr id="16" name="Circular Arrow 15"/>
          <p:cNvSpPr/>
          <p:nvPr/>
        </p:nvSpPr>
        <p:spPr>
          <a:xfrm rot="5400000">
            <a:off x="4473431" y="4162482"/>
            <a:ext cx="854896" cy="1548172"/>
          </a:xfrm>
          <a:prstGeom prst="circular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solidFill>
                <a:schemeClr val="tx1"/>
              </a:solidFill>
            </a:endParaRPr>
          </a:p>
        </p:txBody>
      </p:sp>
      <p:sp>
        <p:nvSpPr>
          <p:cNvPr id="17" name="Circular Arrow 16"/>
          <p:cNvSpPr/>
          <p:nvPr/>
        </p:nvSpPr>
        <p:spPr>
          <a:xfrm rot="5400000">
            <a:off x="4702614" y="4891762"/>
            <a:ext cx="854896" cy="1548172"/>
          </a:xfrm>
          <a:prstGeom prst="circular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solidFill>
                <a:schemeClr val="tx1"/>
              </a:solidFill>
            </a:endParaRPr>
          </a:p>
        </p:txBody>
      </p:sp>
    </p:spTree>
    <p:extLst>
      <p:ext uri="{BB962C8B-B14F-4D97-AF65-F5344CB8AC3E}">
        <p14:creationId xmlns:p14="http://schemas.microsoft.com/office/powerpoint/2010/main" val="289395535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27384"/>
            <a:ext cx="8229600" cy="1143000"/>
          </a:xfrm>
        </p:spPr>
        <p:txBody>
          <a:bodyPr>
            <a:normAutofit fontScale="90000"/>
          </a:bodyPr>
          <a:lstStyle/>
          <a:p>
            <a:r>
              <a:rPr lang="en-ZA" b="1" dirty="0" smtClean="0"/>
              <a:t>CHANGES TO THE CODES</a:t>
            </a:r>
            <a:br>
              <a:rPr lang="en-ZA" b="1" dirty="0" smtClean="0"/>
            </a:br>
            <a:r>
              <a:rPr lang="en-ZA" b="1" dirty="0" smtClean="0"/>
              <a:t>Other Deviations</a:t>
            </a:r>
            <a:endParaRPr lang="en-ZA" b="1" dirty="0"/>
          </a:p>
        </p:txBody>
      </p:sp>
      <p:sp>
        <p:nvSpPr>
          <p:cNvPr id="2" name="Content Placeholder 1"/>
          <p:cNvSpPr>
            <a:spLocks noGrp="1"/>
          </p:cNvSpPr>
          <p:nvPr>
            <p:ph idx="1"/>
          </p:nvPr>
        </p:nvSpPr>
        <p:spPr/>
        <p:txBody>
          <a:bodyPr/>
          <a:lstStyle/>
          <a:p>
            <a:endParaRPr lang="en-ZA"/>
          </a:p>
        </p:txBody>
      </p:sp>
    </p:spTree>
    <p:extLst>
      <p:ext uri="{BB962C8B-B14F-4D97-AF65-F5344CB8AC3E}">
        <p14:creationId xmlns:p14="http://schemas.microsoft.com/office/powerpoint/2010/main" val="144254242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153592" y="188640"/>
            <a:ext cx="6874792" cy="815975"/>
          </a:xfrm>
          <a:prstGeom prst="rect">
            <a:avLst/>
          </a:prstGeom>
        </p:spPr>
        <p:txBody>
          <a:bodyPr/>
          <a:lstStyle>
            <a:lvl1pPr algn="l" defTabSz="457200" rtl="0" eaLnBrk="1" fontAlgn="base" hangingPunct="1">
              <a:spcBef>
                <a:spcPct val="0"/>
              </a:spcBef>
              <a:spcAft>
                <a:spcPct val="0"/>
              </a:spcAft>
              <a:defRPr sz="3600" b="1" kern="1200">
                <a:solidFill>
                  <a:srgbClr val="1E9BFF"/>
                </a:solidFill>
                <a:latin typeface="Arial"/>
                <a:ea typeface="+mj-ea"/>
                <a:cs typeface="Arial"/>
              </a:defRPr>
            </a:lvl1pPr>
            <a:lvl2pPr algn="l" defTabSz="457200" rtl="0" eaLnBrk="1" fontAlgn="base" hangingPunct="1">
              <a:spcBef>
                <a:spcPct val="0"/>
              </a:spcBef>
              <a:spcAft>
                <a:spcPct val="0"/>
              </a:spcAft>
              <a:defRPr sz="3600" b="1">
                <a:solidFill>
                  <a:srgbClr val="1E9BFF"/>
                </a:solidFill>
                <a:latin typeface="Arial" charset="0"/>
                <a:cs typeface="Arial" charset="0"/>
              </a:defRPr>
            </a:lvl2pPr>
            <a:lvl3pPr algn="l" defTabSz="457200" rtl="0" eaLnBrk="1" fontAlgn="base" hangingPunct="1">
              <a:spcBef>
                <a:spcPct val="0"/>
              </a:spcBef>
              <a:spcAft>
                <a:spcPct val="0"/>
              </a:spcAft>
              <a:defRPr sz="3600" b="1">
                <a:solidFill>
                  <a:srgbClr val="1E9BFF"/>
                </a:solidFill>
                <a:latin typeface="Arial" charset="0"/>
                <a:cs typeface="Arial" charset="0"/>
              </a:defRPr>
            </a:lvl3pPr>
            <a:lvl4pPr algn="l" defTabSz="457200" rtl="0" eaLnBrk="1" fontAlgn="base" hangingPunct="1">
              <a:spcBef>
                <a:spcPct val="0"/>
              </a:spcBef>
              <a:spcAft>
                <a:spcPct val="0"/>
              </a:spcAft>
              <a:defRPr sz="3600" b="1">
                <a:solidFill>
                  <a:srgbClr val="1E9BFF"/>
                </a:solidFill>
                <a:latin typeface="Arial" charset="0"/>
                <a:cs typeface="Arial" charset="0"/>
              </a:defRPr>
            </a:lvl4pPr>
            <a:lvl5pPr algn="l" defTabSz="457200" rtl="0" eaLnBrk="1" fontAlgn="base" hangingPunct="1">
              <a:spcBef>
                <a:spcPct val="0"/>
              </a:spcBef>
              <a:spcAft>
                <a:spcPct val="0"/>
              </a:spcAft>
              <a:defRPr sz="3600" b="1">
                <a:solidFill>
                  <a:srgbClr val="1E9BFF"/>
                </a:solidFill>
                <a:latin typeface="Arial" charset="0"/>
                <a:cs typeface="Arial" charset="0"/>
              </a:defRPr>
            </a:lvl5pPr>
            <a:lvl6pPr marL="457200" algn="l" defTabSz="457200" rtl="0" eaLnBrk="1" fontAlgn="base" hangingPunct="1">
              <a:spcBef>
                <a:spcPct val="0"/>
              </a:spcBef>
              <a:spcAft>
                <a:spcPct val="0"/>
              </a:spcAft>
              <a:defRPr sz="3600" b="1">
                <a:solidFill>
                  <a:srgbClr val="1E9BFF"/>
                </a:solidFill>
                <a:latin typeface="Arial" charset="0"/>
                <a:cs typeface="Arial" charset="0"/>
              </a:defRPr>
            </a:lvl6pPr>
            <a:lvl7pPr marL="914400" algn="l" defTabSz="457200" rtl="0" eaLnBrk="1" fontAlgn="base" hangingPunct="1">
              <a:spcBef>
                <a:spcPct val="0"/>
              </a:spcBef>
              <a:spcAft>
                <a:spcPct val="0"/>
              </a:spcAft>
              <a:defRPr sz="3600" b="1">
                <a:solidFill>
                  <a:srgbClr val="1E9BFF"/>
                </a:solidFill>
                <a:latin typeface="Arial" charset="0"/>
                <a:cs typeface="Arial" charset="0"/>
              </a:defRPr>
            </a:lvl7pPr>
            <a:lvl8pPr marL="1371600" algn="l" defTabSz="457200" rtl="0" eaLnBrk="1" fontAlgn="base" hangingPunct="1">
              <a:spcBef>
                <a:spcPct val="0"/>
              </a:spcBef>
              <a:spcAft>
                <a:spcPct val="0"/>
              </a:spcAft>
              <a:defRPr sz="3600" b="1">
                <a:solidFill>
                  <a:srgbClr val="1E9BFF"/>
                </a:solidFill>
                <a:latin typeface="Arial" charset="0"/>
                <a:cs typeface="Arial" charset="0"/>
              </a:defRPr>
            </a:lvl8pPr>
            <a:lvl9pPr marL="1828800" algn="l" defTabSz="457200" rtl="0" eaLnBrk="1" fontAlgn="base" hangingPunct="1">
              <a:spcBef>
                <a:spcPct val="0"/>
              </a:spcBef>
              <a:spcAft>
                <a:spcPct val="0"/>
              </a:spcAft>
              <a:defRPr sz="3600" b="1">
                <a:solidFill>
                  <a:srgbClr val="1E9BFF"/>
                </a:solidFill>
                <a:latin typeface="Arial" charset="0"/>
                <a:cs typeface="Arial" charset="0"/>
              </a:defRPr>
            </a:lvl9pPr>
          </a:lstStyle>
          <a:p>
            <a:r>
              <a:rPr lang="en-ZA" dirty="0" smtClean="0">
                <a:solidFill>
                  <a:schemeClr val="tx1"/>
                </a:solidFill>
              </a:rPr>
              <a:t>Ownership – Large Company</a:t>
            </a:r>
            <a:r>
              <a:rPr lang="en-US" dirty="0" smtClean="0">
                <a:solidFill>
                  <a:schemeClr val="tx1"/>
                </a:solidFill>
              </a:rPr>
              <a:t/>
            </a:r>
            <a:br>
              <a:rPr lang="en-US" dirty="0" smtClean="0">
                <a:solidFill>
                  <a:schemeClr val="tx1"/>
                </a:solidFill>
              </a:rPr>
            </a:br>
            <a:endParaRPr lang="en-ZA" dirty="0">
              <a:solidFill>
                <a:schemeClr val="tx1"/>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2022360304"/>
              </p:ext>
            </p:extLst>
          </p:nvPr>
        </p:nvGraphicFramePr>
        <p:xfrm>
          <a:off x="1077238" y="764704"/>
          <a:ext cx="7815241" cy="6079286"/>
        </p:xfrm>
        <a:graphic>
          <a:graphicData uri="http://schemas.openxmlformats.org/drawingml/2006/table">
            <a:tbl>
              <a:tblPr firstRow="1" firstCol="1" bandRow="1"/>
              <a:tblGrid>
                <a:gridCol w="1062068"/>
                <a:gridCol w="5194761"/>
                <a:gridCol w="779206"/>
                <a:gridCol w="779206"/>
              </a:tblGrid>
              <a:tr h="576416">
                <a:tc>
                  <a:txBody>
                    <a:bodyPr/>
                    <a:lstStyle/>
                    <a:p>
                      <a:pPr>
                        <a:lnSpc>
                          <a:spcPct val="150000"/>
                        </a:lnSpc>
                        <a:spcAft>
                          <a:spcPts val="1000"/>
                        </a:spcAft>
                      </a:pPr>
                      <a:r>
                        <a:rPr lang="en-US" sz="1000" b="1" dirty="0">
                          <a:effectLst/>
                          <a:latin typeface="Calibri"/>
                          <a:ea typeface="Calibri"/>
                          <a:cs typeface="Times New Roman"/>
                        </a:rPr>
                        <a:t> </a:t>
                      </a:r>
                      <a:endParaRPr lang="en-ZA" sz="105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nSpc>
                          <a:spcPct val="150000"/>
                        </a:lnSpc>
                        <a:spcAft>
                          <a:spcPts val="1000"/>
                        </a:spcAft>
                      </a:pPr>
                      <a:r>
                        <a:rPr lang="en-US" sz="1600" b="1" dirty="0">
                          <a:effectLst/>
                          <a:latin typeface="Calibri"/>
                          <a:ea typeface="Calibri"/>
                          <a:cs typeface="Times New Roman"/>
                        </a:rPr>
                        <a:t>OWNERSHIP INDICATOR</a:t>
                      </a:r>
                      <a:endParaRPr lang="en-ZA" sz="1800" dirty="0">
                        <a:effectLst/>
                        <a:latin typeface="Calibri"/>
                        <a:ea typeface="Calibri"/>
                        <a:cs typeface="Times New Roman"/>
                      </a:endParaRPr>
                    </a:p>
                  </a:txBody>
                  <a:tcPr marL="37851" marR="37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gridSpan="2">
                  <a:txBody>
                    <a:bodyPr/>
                    <a:lstStyle/>
                    <a:p>
                      <a:pPr algn="ctr">
                        <a:lnSpc>
                          <a:spcPct val="150000"/>
                        </a:lnSpc>
                        <a:spcAft>
                          <a:spcPts val="1000"/>
                        </a:spcAft>
                      </a:pPr>
                      <a:r>
                        <a:rPr lang="en-US" sz="1000" b="1" dirty="0" smtClean="0">
                          <a:effectLst/>
                          <a:latin typeface="Calibri"/>
                          <a:ea typeface="Calibri"/>
                          <a:cs typeface="Times New Roman"/>
                        </a:rPr>
                        <a:t>A</a:t>
                      </a:r>
                      <a:r>
                        <a:rPr lang="en-US" sz="1100" b="1" dirty="0" smtClean="0">
                          <a:effectLst/>
                          <a:latin typeface="Calibri"/>
                          <a:ea typeface="Calibri"/>
                          <a:cs typeface="Times New Roman"/>
                        </a:rPr>
                        <a:t>LL </a:t>
                      </a:r>
                      <a:r>
                        <a:rPr lang="en-US" sz="1100" b="1" dirty="0">
                          <a:effectLst/>
                          <a:latin typeface="Calibri"/>
                          <a:ea typeface="Calibri"/>
                          <a:cs typeface="Times New Roman"/>
                        </a:rPr>
                        <a:t>OTHER PROPERTY COMPANIES</a:t>
                      </a:r>
                      <a:endParaRPr lang="en-ZA" sz="1200" dirty="0">
                        <a:effectLst/>
                        <a:latin typeface="Calibri"/>
                        <a:ea typeface="Calibri"/>
                        <a:cs typeface="Times New Roman"/>
                      </a:endParaRPr>
                    </a:p>
                  </a:txBody>
                  <a:tcPr marL="37851" marR="37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hMerge="1">
                  <a:txBody>
                    <a:bodyPr/>
                    <a:lstStyle/>
                    <a:p>
                      <a:endParaRPr lang="en-ZA"/>
                    </a:p>
                  </a:txBody>
                  <a:tcPr/>
                </a:tc>
              </a:tr>
              <a:tr h="609800">
                <a:tc>
                  <a:txBody>
                    <a:bodyPr/>
                    <a:lstStyle/>
                    <a:p>
                      <a:pPr algn="ctr">
                        <a:lnSpc>
                          <a:spcPct val="150000"/>
                        </a:lnSpc>
                        <a:spcAft>
                          <a:spcPts val="1000"/>
                        </a:spcAft>
                      </a:pPr>
                      <a:r>
                        <a:rPr lang="en-US" sz="1000" b="1">
                          <a:effectLst/>
                          <a:latin typeface="Calibri"/>
                          <a:ea typeface="Calibri"/>
                          <a:cs typeface="Times New Roman"/>
                        </a:rPr>
                        <a:t> </a:t>
                      </a:r>
                      <a:endParaRPr lang="en-ZA" sz="105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1000"/>
                        </a:spcAft>
                      </a:pPr>
                      <a:r>
                        <a:rPr lang="en-US" sz="1000" b="1" dirty="0">
                          <a:effectLst/>
                          <a:latin typeface="Calibri"/>
                          <a:ea typeface="Calibri"/>
                          <a:cs typeface="Times New Roman"/>
                        </a:rPr>
                        <a:t> </a:t>
                      </a:r>
                      <a:endParaRPr lang="en-ZA" sz="1050" dirty="0">
                        <a:effectLst/>
                        <a:latin typeface="Calibri"/>
                        <a:ea typeface="Calibri"/>
                        <a:cs typeface="Times New Roman"/>
                      </a:endParaRPr>
                    </a:p>
                  </a:txBody>
                  <a:tcPr marL="37851" marR="37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en-ZA" sz="900" b="1">
                          <a:effectLst/>
                          <a:latin typeface="Calibri"/>
                          <a:ea typeface="Calibri"/>
                          <a:cs typeface="Times New Roman"/>
                        </a:rPr>
                        <a:t>WEIGHTING POINTS</a:t>
                      </a:r>
                      <a:endParaRPr lang="en-ZA" sz="900">
                        <a:effectLst/>
                        <a:latin typeface="Calibri"/>
                        <a:ea typeface="Calibri"/>
                        <a:cs typeface="Times New Roman"/>
                      </a:endParaRPr>
                    </a:p>
                  </a:txBody>
                  <a:tcPr marL="37851" marR="37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ct val="150000"/>
                        </a:lnSpc>
                        <a:spcAft>
                          <a:spcPts val="1000"/>
                        </a:spcAft>
                      </a:pPr>
                      <a:r>
                        <a:rPr lang="en-US" sz="900" b="1" dirty="0">
                          <a:effectLst/>
                          <a:latin typeface="Calibri"/>
                          <a:ea typeface="Calibri"/>
                          <a:cs typeface="Times New Roman"/>
                        </a:rPr>
                        <a:t>COMPLIANCE TARGETS</a:t>
                      </a:r>
                      <a:endParaRPr lang="en-ZA" sz="900" dirty="0">
                        <a:effectLst/>
                        <a:latin typeface="Calibri"/>
                        <a:ea typeface="Calibri"/>
                        <a:cs typeface="Times New Roman"/>
                      </a:endParaRPr>
                    </a:p>
                  </a:txBody>
                  <a:tcPr marL="37851" marR="37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399282">
                <a:tc rowSpan="2">
                  <a:txBody>
                    <a:bodyPr/>
                    <a:lstStyle/>
                    <a:p>
                      <a:pPr algn="ctr">
                        <a:lnSpc>
                          <a:spcPct val="150000"/>
                        </a:lnSpc>
                        <a:spcAft>
                          <a:spcPts val="1000"/>
                        </a:spcAft>
                      </a:pPr>
                      <a:r>
                        <a:rPr lang="en-US" sz="1100" b="1" dirty="0">
                          <a:effectLst/>
                          <a:latin typeface="Calibri"/>
                          <a:ea typeface="Calibri"/>
                          <a:cs typeface="Times New Roman"/>
                        </a:rPr>
                        <a:t> </a:t>
                      </a:r>
                      <a:endParaRPr lang="en-ZA" sz="1200" b="1" dirty="0">
                        <a:effectLst/>
                        <a:latin typeface="Calibri"/>
                        <a:ea typeface="Calibri"/>
                        <a:cs typeface="Times New Roman"/>
                      </a:endParaRPr>
                    </a:p>
                    <a:p>
                      <a:pPr algn="ctr">
                        <a:lnSpc>
                          <a:spcPct val="150000"/>
                        </a:lnSpc>
                        <a:spcAft>
                          <a:spcPts val="1000"/>
                        </a:spcAft>
                      </a:pPr>
                      <a:r>
                        <a:rPr lang="en-US" sz="1600" b="1" dirty="0">
                          <a:effectLst/>
                          <a:latin typeface="Calibri"/>
                          <a:ea typeface="Calibri"/>
                          <a:cs typeface="Times New Roman"/>
                        </a:rPr>
                        <a:t>Voting Rights</a:t>
                      </a:r>
                      <a:endParaRPr lang="en-ZA" sz="1800" b="1"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1000"/>
                        </a:spcAft>
                      </a:pPr>
                      <a:r>
                        <a:rPr lang="en-US" sz="1400" b="1">
                          <a:effectLst/>
                          <a:latin typeface="Calibri"/>
                          <a:ea typeface="Calibri"/>
                          <a:cs typeface="Times New Roman"/>
                        </a:rPr>
                        <a:t>Exercisable Voting Rights in the Enterprise in the hands of black people</a:t>
                      </a:r>
                      <a:endParaRPr lang="en-ZA" sz="1600">
                        <a:effectLst/>
                        <a:latin typeface="Calibri"/>
                        <a:ea typeface="Calibri"/>
                        <a:cs typeface="Times New Roman"/>
                      </a:endParaRPr>
                    </a:p>
                  </a:txBody>
                  <a:tcPr marL="37851" marR="37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en-ZA" sz="1600" b="1">
                          <a:effectLst/>
                          <a:latin typeface="Calibri"/>
                          <a:ea typeface="Calibri"/>
                          <a:cs typeface="Times New Roman"/>
                        </a:rPr>
                        <a:t>5</a:t>
                      </a:r>
                      <a:endParaRPr lang="en-ZA" sz="1800">
                        <a:effectLst/>
                        <a:latin typeface="Calibri"/>
                        <a:ea typeface="Calibri"/>
                        <a:cs typeface="Times New Roman"/>
                      </a:endParaRPr>
                    </a:p>
                  </a:txBody>
                  <a:tcPr marL="37851" marR="37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en-US" sz="1600" b="1">
                          <a:effectLst/>
                          <a:latin typeface="Calibri"/>
                          <a:ea typeface="Calibri"/>
                          <a:cs typeface="Times New Roman"/>
                        </a:rPr>
                        <a:t>25% + 1 vote</a:t>
                      </a:r>
                      <a:endParaRPr lang="en-ZA" sz="1800">
                        <a:effectLst/>
                        <a:latin typeface="Calibri"/>
                        <a:ea typeface="Calibri"/>
                        <a:cs typeface="Times New Roman"/>
                      </a:endParaRPr>
                    </a:p>
                  </a:txBody>
                  <a:tcPr marL="37851" marR="37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8886">
                <a:tc vMerge="1">
                  <a:txBody>
                    <a:bodyPr/>
                    <a:lstStyle/>
                    <a:p>
                      <a:endParaRPr lang="en-ZA"/>
                    </a:p>
                  </a:txBody>
                  <a:tcPr/>
                </a:tc>
                <a:tc>
                  <a:txBody>
                    <a:bodyPr/>
                    <a:lstStyle/>
                    <a:p>
                      <a:pPr>
                        <a:lnSpc>
                          <a:spcPct val="150000"/>
                        </a:lnSpc>
                        <a:spcAft>
                          <a:spcPts val="1000"/>
                        </a:spcAft>
                      </a:pPr>
                      <a:r>
                        <a:rPr lang="en-US" sz="1400" b="1">
                          <a:effectLst/>
                          <a:latin typeface="Calibri"/>
                          <a:ea typeface="Calibri"/>
                          <a:cs typeface="Times New Roman"/>
                        </a:rPr>
                        <a:t>Exercisable Voting Rights in the Enterprise in the hands of black women</a:t>
                      </a:r>
                      <a:endParaRPr lang="en-ZA" sz="1600">
                        <a:effectLst/>
                        <a:latin typeface="Calibri"/>
                        <a:ea typeface="Calibri"/>
                        <a:cs typeface="Times New Roman"/>
                      </a:endParaRPr>
                    </a:p>
                  </a:txBody>
                  <a:tcPr marL="37851" marR="37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en-ZA" sz="1600" b="1">
                          <a:effectLst/>
                          <a:latin typeface="Calibri"/>
                          <a:ea typeface="Calibri"/>
                          <a:cs typeface="Times New Roman"/>
                        </a:rPr>
                        <a:t>2</a:t>
                      </a:r>
                      <a:endParaRPr lang="en-ZA" sz="1800">
                        <a:effectLst/>
                        <a:latin typeface="Calibri"/>
                        <a:ea typeface="Calibri"/>
                        <a:cs typeface="Times New Roman"/>
                      </a:endParaRPr>
                    </a:p>
                  </a:txBody>
                  <a:tcPr marL="37851" marR="37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en-US" sz="1600" b="1">
                          <a:effectLst/>
                          <a:latin typeface="Calibri"/>
                          <a:ea typeface="Calibri"/>
                          <a:cs typeface="Times New Roman"/>
                        </a:rPr>
                        <a:t>10%</a:t>
                      </a:r>
                      <a:endParaRPr lang="en-ZA" sz="1800">
                        <a:effectLst/>
                        <a:latin typeface="Calibri"/>
                        <a:ea typeface="Calibri"/>
                        <a:cs typeface="Times New Roman"/>
                      </a:endParaRPr>
                    </a:p>
                  </a:txBody>
                  <a:tcPr marL="37851" marR="37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1214">
                <a:tc rowSpan="8">
                  <a:txBody>
                    <a:bodyPr/>
                    <a:lstStyle/>
                    <a:p>
                      <a:pPr algn="ctr">
                        <a:lnSpc>
                          <a:spcPct val="150000"/>
                        </a:lnSpc>
                        <a:spcAft>
                          <a:spcPts val="1000"/>
                        </a:spcAft>
                      </a:pPr>
                      <a:r>
                        <a:rPr lang="en-US" sz="1100" b="1" dirty="0">
                          <a:effectLst/>
                          <a:latin typeface="Calibri"/>
                          <a:ea typeface="Calibri"/>
                          <a:cs typeface="Times New Roman"/>
                        </a:rPr>
                        <a:t> </a:t>
                      </a:r>
                      <a:endParaRPr lang="en-ZA" sz="1200" b="1" dirty="0">
                        <a:effectLst/>
                        <a:latin typeface="Calibri"/>
                        <a:ea typeface="Calibri"/>
                        <a:cs typeface="Times New Roman"/>
                      </a:endParaRPr>
                    </a:p>
                    <a:p>
                      <a:pPr algn="ctr">
                        <a:lnSpc>
                          <a:spcPct val="150000"/>
                        </a:lnSpc>
                        <a:spcAft>
                          <a:spcPts val="1000"/>
                        </a:spcAft>
                      </a:pPr>
                      <a:r>
                        <a:rPr lang="en-US" sz="1100" b="1" dirty="0">
                          <a:effectLst/>
                          <a:latin typeface="Calibri"/>
                          <a:ea typeface="Calibri"/>
                          <a:cs typeface="Times New Roman"/>
                        </a:rPr>
                        <a:t> </a:t>
                      </a:r>
                      <a:endParaRPr lang="en-ZA" sz="1200" b="1" dirty="0">
                        <a:effectLst/>
                        <a:latin typeface="Calibri"/>
                        <a:ea typeface="Calibri"/>
                        <a:cs typeface="Times New Roman"/>
                      </a:endParaRPr>
                    </a:p>
                    <a:p>
                      <a:pPr algn="ctr">
                        <a:lnSpc>
                          <a:spcPct val="150000"/>
                        </a:lnSpc>
                        <a:spcAft>
                          <a:spcPts val="1000"/>
                        </a:spcAft>
                      </a:pPr>
                      <a:r>
                        <a:rPr lang="en-US" sz="1100" b="1" dirty="0">
                          <a:effectLst/>
                          <a:latin typeface="Calibri"/>
                          <a:ea typeface="Calibri"/>
                          <a:cs typeface="Times New Roman"/>
                        </a:rPr>
                        <a:t> </a:t>
                      </a:r>
                      <a:r>
                        <a:rPr lang="en-US" sz="1600" b="1" dirty="0" smtClean="0">
                          <a:effectLst/>
                          <a:latin typeface="Calibri"/>
                          <a:ea typeface="Calibri"/>
                          <a:cs typeface="Times New Roman"/>
                        </a:rPr>
                        <a:t>Economic </a:t>
                      </a:r>
                      <a:r>
                        <a:rPr lang="en-US" sz="1600" b="1" dirty="0">
                          <a:effectLst/>
                          <a:latin typeface="Calibri"/>
                          <a:ea typeface="Calibri"/>
                          <a:cs typeface="Times New Roman"/>
                        </a:rPr>
                        <a:t>Interest</a:t>
                      </a:r>
                      <a:endParaRPr lang="en-ZA" sz="1800" b="1"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1000"/>
                        </a:spcAft>
                      </a:pPr>
                      <a:r>
                        <a:rPr lang="en-US" sz="1400" b="1">
                          <a:effectLst/>
                          <a:latin typeface="Calibri"/>
                          <a:ea typeface="Calibri"/>
                          <a:cs typeface="Times New Roman"/>
                        </a:rPr>
                        <a:t>Economic Interest  of black people in the Enterprise</a:t>
                      </a:r>
                      <a:endParaRPr lang="en-ZA" sz="1600">
                        <a:effectLst/>
                        <a:latin typeface="Calibri"/>
                        <a:ea typeface="Calibri"/>
                        <a:cs typeface="Times New Roman"/>
                      </a:endParaRPr>
                    </a:p>
                  </a:txBody>
                  <a:tcPr marL="37851" marR="37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en-ZA" sz="1600" b="1">
                          <a:effectLst/>
                          <a:latin typeface="Calibri"/>
                          <a:ea typeface="Calibri"/>
                          <a:cs typeface="Times New Roman"/>
                        </a:rPr>
                        <a:t>5</a:t>
                      </a:r>
                      <a:endParaRPr lang="en-ZA" sz="1800">
                        <a:effectLst/>
                        <a:latin typeface="Calibri"/>
                        <a:ea typeface="Calibri"/>
                        <a:cs typeface="Times New Roman"/>
                      </a:endParaRPr>
                    </a:p>
                  </a:txBody>
                  <a:tcPr marL="37851" marR="37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en-US" sz="1600" b="1">
                          <a:effectLst/>
                          <a:latin typeface="Calibri"/>
                          <a:ea typeface="Calibri"/>
                          <a:cs typeface="Times New Roman"/>
                        </a:rPr>
                        <a:t>25%</a:t>
                      </a:r>
                      <a:endParaRPr lang="en-ZA" sz="1800">
                        <a:effectLst/>
                        <a:latin typeface="Calibri"/>
                        <a:ea typeface="Calibri"/>
                        <a:cs typeface="Times New Roman"/>
                      </a:endParaRPr>
                    </a:p>
                  </a:txBody>
                  <a:tcPr marL="37851" marR="37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1214">
                <a:tc vMerge="1">
                  <a:txBody>
                    <a:bodyPr/>
                    <a:lstStyle/>
                    <a:p>
                      <a:endParaRPr lang="en-ZA"/>
                    </a:p>
                  </a:txBody>
                  <a:tcPr/>
                </a:tc>
                <a:tc>
                  <a:txBody>
                    <a:bodyPr/>
                    <a:lstStyle/>
                    <a:p>
                      <a:pPr>
                        <a:lnSpc>
                          <a:spcPct val="150000"/>
                        </a:lnSpc>
                        <a:spcAft>
                          <a:spcPts val="1000"/>
                        </a:spcAft>
                      </a:pPr>
                      <a:r>
                        <a:rPr lang="en-US" sz="1400" b="1">
                          <a:effectLst/>
                          <a:latin typeface="Calibri"/>
                          <a:ea typeface="Calibri"/>
                          <a:cs typeface="Times New Roman"/>
                        </a:rPr>
                        <a:t>Economic Interest  of black women in the Enterprise</a:t>
                      </a:r>
                      <a:endParaRPr lang="en-ZA" sz="1600">
                        <a:effectLst/>
                        <a:latin typeface="Calibri"/>
                        <a:ea typeface="Calibri"/>
                        <a:cs typeface="Times New Roman"/>
                      </a:endParaRPr>
                    </a:p>
                  </a:txBody>
                  <a:tcPr marL="37851" marR="37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en-ZA" sz="1600" b="1">
                          <a:effectLst/>
                          <a:latin typeface="Calibri"/>
                          <a:ea typeface="Calibri"/>
                          <a:cs typeface="Times New Roman"/>
                        </a:rPr>
                        <a:t>2</a:t>
                      </a:r>
                      <a:endParaRPr lang="en-ZA" sz="1800">
                        <a:effectLst/>
                        <a:latin typeface="Calibri"/>
                        <a:ea typeface="Calibri"/>
                        <a:cs typeface="Times New Roman"/>
                      </a:endParaRPr>
                    </a:p>
                  </a:txBody>
                  <a:tcPr marL="37851" marR="37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en-US" sz="1600" b="1">
                          <a:effectLst/>
                          <a:latin typeface="Calibri"/>
                          <a:ea typeface="Calibri"/>
                          <a:cs typeface="Times New Roman"/>
                        </a:rPr>
                        <a:t>10%</a:t>
                      </a:r>
                      <a:endParaRPr lang="en-ZA" sz="1800">
                        <a:effectLst/>
                        <a:latin typeface="Calibri"/>
                        <a:ea typeface="Calibri"/>
                        <a:cs typeface="Times New Roman"/>
                      </a:endParaRPr>
                    </a:p>
                  </a:txBody>
                  <a:tcPr marL="37851" marR="37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8886">
                <a:tc vMerge="1">
                  <a:txBody>
                    <a:bodyPr/>
                    <a:lstStyle/>
                    <a:p>
                      <a:endParaRPr lang="en-ZA"/>
                    </a:p>
                  </a:txBody>
                  <a:tcPr/>
                </a:tc>
                <a:tc>
                  <a:txBody>
                    <a:bodyPr/>
                    <a:lstStyle/>
                    <a:p>
                      <a:pPr>
                        <a:lnSpc>
                          <a:spcPct val="150000"/>
                        </a:lnSpc>
                        <a:spcAft>
                          <a:spcPts val="1000"/>
                        </a:spcAft>
                      </a:pPr>
                      <a:r>
                        <a:rPr lang="en-US" sz="1400" b="1" dirty="0">
                          <a:effectLst/>
                          <a:latin typeface="Calibri"/>
                          <a:ea typeface="Calibri"/>
                          <a:cs typeface="Times New Roman"/>
                        </a:rPr>
                        <a:t>Economic interest of the following black natural people in the measured entity:</a:t>
                      </a:r>
                      <a:endParaRPr lang="en-ZA" sz="1600" dirty="0">
                        <a:effectLst/>
                        <a:latin typeface="Calibri"/>
                        <a:ea typeface="Calibri"/>
                        <a:cs typeface="Times New Roman"/>
                      </a:endParaRPr>
                    </a:p>
                  </a:txBody>
                  <a:tcPr marL="37851" marR="37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a:txBody>
                    <a:bodyPr/>
                    <a:lstStyle/>
                    <a:p>
                      <a:pPr algn="ctr">
                        <a:lnSpc>
                          <a:spcPct val="150000"/>
                        </a:lnSpc>
                        <a:spcAft>
                          <a:spcPts val="1000"/>
                        </a:spcAft>
                      </a:pPr>
                      <a:r>
                        <a:rPr lang="en-ZA" sz="1600" b="1">
                          <a:effectLst/>
                          <a:latin typeface="Calibri"/>
                          <a:ea typeface="Calibri"/>
                          <a:cs typeface="Times New Roman"/>
                        </a:rPr>
                        <a:t>4</a:t>
                      </a:r>
                      <a:endParaRPr lang="en-ZA" sz="1800">
                        <a:effectLst/>
                        <a:latin typeface="Calibri"/>
                        <a:ea typeface="Calibri"/>
                        <a:cs typeface="Times New Roman"/>
                      </a:endParaRPr>
                    </a:p>
                  </a:txBody>
                  <a:tcPr marL="37851" marR="37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a:txBody>
                    <a:bodyPr/>
                    <a:lstStyle/>
                    <a:p>
                      <a:pPr algn="ctr">
                        <a:lnSpc>
                          <a:spcPct val="150000"/>
                        </a:lnSpc>
                        <a:spcAft>
                          <a:spcPts val="1000"/>
                        </a:spcAft>
                      </a:pPr>
                      <a:r>
                        <a:rPr lang="en-ZA" sz="1600" b="1">
                          <a:effectLst/>
                          <a:latin typeface="Calibri"/>
                          <a:ea typeface="Calibri"/>
                          <a:cs typeface="Times New Roman"/>
                        </a:rPr>
                        <a:t>3%</a:t>
                      </a:r>
                      <a:endParaRPr lang="en-ZA" sz="1800">
                        <a:effectLst/>
                        <a:latin typeface="Calibri"/>
                        <a:ea typeface="Calibri"/>
                        <a:cs typeface="Times New Roman"/>
                      </a:endParaRPr>
                    </a:p>
                  </a:txBody>
                  <a:tcPr marL="37851" marR="37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8764">
                <a:tc vMerge="1">
                  <a:txBody>
                    <a:bodyPr/>
                    <a:lstStyle/>
                    <a:p>
                      <a:endParaRPr lang="en-ZA"/>
                    </a:p>
                  </a:txBody>
                  <a:tcPr/>
                </a:tc>
                <a:tc>
                  <a:txBody>
                    <a:bodyPr/>
                    <a:lstStyle/>
                    <a:p>
                      <a:pPr>
                        <a:lnSpc>
                          <a:spcPct val="150000"/>
                        </a:lnSpc>
                        <a:spcAft>
                          <a:spcPts val="1000"/>
                        </a:spcAft>
                      </a:pPr>
                      <a:r>
                        <a:rPr lang="en-ZA" sz="1400" b="1">
                          <a:effectLst/>
                          <a:latin typeface="Calibri"/>
                          <a:ea typeface="Calibri"/>
                          <a:cs typeface="Times New Roman"/>
                        </a:rPr>
                        <a:t>1.       black designated groups;</a:t>
                      </a:r>
                      <a:endParaRPr lang="en-ZA" sz="1600">
                        <a:effectLst/>
                        <a:latin typeface="Calibri"/>
                        <a:ea typeface="Calibri"/>
                        <a:cs typeface="Times New Roman"/>
                      </a:endParaRPr>
                    </a:p>
                  </a:txBody>
                  <a:tcPr marL="37851" marR="37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ZA"/>
                    </a:p>
                  </a:txBody>
                  <a:tcPr/>
                </a:tc>
                <a:tc vMerge="1">
                  <a:txBody>
                    <a:bodyPr/>
                    <a:lstStyle/>
                    <a:p>
                      <a:endParaRPr lang="en-ZA"/>
                    </a:p>
                  </a:txBody>
                  <a:tcPr/>
                </a:tc>
              </a:tr>
              <a:tr h="201214">
                <a:tc vMerge="1">
                  <a:txBody>
                    <a:bodyPr/>
                    <a:lstStyle/>
                    <a:p>
                      <a:endParaRPr lang="en-ZA"/>
                    </a:p>
                  </a:txBody>
                  <a:tcPr/>
                </a:tc>
                <a:tc>
                  <a:txBody>
                    <a:bodyPr/>
                    <a:lstStyle/>
                    <a:p>
                      <a:pPr>
                        <a:lnSpc>
                          <a:spcPct val="150000"/>
                        </a:lnSpc>
                        <a:spcAft>
                          <a:spcPts val="1000"/>
                        </a:spcAft>
                      </a:pPr>
                      <a:r>
                        <a:rPr lang="en-ZA" sz="1400" b="1">
                          <a:effectLst/>
                          <a:latin typeface="Calibri"/>
                          <a:ea typeface="Calibri"/>
                          <a:cs typeface="Times New Roman"/>
                        </a:rPr>
                        <a:t>2.       black Participants in Employee Ownership Schemes;</a:t>
                      </a:r>
                      <a:endParaRPr lang="en-ZA" sz="1600">
                        <a:effectLst/>
                        <a:latin typeface="Calibri"/>
                        <a:ea typeface="Calibri"/>
                        <a:cs typeface="Times New Roman"/>
                      </a:endParaRPr>
                    </a:p>
                  </a:txBody>
                  <a:tcPr marL="37851" marR="37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ZA"/>
                    </a:p>
                  </a:txBody>
                  <a:tcPr/>
                </a:tc>
                <a:tc vMerge="1">
                  <a:txBody>
                    <a:bodyPr/>
                    <a:lstStyle/>
                    <a:p>
                      <a:endParaRPr lang="en-ZA"/>
                    </a:p>
                  </a:txBody>
                  <a:tcPr/>
                </a:tc>
              </a:tr>
              <a:tr h="201214">
                <a:tc vMerge="1">
                  <a:txBody>
                    <a:bodyPr/>
                    <a:lstStyle/>
                    <a:p>
                      <a:endParaRPr lang="en-ZA"/>
                    </a:p>
                  </a:txBody>
                  <a:tcPr/>
                </a:tc>
                <a:tc>
                  <a:txBody>
                    <a:bodyPr/>
                    <a:lstStyle/>
                    <a:p>
                      <a:pPr>
                        <a:lnSpc>
                          <a:spcPct val="150000"/>
                        </a:lnSpc>
                        <a:spcAft>
                          <a:spcPts val="1000"/>
                        </a:spcAft>
                      </a:pPr>
                      <a:r>
                        <a:rPr lang="en-ZA" sz="1400" b="1">
                          <a:effectLst/>
                          <a:latin typeface="Calibri"/>
                          <a:ea typeface="Calibri"/>
                          <a:cs typeface="Times New Roman"/>
                        </a:rPr>
                        <a:t>3.       black beneficiaries of Broad based Ownership Schemes; or</a:t>
                      </a:r>
                      <a:endParaRPr lang="en-ZA" sz="1600">
                        <a:effectLst/>
                        <a:latin typeface="Calibri"/>
                        <a:ea typeface="Calibri"/>
                        <a:cs typeface="Times New Roman"/>
                      </a:endParaRPr>
                    </a:p>
                  </a:txBody>
                  <a:tcPr marL="37851" marR="37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ZA"/>
                    </a:p>
                  </a:txBody>
                  <a:tcPr/>
                </a:tc>
                <a:tc vMerge="1">
                  <a:txBody>
                    <a:bodyPr/>
                    <a:lstStyle/>
                    <a:p>
                      <a:endParaRPr lang="en-ZA"/>
                    </a:p>
                  </a:txBody>
                  <a:tcPr/>
                </a:tc>
              </a:tr>
              <a:tr h="188764">
                <a:tc vMerge="1">
                  <a:txBody>
                    <a:bodyPr/>
                    <a:lstStyle/>
                    <a:p>
                      <a:endParaRPr lang="en-ZA"/>
                    </a:p>
                  </a:txBody>
                  <a:tcPr/>
                </a:tc>
                <a:tc>
                  <a:txBody>
                    <a:bodyPr/>
                    <a:lstStyle/>
                    <a:p>
                      <a:pPr>
                        <a:lnSpc>
                          <a:spcPct val="150000"/>
                        </a:lnSpc>
                        <a:spcAft>
                          <a:spcPts val="1000"/>
                        </a:spcAft>
                      </a:pPr>
                      <a:r>
                        <a:rPr lang="en-ZA" sz="1400" b="1" dirty="0">
                          <a:effectLst/>
                          <a:latin typeface="Calibri"/>
                          <a:ea typeface="Calibri"/>
                          <a:cs typeface="Times New Roman"/>
                        </a:rPr>
                        <a:t>4.       black Participants in Co-operatives</a:t>
                      </a:r>
                      <a:endParaRPr lang="en-ZA" sz="1600" dirty="0">
                        <a:effectLst/>
                        <a:latin typeface="Calibri"/>
                        <a:ea typeface="Calibri"/>
                        <a:cs typeface="Times New Roman"/>
                      </a:endParaRPr>
                    </a:p>
                  </a:txBody>
                  <a:tcPr marL="37851" marR="37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ZA"/>
                    </a:p>
                  </a:txBody>
                  <a:tcPr/>
                </a:tc>
                <a:tc vMerge="1">
                  <a:txBody>
                    <a:bodyPr/>
                    <a:lstStyle/>
                    <a:p>
                      <a:endParaRPr lang="en-ZA"/>
                    </a:p>
                  </a:txBody>
                  <a:tcPr/>
                </a:tc>
              </a:tr>
              <a:tr h="434855">
                <a:tc vMerge="1">
                  <a:txBody>
                    <a:bodyPr/>
                    <a:lstStyle/>
                    <a:p>
                      <a:endParaRPr lang="en-ZA"/>
                    </a:p>
                  </a:txBody>
                  <a:tcPr/>
                </a:tc>
                <a:tc>
                  <a:txBody>
                    <a:bodyPr/>
                    <a:lstStyle/>
                    <a:p>
                      <a:pPr>
                        <a:lnSpc>
                          <a:spcPct val="150000"/>
                        </a:lnSpc>
                        <a:spcAft>
                          <a:spcPts val="1000"/>
                        </a:spcAft>
                      </a:pPr>
                      <a:r>
                        <a:rPr lang="en-US" sz="1400" b="1" dirty="0">
                          <a:effectLst/>
                          <a:latin typeface="Calibri"/>
                          <a:ea typeface="Calibri"/>
                          <a:cs typeface="Times New Roman"/>
                        </a:rPr>
                        <a:t>New entrants</a:t>
                      </a:r>
                      <a:endParaRPr lang="en-ZA" sz="1600" dirty="0">
                        <a:effectLst/>
                        <a:latin typeface="Calibri"/>
                        <a:ea typeface="Calibri"/>
                        <a:cs typeface="Times New Roman"/>
                      </a:endParaRPr>
                    </a:p>
                  </a:txBody>
                  <a:tcPr marL="37851" marR="37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en-ZA" sz="1600" b="1">
                          <a:solidFill>
                            <a:schemeClr val="bg1"/>
                          </a:solidFill>
                          <a:effectLst/>
                          <a:latin typeface="Calibri"/>
                          <a:ea typeface="Calibri"/>
                          <a:cs typeface="Times New Roman"/>
                        </a:rPr>
                        <a:t>2</a:t>
                      </a:r>
                      <a:endParaRPr lang="en-ZA" sz="1800">
                        <a:solidFill>
                          <a:schemeClr val="bg1"/>
                        </a:solidFill>
                        <a:effectLst/>
                        <a:latin typeface="Calibri"/>
                        <a:ea typeface="Calibri"/>
                        <a:cs typeface="Times New Roman"/>
                      </a:endParaRPr>
                    </a:p>
                  </a:txBody>
                  <a:tcPr marL="37851" marR="378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1000"/>
                        </a:spcAft>
                      </a:pPr>
                      <a:r>
                        <a:rPr lang="en-ZA" sz="1600" b="1" dirty="0">
                          <a:solidFill>
                            <a:schemeClr val="bg1"/>
                          </a:solidFill>
                          <a:effectLst/>
                          <a:latin typeface="Calibri"/>
                          <a:ea typeface="Calibri"/>
                          <a:cs typeface="Times New Roman"/>
                        </a:rPr>
                        <a:t>2%</a:t>
                      </a:r>
                      <a:endParaRPr lang="en-ZA" sz="1800" dirty="0">
                        <a:solidFill>
                          <a:schemeClr val="bg1"/>
                        </a:solidFill>
                        <a:effectLst/>
                        <a:latin typeface="Calibri"/>
                        <a:ea typeface="Calibri"/>
                        <a:cs typeface="Times New Roman"/>
                      </a:endParaRPr>
                    </a:p>
                  </a:txBody>
                  <a:tcPr marL="37851" marR="378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4855">
                <a:tc>
                  <a:txBody>
                    <a:bodyPr/>
                    <a:lstStyle/>
                    <a:p>
                      <a:pPr algn="ctr">
                        <a:lnSpc>
                          <a:spcPct val="150000"/>
                        </a:lnSpc>
                        <a:spcAft>
                          <a:spcPts val="1000"/>
                        </a:spcAft>
                      </a:pPr>
                      <a:r>
                        <a:rPr lang="en-ZA" sz="1800" b="1" dirty="0" smtClean="0">
                          <a:effectLst/>
                          <a:latin typeface="Calibri"/>
                          <a:ea typeface="Calibri"/>
                          <a:cs typeface="Times New Roman"/>
                        </a:rPr>
                        <a:t>Net Equity</a:t>
                      </a:r>
                      <a:endParaRPr lang="en-ZA" sz="1800" b="1"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1000"/>
                        </a:spcAft>
                      </a:pPr>
                      <a:endParaRPr lang="en-ZA" sz="1400" dirty="0">
                        <a:effectLst/>
                        <a:latin typeface="Calibri"/>
                        <a:ea typeface="Calibri"/>
                        <a:cs typeface="Times New Roman"/>
                      </a:endParaRPr>
                    </a:p>
                  </a:txBody>
                  <a:tcPr marL="37851" marR="37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endParaRPr lang="en-ZA" sz="1400">
                        <a:solidFill>
                          <a:schemeClr val="bg1"/>
                        </a:solidFill>
                        <a:effectLst/>
                        <a:latin typeface="Calibri"/>
                        <a:ea typeface="Calibri"/>
                        <a:cs typeface="Times New Roman"/>
                      </a:endParaRPr>
                    </a:p>
                  </a:txBody>
                  <a:tcPr marL="37851" marR="378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1000"/>
                        </a:spcAft>
                      </a:pPr>
                      <a:r>
                        <a:rPr lang="en-ZA" sz="1400" dirty="0" smtClean="0">
                          <a:solidFill>
                            <a:schemeClr val="bg1"/>
                          </a:solidFill>
                          <a:effectLst/>
                          <a:latin typeface="Calibri"/>
                          <a:ea typeface="Calibri"/>
                          <a:cs typeface="Times New Roman"/>
                        </a:rPr>
                        <a:t>Schedule</a:t>
                      </a:r>
                      <a:endParaRPr lang="en-ZA" sz="1400" dirty="0">
                        <a:solidFill>
                          <a:schemeClr val="bg1"/>
                        </a:solidFill>
                        <a:effectLst/>
                        <a:latin typeface="Calibri"/>
                        <a:ea typeface="Calibri"/>
                        <a:cs typeface="Times New Roman"/>
                      </a:endParaRPr>
                    </a:p>
                  </a:txBody>
                  <a:tcPr marL="37851" marR="378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49742988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507282" y="544122"/>
            <a:ext cx="4360862" cy="815975"/>
          </a:xfrm>
          <a:prstGeom prst="rect">
            <a:avLst/>
          </a:prstGeom>
        </p:spPr>
        <p:txBody>
          <a:bodyPr/>
          <a:lstStyle>
            <a:lvl1pPr algn="l" defTabSz="457200" rtl="0" eaLnBrk="1" fontAlgn="base" hangingPunct="1">
              <a:spcBef>
                <a:spcPct val="0"/>
              </a:spcBef>
              <a:spcAft>
                <a:spcPct val="0"/>
              </a:spcAft>
              <a:defRPr sz="3600" b="1" kern="1200">
                <a:solidFill>
                  <a:srgbClr val="1E9BFF"/>
                </a:solidFill>
                <a:latin typeface="Arial"/>
                <a:ea typeface="+mj-ea"/>
                <a:cs typeface="Arial"/>
              </a:defRPr>
            </a:lvl1pPr>
            <a:lvl2pPr algn="l" defTabSz="457200" rtl="0" eaLnBrk="1" fontAlgn="base" hangingPunct="1">
              <a:spcBef>
                <a:spcPct val="0"/>
              </a:spcBef>
              <a:spcAft>
                <a:spcPct val="0"/>
              </a:spcAft>
              <a:defRPr sz="3600" b="1">
                <a:solidFill>
                  <a:srgbClr val="1E9BFF"/>
                </a:solidFill>
                <a:latin typeface="Arial" charset="0"/>
                <a:cs typeface="Arial" charset="0"/>
              </a:defRPr>
            </a:lvl2pPr>
            <a:lvl3pPr algn="l" defTabSz="457200" rtl="0" eaLnBrk="1" fontAlgn="base" hangingPunct="1">
              <a:spcBef>
                <a:spcPct val="0"/>
              </a:spcBef>
              <a:spcAft>
                <a:spcPct val="0"/>
              </a:spcAft>
              <a:defRPr sz="3600" b="1">
                <a:solidFill>
                  <a:srgbClr val="1E9BFF"/>
                </a:solidFill>
                <a:latin typeface="Arial" charset="0"/>
                <a:cs typeface="Arial" charset="0"/>
              </a:defRPr>
            </a:lvl3pPr>
            <a:lvl4pPr algn="l" defTabSz="457200" rtl="0" eaLnBrk="1" fontAlgn="base" hangingPunct="1">
              <a:spcBef>
                <a:spcPct val="0"/>
              </a:spcBef>
              <a:spcAft>
                <a:spcPct val="0"/>
              </a:spcAft>
              <a:defRPr sz="3600" b="1">
                <a:solidFill>
                  <a:srgbClr val="1E9BFF"/>
                </a:solidFill>
                <a:latin typeface="Arial" charset="0"/>
                <a:cs typeface="Arial" charset="0"/>
              </a:defRPr>
            </a:lvl4pPr>
            <a:lvl5pPr algn="l" defTabSz="457200" rtl="0" eaLnBrk="1" fontAlgn="base" hangingPunct="1">
              <a:spcBef>
                <a:spcPct val="0"/>
              </a:spcBef>
              <a:spcAft>
                <a:spcPct val="0"/>
              </a:spcAft>
              <a:defRPr sz="3600" b="1">
                <a:solidFill>
                  <a:srgbClr val="1E9BFF"/>
                </a:solidFill>
                <a:latin typeface="Arial" charset="0"/>
                <a:cs typeface="Arial" charset="0"/>
              </a:defRPr>
            </a:lvl5pPr>
            <a:lvl6pPr marL="457200" algn="l" defTabSz="457200" rtl="0" eaLnBrk="1" fontAlgn="base" hangingPunct="1">
              <a:spcBef>
                <a:spcPct val="0"/>
              </a:spcBef>
              <a:spcAft>
                <a:spcPct val="0"/>
              </a:spcAft>
              <a:defRPr sz="3600" b="1">
                <a:solidFill>
                  <a:srgbClr val="1E9BFF"/>
                </a:solidFill>
                <a:latin typeface="Arial" charset="0"/>
                <a:cs typeface="Arial" charset="0"/>
              </a:defRPr>
            </a:lvl6pPr>
            <a:lvl7pPr marL="914400" algn="l" defTabSz="457200" rtl="0" eaLnBrk="1" fontAlgn="base" hangingPunct="1">
              <a:spcBef>
                <a:spcPct val="0"/>
              </a:spcBef>
              <a:spcAft>
                <a:spcPct val="0"/>
              </a:spcAft>
              <a:defRPr sz="3600" b="1">
                <a:solidFill>
                  <a:srgbClr val="1E9BFF"/>
                </a:solidFill>
                <a:latin typeface="Arial" charset="0"/>
                <a:cs typeface="Arial" charset="0"/>
              </a:defRPr>
            </a:lvl7pPr>
            <a:lvl8pPr marL="1371600" algn="l" defTabSz="457200" rtl="0" eaLnBrk="1" fontAlgn="base" hangingPunct="1">
              <a:spcBef>
                <a:spcPct val="0"/>
              </a:spcBef>
              <a:spcAft>
                <a:spcPct val="0"/>
              </a:spcAft>
              <a:defRPr sz="3600" b="1">
                <a:solidFill>
                  <a:srgbClr val="1E9BFF"/>
                </a:solidFill>
                <a:latin typeface="Arial" charset="0"/>
                <a:cs typeface="Arial" charset="0"/>
              </a:defRPr>
            </a:lvl8pPr>
            <a:lvl9pPr marL="1828800" algn="l" defTabSz="457200" rtl="0" eaLnBrk="1" fontAlgn="base" hangingPunct="1">
              <a:spcBef>
                <a:spcPct val="0"/>
              </a:spcBef>
              <a:spcAft>
                <a:spcPct val="0"/>
              </a:spcAft>
              <a:defRPr sz="3600" b="1">
                <a:solidFill>
                  <a:srgbClr val="1E9BFF"/>
                </a:solidFill>
                <a:latin typeface="Arial" charset="0"/>
                <a:cs typeface="Arial" charset="0"/>
              </a:defRPr>
            </a:lvl9pPr>
          </a:lstStyle>
          <a:p>
            <a:r>
              <a:rPr lang="en-ZA" dirty="0" smtClean="0">
                <a:solidFill>
                  <a:schemeClr val="tx1"/>
                </a:solidFill>
              </a:rPr>
              <a:t>Ownership - QSE</a:t>
            </a:r>
            <a:r>
              <a:rPr lang="en-US" dirty="0" smtClean="0">
                <a:solidFill>
                  <a:schemeClr val="tx1"/>
                </a:solidFill>
              </a:rPr>
              <a:t/>
            </a:r>
            <a:br>
              <a:rPr lang="en-US" dirty="0" smtClean="0">
                <a:solidFill>
                  <a:schemeClr val="tx1"/>
                </a:solidFill>
              </a:rPr>
            </a:br>
            <a:endParaRPr lang="en-ZA" dirty="0">
              <a:solidFill>
                <a:schemeClr val="tx1"/>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1233303637"/>
              </p:ext>
            </p:extLst>
          </p:nvPr>
        </p:nvGraphicFramePr>
        <p:xfrm>
          <a:off x="755576" y="1109964"/>
          <a:ext cx="7920880" cy="5534650"/>
        </p:xfrm>
        <a:graphic>
          <a:graphicData uri="http://schemas.openxmlformats.org/drawingml/2006/table">
            <a:tbl>
              <a:tblPr firstRow="1" firstCol="1" bandRow="1"/>
              <a:tblGrid>
                <a:gridCol w="4346146"/>
                <a:gridCol w="1233215"/>
                <a:gridCol w="2341519"/>
              </a:tblGrid>
              <a:tr h="685204">
                <a:tc>
                  <a:txBody>
                    <a:bodyPr/>
                    <a:lstStyle/>
                    <a:p>
                      <a:pPr algn="ctr">
                        <a:lnSpc>
                          <a:spcPct val="150000"/>
                        </a:lnSpc>
                        <a:spcAft>
                          <a:spcPts val="1000"/>
                        </a:spcAft>
                      </a:pPr>
                      <a:r>
                        <a:rPr lang="en-ZA" sz="1100" b="1" dirty="0">
                          <a:effectLst/>
                          <a:latin typeface="Arial"/>
                          <a:ea typeface="Calibri"/>
                          <a:cs typeface="Times New Roman"/>
                        </a:rPr>
                        <a:t> </a:t>
                      </a:r>
                      <a:endParaRPr lang="en-ZA" sz="1100" dirty="0">
                        <a:effectLst/>
                        <a:latin typeface="Calibri"/>
                        <a:ea typeface="Calibri"/>
                        <a:cs typeface="Times New Roman"/>
                      </a:endParaRPr>
                    </a:p>
                    <a:p>
                      <a:pPr algn="l">
                        <a:lnSpc>
                          <a:spcPct val="150000"/>
                        </a:lnSpc>
                        <a:spcAft>
                          <a:spcPts val="1000"/>
                        </a:spcAft>
                      </a:pPr>
                      <a:r>
                        <a:rPr lang="en-ZA" sz="1100" b="1" dirty="0">
                          <a:effectLst/>
                          <a:latin typeface="Arial"/>
                          <a:ea typeface="Calibri"/>
                          <a:cs typeface="Times New Roman"/>
                        </a:rPr>
                        <a:t>MEASUREMENT CATEGORY </a:t>
                      </a:r>
                      <a:r>
                        <a:rPr lang="en-ZA" sz="1100" b="1" dirty="0" smtClean="0">
                          <a:effectLst/>
                          <a:latin typeface="Arial"/>
                          <a:ea typeface="Calibri"/>
                          <a:cs typeface="Times New Roman"/>
                        </a:rPr>
                        <a:t>&amp; </a:t>
                      </a:r>
                      <a:r>
                        <a:rPr lang="en-ZA" sz="1100" b="1" dirty="0">
                          <a:effectLst/>
                          <a:latin typeface="Arial"/>
                          <a:ea typeface="Calibri"/>
                          <a:cs typeface="Times New Roman"/>
                        </a:rPr>
                        <a:t>CRITERIA</a:t>
                      </a:r>
                      <a:endParaRPr lang="en-ZA" sz="1100" dirty="0">
                        <a:effectLst/>
                        <a:latin typeface="Calibri"/>
                        <a:ea typeface="Calibri"/>
                        <a:cs typeface="Times New Roman"/>
                      </a:endParaRPr>
                    </a:p>
                  </a:txBody>
                  <a:tcPr marL="11405" marR="11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lnSpc>
                          <a:spcPct val="150000"/>
                        </a:lnSpc>
                        <a:spcAft>
                          <a:spcPts val="1000"/>
                        </a:spcAft>
                      </a:pPr>
                      <a:r>
                        <a:rPr lang="en-ZA" sz="1100" b="1">
                          <a:effectLst/>
                          <a:latin typeface="Arial"/>
                          <a:ea typeface="Calibri"/>
                          <a:cs typeface="Times New Roman"/>
                        </a:rPr>
                        <a:t>WEIGHTING POINTS</a:t>
                      </a:r>
                      <a:endParaRPr lang="en-ZA" sz="1100">
                        <a:effectLst/>
                        <a:latin typeface="Calibri"/>
                        <a:ea typeface="Calibri"/>
                        <a:cs typeface="Times New Roman"/>
                      </a:endParaRPr>
                    </a:p>
                  </a:txBody>
                  <a:tcPr marL="11405" marR="11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lnSpc>
                          <a:spcPct val="150000"/>
                        </a:lnSpc>
                        <a:spcAft>
                          <a:spcPts val="1000"/>
                        </a:spcAft>
                      </a:pPr>
                      <a:r>
                        <a:rPr lang="en-ZA" sz="1100" b="1" dirty="0">
                          <a:effectLst/>
                          <a:latin typeface="Arial"/>
                          <a:ea typeface="Calibri"/>
                          <a:cs typeface="Times New Roman"/>
                        </a:rPr>
                        <a:t>COMPLIANCE TARGETS</a:t>
                      </a:r>
                      <a:endParaRPr lang="en-ZA" sz="1100" dirty="0">
                        <a:effectLst/>
                        <a:latin typeface="Calibri"/>
                        <a:ea typeface="Calibri"/>
                        <a:cs typeface="Times New Roman"/>
                      </a:endParaRPr>
                    </a:p>
                    <a:p>
                      <a:pPr algn="ctr">
                        <a:lnSpc>
                          <a:spcPct val="150000"/>
                        </a:lnSpc>
                        <a:spcAft>
                          <a:spcPts val="1000"/>
                        </a:spcAft>
                      </a:pPr>
                      <a:r>
                        <a:rPr lang="en-ZA" sz="1100" b="1" dirty="0">
                          <a:effectLst/>
                          <a:latin typeface="Arial"/>
                          <a:ea typeface="Calibri"/>
                          <a:cs typeface="Times New Roman"/>
                        </a:rPr>
                        <a:t>All Other Property companies </a:t>
                      </a:r>
                      <a:endParaRPr lang="en-ZA" sz="11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r>
              <a:tr h="319437">
                <a:tc gridSpan="2">
                  <a:txBody>
                    <a:bodyPr/>
                    <a:lstStyle/>
                    <a:p>
                      <a:pPr>
                        <a:lnSpc>
                          <a:spcPct val="150000"/>
                        </a:lnSpc>
                        <a:spcAft>
                          <a:spcPts val="1000"/>
                        </a:spcAft>
                      </a:pPr>
                      <a:r>
                        <a:rPr lang="en-ZA" sz="1600" b="1" dirty="0">
                          <a:effectLst/>
                          <a:latin typeface="Calibri"/>
                          <a:ea typeface="Calibri"/>
                          <a:cs typeface="Times New Roman"/>
                        </a:rPr>
                        <a:t>Voting Rights </a:t>
                      </a:r>
                      <a:endParaRPr lang="en-ZA" sz="16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hMerge="1">
                  <a:txBody>
                    <a:bodyPr/>
                    <a:lstStyle/>
                    <a:p>
                      <a:endParaRPr lang="en-ZA"/>
                    </a:p>
                  </a:txBody>
                  <a:tcPr/>
                </a:tc>
                <a:tc>
                  <a:txBody>
                    <a:bodyPr/>
                    <a:lstStyle/>
                    <a:p>
                      <a:pPr>
                        <a:lnSpc>
                          <a:spcPct val="150000"/>
                        </a:lnSpc>
                        <a:spcAft>
                          <a:spcPts val="1000"/>
                        </a:spcAft>
                      </a:pPr>
                      <a:r>
                        <a:rPr lang="en-ZA" sz="1100" b="1" dirty="0">
                          <a:effectLst/>
                          <a:latin typeface="Calibri"/>
                          <a:ea typeface="Calibri"/>
                          <a:cs typeface="Times New Roman"/>
                        </a:rPr>
                        <a:t> </a:t>
                      </a:r>
                      <a:endParaRPr lang="en-ZA" sz="11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r>
              <a:tr h="450604">
                <a:tc>
                  <a:txBody>
                    <a:bodyPr/>
                    <a:lstStyle/>
                    <a:p>
                      <a:pPr>
                        <a:lnSpc>
                          <a:spcPct val="115000"/>
                        </a:lnSpc>
                        <a:spcAft>
                          <a:spcPts val="0"/>
                        </a:spcAft>
                      </a:pPr>
                      <a:r>
                        <a:rPr lang="en-ZA" sz="1400">
                          <a:effectLst/>
                          <a:latin typeface="Calibri"/>
                          <a:ea typeface="Calibri"/>
                          <a:cs typeface="Times New Roman"/>
                        </a:rPr>
                        <a:t>Exercisable voting rights in the enterprise in hands of black people</a:t>
                      </a:r>
                    </a:p>
                  </a:txBody>
                  <a:tcPr marL="11405" marR="11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ZA" sz="1600">
                          <a:effectLst/>
                          <a:latin typeface="Calibri"/>
                          <a:ea typeface="Calibri"/>
                          <a:cs typeface="Times New Roman"/>
                        </a:rPr>
                        <a:t>5</a:t>
                      </a:r>
                    </a:p>
                  </a:txBody>
                  <a:tcPr marL="11405" marR="11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ZA" sz="1600" dirty="0">
                          <a:effectLst/>
                          <a:latin typeface="Calibri"/>
                          <a:ea typeface="Calibri"/>
                          <a:cs typeface="Times New Roman"/>
                        </a:rPr>
                        <a:t>25% + 1 vote</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0604">
                <a:tc>
                  <a:txBody>
                    <a:bodyPr/>
                    <a:lstStyle/>
                    <a:p>
                      <a:pPr>
                        <a:lnSpc>
                          <a:spcPct val="115000"/>
                        </a:lnSpc>
                        <a:spcAft>
                          <a:spcPts val="0"/>
                        </a:spcAft>
                      </a:pPr>
                      <a:r>
                        <a:rPr lang="en-ZA" sz="1400" dirty="0">
                          <a:effectLst/>
                          <a:latin typeface="Calibri"/>
                          <a:ea typeface="Calibri"/>
                          <a:cs typeface="Times New Roman"/>
                        </a:rPr>
                        <a:t>Exercisable voting rights in the enterprise in the hands of black women</a:t>
                      </a:r>
                    </a:p>
                  </a:txBody>
                  <a:tcPr marL="11405" marR="11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ZA" sz="1600">
                          <a:effectLst/>
                          <a:latin typeface="Calibri"/>
                          <a:ea typeface="Calibri"/>
                          <a:cs typeface="Times New Roman"/>
                        </a:rPr>
                        <a:t>2</a:t>
                      </a:r>
                    </a:p>
                  </a:txBody>
                  <a:tcPr marL="11405" marR="11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ZA" sz="1600" dirty="0">
                          <a:effectLst/>
                          <a:latin typeface="Calibri"/>
                          <a:ea typeface="Calibri"/>
                          <a:cs typeface="Times New Roman"/>
                        </a:rPr>
                        <a:t>10%</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9661">
                <a:tc gridSpan="2">
                  <a:txBody>
                    <a:bodyPr/>
                    <a:lstStyle/>
                    <a:p>
                      <a:pPr>
                        <a:lnSpc>
                          <a:spcPct val="115000"/>
                        </a:lnSpc>
                        <a:spcAft>
                          <a:spcPts val="0"/>
                        </a:spcAft>
                      </a:pPr>
                      <a:r>
                        <a:rPr lang="en-ZA" sz="1600" b="1" dirty="0">
                          <a:effectLst/>
                          <a:latin typeface="Calibri"/>
                          <a:ea typeface="Calibri"/>
                          <a:cs typeface="Times New Roman"/>
                        </a:rPr>
                        <a:t>Economic interest </a:t>
                      </a:r>
                      <a:endParaRPr lang="en-ZA" sz="16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en-ZA"/>
                    </a:p>
                  </a:txBody>
                  <a:tcPr/>
                </a:tc>
                <a:tc>
                  <a:txBody>
                    <a:bodyPr/>
                    <a:lstStyle/>
                    <a:p>
                      <a:pPr>
                        <a:lnSpc>
                          <a:spcPct val="115000"/>
                        </a:lnSpc>
                        <a:spcAft>
                          <a:spcPts val="0"/>
                        </a:spcAft>
                      </a:pPr>
                      <a:r>
                        <a:rPr lang="en-ZA" sz="1100" b="1" dirty="0">
                          <a:effectLst/>
                          <a:latin typeface="Calibri"/>
                          <a:ea typeface="Calibri"/>
                          <a:cs typeface="Times New Roman"/>
                        </a:rPr>
                        <a:t> </a:t>
                      </a:r>
                      <a:endParaRPr lang="en-ZA" sz="11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r>
              <a:tr h="303302">
                <a:tc>
                  <a:txBody>
                    <a:bodyPr/>
                    <a:lstStyle/>
                    <a:p>
                      <a:pPr>
                        <a:lnSpc>
                          <a:spcPct val="115000"/>
                        </a:lnSpc>
                        <a:spcAft>
                          <a:spcPts val="0"/>
                        </a:spcAft>
                      </a:pPr>
                      <a:r>
                        <a:rPr lang="en-ZA" sz="1400">
                          <a:effectLst/>
                          <a:latin typeface="Calibri"/>
                          <a:ea typeface="Calibri"/>
                          <a:cs typeface="Times New Roman"/>
                        </a:rPr>
                        <a:t>Economic Interest of black people in the Enterprise</a:t>
                      </a:r>
                    </a:p>
                  </a:txBody>
                  <a:tcPr marL="11405" marR="11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ZA" sz="1600">
                          <a:effectLst/>
                          <a:latin typeface="Calibri"/>
                          <a:ea typeface="Calibri"/>
                          <a:cs typeface="Times New Roman"/>
                        </a:rPr>
                        <a:t>5</a:t>
                      </a:r>
                    </a:p>
                  </a:txBody>
                  <a:tcPr marL="11405" marR="11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ZA" sz="1600" dirty="0">
                          <a:effectLst/>
                          <a:latin typeface="Calibri"/>
                          <a:ea typeface="Calibri"/>
                          <a:cs typeface="Times New Roman"/>
                        </a:rPr>
                        <a:t>25%</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3302">
                <a:tc>
                  <a:txBody>
                    <a:bodyPr/>
                    <a:lstStyle/>
                    <a:p>
                      <a:pPr>
                        <a:lnSpc>
                          <a:spcPct val="115000"/>
                        </a:lnSpc>
                        <a:spcAft>
                          <a:spcPts val="0"/>
                        </a:spcAft>
                      </a:pPr>
                      <a:r>
                        <a:rPr lang="en-ZA" sz="1400">
                          <a:effectLst/>
                          <a:latin typeface="Calibri"/>
                          <a:ea typeface="Calibri"/>
                          <a:cs typeface="Times New Roman"/>
                        </a:rPr>
                        <a:t>Economic Interest of black women in the Enterprise</a:t>
                      </a:r>
                    </a:p>
                  </a:txBody>
                  <a:tcPr marL="11405" marR="11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ZA" sz="1600">
                          <a:effectLst/>
                          <a:latin typeface="Calibri"/>
                          <a:ea typeface="Calibri"/>
                          <a:cs typeface="Times New Roman"/>
                        </a:rPr>
                        <a:t>2</a:t>
                      </a:r>
                    </a:p>
                  </a:txBody>
                  <a:tcPr marL="11405" marR="11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ZA" sz="1600" dirty="0">
                          <a:effectLst/>
                          <a:latin typeface="Calibri"/>
                          <a:ea typeface="Calibri"/>
                          <a:cs typeface="Times New Roman"/>
                        </a:rPr>
                        <a:t>10%</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9661">
                <a:tc>
                  <a:txBody>
                    <a:bodyPr/>
                    <a:lstStyle/>
                    <a:p>
                      <a:pPr>
                        <a:lnSpc>
                          <a:spcPct val="115000"/>
                        </a:lnSpc>
                        <a:spcAft>
                          <a:spcPts val="0"/>
                        </a:spcAft>
                      </a:pPr>
                      <a:r>
                        <a:rPr lang="en-ZA" sz="1400" dirty="0">
                          <a:effectLst/>
                          <a:latin typeface="Calibri"/>
                          <a:ea typeface="Calibri"/>
                          <a:cs typeface="Times New Roman"/>
                        </a:rPr>
                        <a:t>New entrants or Black Designated Groups</a:t>
                      </a:r>
                    </a:p>
                  </a:txBody>
                  <a:tcPr marL="11405" marR="11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ZA" sz="1600">
                          <a:effectLst/>
                          <a:latin typeface="Calibri"/>
                          <a:ea typeface="Calibri"/>
                          <a:cs typeface="Times New Roman"/>
                        </a:rPr>
                        <a:t>3</a:t>
                      </a:r>
                    </a:p>
                  </a:txBody>
                  <a:tcPr marL="11405" marR="11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ZA" sz="1600" dirty="0">
                          <a:effectLst/>
                          <a:latin typeface="Calibri"/>
                          <a:ea typeface="Calibri"/>
                          <a:cs typeface="Times New Roman"/>
                        </a:rPr>
                        <a:t>2%</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9661">
                <a:tc gridSpan="2">
                  <a:txBody>
                    <a:bodyPr/>
                    <a:lstStyle/>
                    <a:p>
                      <a:pPr>
                        <a:lnSpc>
                          <a:spcPct val="115000"/>
                        </a:lnSpc>
                        <a:spcAft>
                          <a:spcPts val="0"/>
                        </a:spcAft>
                      </a:pPr>
                      <a:r>
                        <a:rPr lang="en-ZA" sz="1600" b="1" dirty="0">
                          <a:effectLst/>
                          <a:latin typeface="Calibri"/>
                          <a:ea typeface="Calibri"/>
                          <a:cs typeface="Times New Roman"/>
                        </a:rPr>
                        <a:t>Realisation Points</a:t>
                      </a:r>
                      <a:endParaRPr lang="en-ZA" sz="16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hMerge="1">
                  <a:txBody>
                    <a:bodyPr/>
                    <a:lstStyle/>
                    <a:p>
                      <a:endParaRPr lang="en-ZA"/>
                    </a:p>
                  </a:txBody>
                  <a:tcPr/>
                </a:tc>
                <a:tc>
                  <a:txBody>
                    <a:bodyPr/>
                    <a:lstStyle/>
                    <a:p>
                      <a:pPr>
                        <a:lnSpc>
                          <a:spcPct val="115000"/>
                        </a:lnSpc>
                        <a:spcAft>
                          <a:spcPts val="0"/>
                        </a:spcAft>
                      </a:pPr>
                      <a:r>
                        <a:rPr lang="en-ZA" sz="1100" b="1">
                          <a:effectLst/>
                          <a:latin typeface="Calibri"/>
                          <a:ea typeface="Calibri"/>
                          <a:cs typeface="Times New Roman"/>
                        </a:rPr>
                        <a:t> </a:t>
                      </a:r>
                      <a:endParaRPr lang="en-ZA" sz="110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r>
              <a:tr h="218484">
                <a:tc>
                  <a:txBody>
                    <a:bodyPr/>
                    <a:lstStyle/>
                    <a:p>
                      <a:pPr>
                        <a:lnSpc>
                          <a:spcPct val="115000"/>
                        </a:lnSpc>
                        <a:spcAft>
                          <a:spcPts val="0"/>
                        </a:spcAft>
                      </a:pPr>
                      <a:r>
                        <a:rPr lang="en-ZA" sz="1400" dirty="0">
                          <a:effectLst/>
                          <a:latin typeface="Calibri"/>
                          <a:ea typeface="Calibri"/>
                          <a:cs typeface="Times New Roman"/>
                        </a:rPr>
                        <a:t>Net Value</a:t>
                      </a:r>
                    </a:p>
                  </a:txBody>
                  <a:tcPr marL="11405" marR="11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ZA" sz="1400" dirty="0">
                          <a:effectLst/>
                          <a:latin typeface="Calibri"/>
                          <a:ea typeface="Calibri"/>
                          <a:cs typeface="Times New Roman"/>
                        </a:rPr>
                        <a:t>10</a:t>
                      </a:r>
                    </a:p>
                  </a:txBody>
                  <a:tcPr marL="11405" marR="11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ZA" sz="1200"/>
                    </a:p>
                  </a:txBody>
                  <a:tcPr marL="15207" marR="15207" marT="7603" marB="7603">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r>
              <a:tr h="1388314">
                <a:tc>
                  <a:txBody>
                    <a:bodyPr/>
                    <a:lstStyle/>
                    <a:p>
                      <a:pPr algn="ctr">
                        <a:lnSpc>
                          <a:spcPct val="115000"/>
                        </a:lnSpc>
                        <a:spcAft>
                          <a:spcPts val="1000"/>
                        </a:spcAft>
                      </a:pPr>
                      <a:endParaRPr lang="en-ZA" sz="1100" dirty="0">
                        <a:effectLst/>
                        <a:latin typeface="Calibri"/>
                        <a:ea typeface="Calibri"/>
                        <a:cs typeface="Times New Roman"/>
                      </a:endParaRPr>
                    </a:p>
                  </a:txBody>
                  <a:tcPr marL="11405" marR="11405"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ZA" dirty="0"/>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1000"/>
                        </a:spcAft>
                      </a:pPr>
                      <a:r>
                        <a:rPr lang="en-US" sz="1200" b="1" dirty="0" smtClean="0">
                          <a:effectLst/>
                          <a:latin typeface="+mn-lt"/>
                          <a:ea typeface="Calibri"/>
                          <a:cs typeface="Times New Roman"/>
                        </a:rPr>
                        <a:t>Y 1 =10%</a:t>
                      </a:r>
                      <a:r>
                        <a:rPr lang="en-ZA" sz="1400" b="0" dirty="0" smtClean="0">
                          <a:effectLst/>
                          <a:latin typeface="+mn-lt"/>
                          <a:ea typeface="Calibri"/>
                          <a:cs typeface="Times New Roman"/>
                        </a:rPr>
                        <a:t>;</a:t>
                      </a:r>
                      <a:r>
                        <a:rPr lang="en-ZA" sz="1400" b="0" baseline="0" dirty="0" smtClean="0">
                          <a:effectLst/>
                          <a:latin typeface="+mn-lt"/>
                          <a:ea typeface="Calibri"/>
                          <a:cs typeface="Times New Roman"/>
                        </a:rPr>
                        <a:t> </a:t>
                      </a:r>
                      <a:r>
                        <a:rPr lang="en-US" sz="1200" b="1" dirty="0" smtClean="0">
                          <a:effectLst/>
                          <a:latin typeface="+mn-lt"/>
                          <a:ea typeface="Calibri"/>
                          <a:cs typeface="Times New Roman"/>
                        </a:rPr>
                        <a:t>Y 2 =20%</a:t>
                      </a:r>
                      <a:r>
                        <a:rPr lang="en-ZA" sz="1400" b="0" dirty="0" smtClean="0">
                          <a:effectLst/>
                          <a:latin typeface="+mn-lt"/>
                          <a:ea typeface="Calibri"/>
                          <a:cs typeface="Times New Roman"/>
                        </a:rPr>
                        <a:t>;</a:t>
                      </a:r>
                      <a:r>
                        <a:rPr lang="en-ZA" sz="1400" b="0" baseline="0" dirty="0" smtClean="0">
                          <a:effectLst/>
                          <a:latin typeface="+mn-lt"/>
                          <a:ea typeface="Calibri"/>
                          <a:cs typeface="Times New Roman"/>
                        </a:rPr>
                        <a:t> </a:t>
                      </a:r>
                    </a:p>
                    <a:p>
                      <a:pPr algn="l">
                        <a:lnSpc>
                          <a:spcPct val="115000"/>
                        </a:lnSpc>
                        <a:spcAft>
                          <a:spcPts val="1000"/>
                        </a:spcAft>
                      </a:pPr>
                      <a:r>
                        <a:rPr lang="en-US" sz="1200" b="1" dirty="0" smtClean="0">
                          <a:effectLst/>
                          <a:latin typeface="+mn-lt"/>
                          <a:ea typeface="Calibri"/>
                          <a:cs typeface="Times New Roman"/>
                        </a:rPr>
                        <a:t>Y 3 = 40%</a:t>
                      </a:r>
                      <a:r>
                        <a:rPr lang="en-ZA" sz="1400" b="0" baseline="0" dirty="0" smtClean="0">
                          <a:effectLst/>
                          <a:latin typeface="+mn-lt"/>
                          <a:ea typeface="Calibri"/>
                          <a:cs typeface="Times New Roman"/>
                        </a:rPr>
                        <a:t>; </a:t>
                      </a:r>
                      <a:r>
                        <a:rPr lang="en-US" sz="1200" b="1" dirty="0" smtClean="0">
                          <a:effectLst/>
                          <a:latin typeface="+mn-lt"/>
                          <a:ea typeface="Calibri"/>
                          <a:cs typeface="Times New Roman"/>
                        </a:rPr>
                        <a:t>Y 5 = 60%</a:t>
                      </a:r>
                      <a:endParaRPr lang="en-ZA" sz="1400" b="0" dirty="0" smtClean="0">
                        <a:effectLst/>
                        <a:latin typeface="+mn-lt"/>
                        <a:ea typeface="Calibri"/>
                        <a:cs typeface="Times New Roman"/>
                      </a:endParaRPr>
                    </a:p>
                    <a:p>
                      <a:pPr algn="l">
                        <a:lnSpc>
                          <a:spcPct val="115000"/>
                        </a:lnSpc>
                        <a:spcAft>
                          <a:spcPts val="1000"/>
                        </a:spcAft>
                      </a:pPr>
                      <a:r>
                        <a:rPr lang="en-US" sz="1200" b="1" dirty="0" smtClean="0">
                          <a:effectLst/>
                          <a:latin typeface="+mn-lt"/>
                          <a:ea typeface="Calibri"/>
                          <a:cs typeface="Times New Roman"/>
                        </a:rPr>
                        <a:t>Y 7 = 80%</a:t>
                      </a:r>
                      <a:r>
                        <a:rPr lang="en-ZA" sz="1400" b="0" dirty="0" smtClean="0">
                          <a:effectLst/>
                          <a:latin typeface="+mn-lt"/>
                          <a:ea typeface="Calibri"/>
                          <a:cs typeface="Times New Roman"/>
                        </a:rPr>
                        <a:t>;</a:t>
                      </a:r>
                      <a:r>
                        <a:rPr lang="en-ZA" sz="1400" b="0" baseline="0" dirty="0" smtClean="0">
                          <a:effectLst/>
                          <a:latin typeface="+mn-lt"/>
                          <a:ea typeface="Calibri"/>
                          <a:cs typeface="Times New Roman"/>
                        </a:rPr>
                        <a:t> </a:t>
                      </a:r>
                      <a:r>
                        <a:rPr lang="en-US" sz="1200" b="1" dirty="0" smtClean="0">
                          <a:effectLst/>
                          <a:latin typeface="+mn-lt"/>
                          <a:ea typeface="Calibri"/>
                          <a:cs typeface="Times New Roman"/>
                        </a:rPr>
                        <a:t>Y 9 = 100%</a:t>
                      </a:r>
                      <a:endParaRPr lang="en-ZA" sz="1400" dirty="0" smtClean="0">
                        <a:effectLst/>
                        <a:latin typeface="+mn-lt"/>
                        <a:ea typeface="Calibri"/>
                        <a:cs typeface="Times New Roman"/>
                      </a:endParaRPr>
                    </a:p>
                  </a:txBody>
                  <a:tcPr marL="15207" marR="15207" marT="7603" marB="7603">
                    <a:lnL w="12700" cap="flat" cmpd="sng" algn="ctr">
                      <a:solidFill>
                        <a:srgbClr val="000000"/>
                      </a:solidFill>
                      <a:prstDash val="solid"/>
                      <a:round/>
                      <a:headEnd type="none" w="med" len="med"/>
                      <a:tailEnd type="none" w="med" len="med"/>
                    </a:lnL>
                  </a:tcPr>
                </a:tc>
              </a:tr>
              <a:tr h="360040">
                <a:tc>
                  <a:txBody>
                    <a:bodyPr/>
                    <a:lstStyle/>
                    <a:p>
                      <a:pPr algn="r">
                        <a:lnSpc>
                          <a:spcPct val="115000"/>
                        </a:lnSpc>
                        <a:spcAft>
                          <a:spcPts val="1000"/>
                        </a:spcAft>
                      </a:pPr>
                      <a:r>
                        <a:rPr lang="en-ZA" sz="1600" b="1" dirty="0" smtClean="0">
                          <a:effectLst/>
                          <a:latin typeface="Calibri"/>
                          <a:ea typeface="Calibri"/>
                          <a:cs typeface="Times New Roman"/>
                        </a:rPr>
                        <a:t>TOTAL</a:t>
                      </a:r>
                      <a:r>
                        <a:rPr lang="en-ZA" sz="1600" b="1" baseline="0" dirty="0" smtClean="0">
                          <a:effectLst/>
                          <a:latin typeface="Calibri"/>
                          <a:ea typeface="Calibri"/>
                          <a:cs typeface="Times New Roman"/>
                        </a:rPr>
                        <a:t> </a:t>
                      </a:r>
                      <a:endParaRPr lang="en-ZA" sz="1600" b="1" dirty="0">
                        <a:effectLst/>
                        <a:latin typeface="Calibri"/>
                        <a:ea typeface="Calibri"/>
                        <a:cs typeface="Times New Roman"/>
                      </a:endParaRPr>
                    </a:p>
                  </a:txBody>
                  <a:tcPr marL="11405" marR="11405"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ZA" b="1" dirty="0" smtClean="0"/>
                        <a:t>27</a:t>
                      </a:r>
                      <a:endParaRPr lang="en-ZA" b="1" dirty="0"/>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1000"/>
                        </a:spcAft>
                      </a:pPr>
                      <a:endParaRPr lang="en-ZA" sz="1400" dirty="0" smtClean="0">
                        <a:effectLst/>
                        <a:latin typeface="+mn-lt"/>
                        <a:ea typeface="Calibri"/>
                        <a:cs typeface="Times New Roman"/>
                      </a:endParaRPr>
                    </a:p>
                  </a:txBody>
                  <a:tcPr marL="15207" marR="15207" marT="7603" marB="7603">
                    <a:lnL w="12700" cap="flat" cmpd="sng" algn="ctr">
                      <a:solidFill>
                        <a:srgbClr val="000000"/>
                      </a:solidFill>
                      <a:prstDash val="solid"/>
                      <a:round/>
                      <a:headEnd type="none" w="med" len="med"/>
                      <a:tailEnd type="none" w="med" len="med"/>
                    </a:lnL>
                  </a:tcPr>
                </a:tc>
              </a:tr>
              <a:tr h="60660">
                <a:tc>
                  <a:txBody>
                    <a:bodyPr/>
                    <a:lstStyle/>
                    <a:p>
                      <a:pPr algn="ctr">
                        <a:lnSpc>
                          <a:spcPct val="115000"/>
                        </a:lnSpc>
                        <a:spcAft>
                          <a:spcPts val="0"/>
                        </a:spcAft>
                      </a:pPr>
                      <a:r>
                        <a:rPr lang="en-ZA" sz="200" b="1">
                          <a:effectLst/>
                          <a:latin typeface="Calibri"/>
                          <a:ea typeface="Calibri"/>
                          <a:cs typeface="Times New Roman"/>
                        </a:rPr>
                        <a:t>TOTAL</a:t>
                      </a:r>
                      <a:endParaRPr lang="en-ZA" sz="200">
                        <a:effectLst/>
                        <a:latin typeface="Calibri"/>
                        <a:ea typeface="Calibri"/>
                        <a:cs typeface="Times New Roman"/>
                      </a:endParaRPr>
                    </a:p>
                  </a:txBody>
                  <a:tcPr marL="11405" marR="11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a:lnSpc>
                          <a:spcPct val="115000"/>
                        </a:lnSpc>
                        <a:spcAft>
                          <a:spcPts val="0"/>
                        </a:spcAft>
                      </a:pPr>
                      <a:r>
                        <a:rPr lang="en-ZA" sz="200" b="1">
                          <a:effectLst/>
                          <a:latin typeface="Calibri"/>
                          <a:ea typeface="Calibri"/>
                          <a:cs typeface="Times New Roman"/>
                        </a:rPr>
                        <a:t>27</a:t>
                      </a:r>
                      <a:endParaRPr lang="en-ZA" sz="200">
                        <a:effectLst/>
                        <a:latin typeface="Calibri"/>
                        <a:ea typeface="Calibri"/>
                        <a:cs typeface="Times New Roman"/>
                      </a:endParaRPr>
                    </a:p>
                  </a:txBody>
                  <a:tcPr marL="11405" marR="11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a:lnSpc>
                          <a:spcPct val="150000"/>
                        </a:lnSpc>
                        <a:spcAft>
                          <a:spcPts val="1000"/>
                        </a:spcAft>
                      </a:pPr>
                      <a:r>
                        <a:rPr lang="en-US" sz="100" b="1" dirty="0">
                          <a:effectLst/>
                          <a:latin typeface="Calibri"/>
                          <a:ea typeface="Calibri"/>
                          <a:cs typeface="Times New Roman"/>
                        </a:rPr>
                        <a:t> </a:t>
                      </a:r>
                      <a:endParaRPr lang="en-ZA" sz="2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BFBFBF"/>
                    </a:solidFill>
                  </a:tcPr>
                </a:tc>
              </a:tr>
            </a:tbl>
          </a:graphicData>
        </a:graphic>
      </p:graphicFrame>
    </p:spTree>
    <p:extLst>
      <p:ext uri="{BB962C8B-B14F-4D97-AF65-F5344CB8AC3E}">
        <p14:creationId xmlns:p14="http://schemas.microsoft.com/office/powerpoint/2010/main" val="256993683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971600" y="260648"/>
            <a:ext cx="7992888" cy="815975"/>
          </a:xfrm>
          <a:prstGeom prst="rect">
            <a:avLst/>
          </a:prstGeom>
        </p:spPr>
        <p:txBody>
          <a:bodyPr/>
          <a:lstStyle>
            <a:lvl1pPr algn="l" defTabSz="457200" rtl="0" eaLnBrk="1" fontAlgn="base" hangingPunct="1">
              <a:spcBef>
                <a:spcPct val="0"/>
              </a:spcBef>
              <a:spcAft>
                <a:spcPct val="0"/>
              </a:spcAft>
              <a:defRPr sz="3600" b="1" kern="1200">
                <a:solidFill>
                  <a:srgbClr val="1E9BFF"/>
                </a:solidFill>
                <a:latin typeface="Arial"/>
                <a:ea typeface="+mj-ea"/>
                <a:cs typeface="Arial"/>
              </a:defRPr>
            </a:lvl1pPr>
            <a:lvl2pPr algn="l" defTabSz="457200" rtl="0" eaLnBrk="1" fontAlgn="base" hangingPunct="1">
              <a:spcBef>
                <a:spcPct val="0"/>
              </a:spcBef>
              <a:spcAft>
                <a:spcPct val="0"/>
              </a:spcAft>
              <a:defRPr sz="3600" b="1">
                <a:solidFill>
                  <a:srgbClr val="1E9BFF"/>
                </a:solidFill>
                <a:latin typeface="Arial" charset="0"/>
                <a:cs typeface="Arial" charset="0"/>
              </a:defRPr>
            </a:lvl2pPr>
            <a:lvl3pPr algn="l" defTabSz="457200" rtl="0" eaLnBrk="1" fontAlgn="base" hangingPunct="1">
              <a:spcBef>
                <a:spcPct val="0"/>
              </a:spcBef>
              <a:spcAft>
                <a:spcPct val="0"/>
              </a:spcAft>
              <a:defRPr sz="3600" b="1">
                <a:solidFill>
                  <a:srgbClr val="1E9BFF"/>
                </a:solidFill>
                <a:latin typeface="Arial" charset="0"/>
                <a:cs typeface="Arial" charset="0"/>
              </a:defRPr>
            </a:lvl3pPr>
            <a:lvl4pPr algn="l" defTabSz="457200" rtl="0" eaLnBrk="1" fontAlgn="base" hangingPunct="1">
              <a:spcBef>
                <a:spcPct val="0"/>
              </a:spcBef>
              <a:spcAft>
                <a:spcPct val="0"/>
              </a:spcAft>
              <a:defRPr sz="3600" b="1">
                <a:solidFill>
                  <a:srgbClr val="1E9BFF"/>
                </a:solidFill>
                <a:latin typeface="Arial" charset="0"/>
                <a:cs typeface="Arial" charset="0"/>
              </a:defRPr>
            </a:lvl4pPr>
            <a:lvl5pPr algn="l" defTabSz="457200" rtl="0" eaLnBrk="1" fontAlgn="base" hangingPunct="1">
              <a:spcBef>
                <a:spcPct val="0"/>
              </a:spcBef>
              <a:spcAft>
                <a:spcPct val="0"/>
              </a:spcAft>
              <a:defRPr sz="3600" b="1">
                <a:solidFill>
                  <a:srgbClr val="1E9BFF"/>
                </a:solidFill>
                <a:latin typeface="Arial" charset="0"/>
                <a:cs typeface="Arial" charset="0"/>
              </a:defRPr>
            </a:lvl5pPr>
            <a:lvl6pPr marL="457200" algn="l" defTabSz="457200" rtl="0" eaLnBrk="1" fontAlgn="base" hangingPunct="1">
              <a:spcBef>
                <a:spcPct val="0"/>
              </a:spcBef>
              <a:spcAft>
                <a:spcPct val="0"/>
              </a:spcAft>
              <a:defRPr sz="3600" b="1">
                <a:solidFill>
                  <a:srgbClr val="1E9BFF"/>
                </a:solidFill>
                <a:latin typeface="Arial" charset="0"/>
                <a:cs typeface="Arial" charset="0"/>
              </a:defRPr>
            </a:lvl6pPr>
            <a:lvl7pPr marL="914400" algn="l" defTabSz="457200" rtl="0" eaLnBrk="1" fontAlgn="base" hangingPunct="1">
              <a:spcBef>
                <a:spcPct val="0"/>
              </a:spcBef>
              <a:spcAft>
                <a:spcPct val="0"/>
              </a:spcAft>
              <a:defRPr sz="3600" b="1">
                <a:solidFill>
                  <a:srgbClr val="1E9BFF"/>
                </a:solidFill>
                <a:latin typeface="Arial" charset="0"/>
                <a:cs typeface="Arial" charset="0"/>
              </a:defRPr>
            </a:lvl7pPr>
            <a:lvl8pPr marL="1371600" algn="l" defTabSz="457200" rtl="0" eaLnBrk="1" fontAlgn="base" hangingPunct="1">
              <a:spcBef>
                <a:spcPct val="0"/>
              </a:spcBef>
              <a:spcAft>
                <a:spcPct val="0"/>
              </a:spcAft>
              <a:defRPr sz="3600" b="1">
                <a:solidFill>
                  <a:srgbClr val="1E9BFF"/>
                </a:solidFill>
                <a:latin typeface="Arial" charset="0"/>
                <a:cs typeface="Arial" charset="0"/>
              </a:defRPr>
            </a:lvl8pPr>
            <a:lvl9pPr marL="1828800" algn="l" defTabSz="457200" rtl="0" eaLnBrk="1" fontAlgn="base" hangingPunct="1">
              <a:spcBef>
                <a:spcPct val="0"/>
              </a:spcBef>
              <a:spcAft>
                <a:spcPct val="0"/>
              </a:spcAft>
              <a:defRPr sz="3600" b="1">
                <a:solidFill>
                  <a:srgbClr val="1E9BFF"/>
                </a:solidFill>
                <a:latin typeface="Arial" charset="0"/>
                <a:cs typeface="Arial" charset="0"/>
              </a:defRPr>
            </a:lvl9pPr>
          </a:lstStyle>
          <a:p>
            <a:r>
              <a:rPr lang="en-ZA" sz="3200" dirty="0" smtClean="0">
                <a:solidFill>
                  <a:schemeClr val="tx1"/>
                </a:solidFill>
              </a:rPr>
              <a:t>Management Control – Large Company</a:t>
            </a:r>
            <a:r>
              <a:rPr lang="en-US" sz="3200" dirty="0" smtClean="0">
                <a:solidFill>
                  <a:schemeClr val="tx1"/>
                </a:solidFill>
              </a:rPr>
              <a:t/>
            </a:r>
            <a:br>
              <a:rPr lang="en-US" sz="3200" dirty="0" smtClean="0">
                <a:solidFill>
                  <a:schemeClr val="tx1"/>
                </a:solidFill>
              </a:rPr>
            </a:br>
            <a:endParaRPr lang="en-ZA" sz="3200" dirty="0">
              <a:solidFill>
                <a:schemeClr val="tx1"/>
              </a:solidFill>
            </a:endParaRPr>
          </a:p>
        </p:txBody>
      </p:sp>
      <p:graphicFrame>
        <p:nvGraphicFramePr>
          <p:cNvPr id="10" name="Table 9"/>
          <p:cNvGraphicFramePr>
            <a:graphicFrameLocks noGrp="1"/>
          </p:cNvGraphicFramePr>
          <p:nvPr>
            <p:extLst>
              <p:ext uri="{D42A27DB-BD31-4B8C-83A1-F6EECF244321}">
                <p14:modId xmlns:p14="http://schemas.microsoft.com/office/powerpoint/2010/main" val="2700543913"/>
              </p:ext>
            </p:extLst>
          </p:nvPr>
        </p:nvGraphicFramePr>
        <p:xfrm>
          <a:off x="1115617" y="884662"/>
          <a:ext cx="7776863" cy="5881948"/>
        </p:xfrm>
        <a:graphic>
          <a:graphicData uri="http://schemas.openxmlformats.org/drawingml/2006/table">
            <a:tbl>
              <a:tblPr firstRow="1" bandRow="1"/>
              <a:tblGrid>
                <a:gridCol w="5400599"/>
                <a:gridCol w="1080120"/>
                <a:gridCol w="1296144"/>
              </a:tblGrid>
              <a:tr h="664753">
                <a:tc>
                  <a:txBody>
                    <a:bodyPr/>
                    <a:lstStyle/>
                    <a:p>
                      <a:pPr algn="l">
                        <a:lnSpc>
                          <a:spcPct val="115000"/>
                        </a:lnSpc>
                        <a:spcAft>
                          <a:spcPts val="0"/>
                        </a:spcAft>
                      </a:pPr>
                      <a:r>
                        <a:rPr lang="en-US" sz="1800" b="1" dirty="0" smtClean="0">
                          <a:effectLst/>
                          <a:latin typeface="Calibri"/>
                          <a:ea typeface="Calibri"/>
                          <a:cs typeface="Times New Roman"/>
                        </a:rPr>
                        <a:t>MEASUREMENT CATEGORY</a:t>
                      </a:r>
                      <a:r>
                        <a:rPr lang="en-US" sz="1800" b="1" baseline="0" dirty="0" smtClean="0">
                          <a:effectLst/>
                          <a:latin typeface="Calibri"/>
                          <a:ea typeface="Calibri"/>
                          <a:cs typeface="Times New Roman"/>
                        </a:rPr>
                        <a:t> </a:t>
                      </a:r>
                      <a:r>
                        <a:rPr lang="en-US" sz="1800" b="1" dirty="0" smtClean="0">
                          <a:effectLst/>
                          <a:latin typeface="Calibri"/>
                          <a:ea typeface="Calibri"/>
                          <a:cs typeface="Times New Roman"/>
                        </a:rPr>
                        <a:t> </a:t>
                      </a:r>
                      <a:r>
                        <a:rPr lang="en-US" sz="1800" b="1" dirty="0">
                          <a:effectLst/>
                          <a:latin typeface="Calibri"/>
                          <a:ea typeface="Calibri"/>
                          <a:cs typeface="Times New Roman"/>
                        </a:rPr>
                        <a:t>CRITERIA</a:t>
                      </a:r>
                      <a:endParaRPr lang="en-ZA" sz="2400" dirty="0">
                        <a:effectLst/>
                        <a:latin typeface="Calibri"/>
                        <a:ea typeface="Calibri"/>
                        <a:cs typeface="Times New Roman"/>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lnSpc>
                          <a:spcPct val="115000"/>
                        </a:lnSpc>
                        <a:spcAft>
                          <a:spcPts val="0"/>
                        </a:spcAft>
                      </a:pPr>
                      <a:r>
                        <a:rPr lang="en-US" sz="1200" b="1">
                          <a:effectLst/>
                          <a:latin typeface="Calibri"/>
                          <a:ea typeface="Calibri"/>
                          <a:cs typeface="Times New Roman"/>
                        </a:rPr>
                        <a:t>WEIGHTING</a:t>
                      </a:r>
                      <a:endParaRPr lang="en-ZA" sz="1600">
                        <a:effectLst/>
                        <a:latin typeface="Calibri"/>
                        <a:ea typeface="Calibri"/>
                        <a:cs typeface="Times New Roman"/>
                      </a:endParaRPr>
                    </a:p>
                    <a:p>
                      <a:pPr algn="ctr">
                        <a:lnSpc>
                          <a:spcPct val="115000"/>
                        </a:lnSpc>
                        <a:spcAft>
                          <a:spcPts val="0"/>
                        </a:spcAft>
                      </a:pPr>
                      <a:r>
                        <a:rPr lang="en-US" sz="1200" b="1">
                          <a:effectLst/>
                          <a:latin typeface="Calibri"/>
                          <a:ea typeface="Calibri"/>
                          <a:cs typeface="Times New Roman"/>
                        </a:rPr>
                        <a:t>POINTS</a:t>
                      </a:r>
                      <a:endParaRPr lang="en-ZA" sz="160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lnSpc>
                          <a:spcPct val="115000"/>
                        </a:lnSpc>
                        <a:spcAft>
                          <a:spcPts val="0"/>
                        </a:spcAft>
                      </a:pPr>
                      <a:r>
                        <a:rPr lang="en-US" sz="1200" b="1" dirty="0">
                          <a:effectLst/>
                          <a:latin typeface="Calibri"/>
                          <a:ea typeface="Calibri"/>
                          <a:cs typeface="Times New Roman"/>
                        </a:rPr>
                        <a:t>COMPLIANCE</a:t>
                      </a:r>
                      <a:endParaRPr lang="en-ZA" sz="1600" dirty="0">
                        <a:effectLst/>
                        <a:latin typeface="Calibri"/>
                        <a:ea typeface="Calibri"/>
                        <a:cs typeface="Times New Roman"/>
                      </a:endParaRPr>
                    </a:p>
                    <a:p>
                      <a:pPr algn="ctr">
                        <a:lnSpc>
                          <a:spcPct val="115000"/>
                        </a:lnSpc>
                        <a:spcAft>
                          <a:spcPts val="0"/>
                        </a:spcAft>
                      </a:pPr>
                      <a:r>
                        <a:rPr lang="en-US" sz="1200" b="1" dirty="0">
                          <a:effectLst/>
                          <a:latin typeface="Calibri"/>
                          <a:ea typeface="Calibri"/>
                          <a:cs typeface="Times New Roman"/>
                        </a:rPr>
                        <a:t>TARGETS</a:t>
                      </a:r>
                      <a:endParaRPr lang="en-ZA" sz="16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r>
              <a:tr h="401145">
                <a:tc>
                  <a:txBody>
                    <a:bodyPr/>
                    <a:lstStyle/>
                    <a:p>
                      <a:pPr algn="l">
                        <a:lnSpc>
                          <a:spcPct val="115000"/>
                        </a:lnSpc>
                        <a:spcAft>
                          <a:spcPts val="0"/>
                        </a:spcAft>
                      </a:pPr>
                      <a:r>
                        <a:rPr lang="en-US" sz="1600" b="1" dirty="0" smtClean="0">
                          <a:effectLst/>
                          <a:latin typeface="Calibri"/>
                          <a:ea typeface="Calibri"/>
                          <a:cs typeface="Times New Roman"/>
                        </a:rPr>
                        <a:t>BOARD </a:t>
                      </a:r>
                      <a:r>
                        <a:rPr lang="en-US" sz="1600" b="1" dirty="0">
                          <a:effectLst/>
                          <a:latin typeface="Calibri"/>
                          <a:ea typeface="Calibri"/>
                          <a:cs typeface="Times New Roman"/>
                        </a:rPr>
                        <a:t>PARTICIPATION:</a:t>
                      </a:r>
                      <a:endParaRPr lang="en-ZA" sz="2000" dirty="0">
                        <a:effectLst/>
                        <a:latin typeface="Calibri"/>
                        <a:ea typeface="Calibri"/>
                        <a:cs typeface="Times New Roman"/>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l">
                        <a:lnSpc>
                          <a:spcPct val="115000"/>
                        </a:lnSpc>
                        <a:spcAft>
                          <a:spcPts val="1000"/>
                        </a:spcAft>
                      </a:pPr>
                      <a:r>
                        <a:rPr lang="en-ZA" sz="1600">
                          <a:effectLst/>
                          <a:latin typeface="Calibri"/>
                          <a:ea typeface="Calibri"/>
                          <a:cs typeface="Times New Roman"/>
                        </a:rPr>
                        <a:t>      </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a:lnSpc>
                          <a:spcPct val="115000"/>
                        </a:lnSpc>
                        <a:spcAft>
                          <a:spcPts val="0"/>
                        </a:spcAft>
                      </a:pPr>
                      <a:r>
                        <a:rPr lang="en-ZA" sz="1200">
                          <a:solidFill>
                            <a:srgbClr val="FF0000"/>
                          </a:solidFill>
                          <a:effectLst/>
                          <a:latin typeface="Calibri"/>
                          <a:ea typeface="Calibri"/>
                          <a:cs typeface="Times New Roman"/>
                        </a:rPr>
                        <a:t> </a:t>
                      </a:r>
                      <a:endParaRPr lang="en-ZA" sz="160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r>
              <a:tr h="664753">
                <a:tc>
                  <a:txBody>
                    <a:bodyPr/>
                    <a:lstStyle/>
                    <a:p>
                      <a:pPr algn="l">
                        <a:lnSpc>
                          <a:spcPct val="115000"/>
                        </a:lnSpc>
                        <a:spcAft>
                          <a:spcPts val="0"/>
                        </a:spcAft>
                      </a:pPr>
                      <a:r>
                        <a:rPr lang="en-US" sz="1600" dirty="0">
                          <a:effectLst/>
                          <a:latin typeface="Calibri"/>
                          <a:ea typeface="Calibri"/>
                          <a:cs typeface="Times New Roman"/>
                        </a:rPr>
                        <a:t>Exercisable </a:t>
                      </a:r>
                      <a:r>
                        <a:rPr lang="en-US" sz="1600" b="1" dirty="0">
                          <a:effectLst/>
                          <a:latin typeface="Calibri"/>
                          <a:ea typeface="Calibri"/>
                          <a:cs typeface="Times New Roman"/>
                        </a:rPr>
                        <a:t>voting rights </a:t>
                      </a:r>
                      <a:r>
                        <a:rPr lang="en-US" sz="1600" dirty="0">
                          <a:effectLst/>
                          <a:latin typeface="Calibri"/>
                          <a:ea typeface="Calibri"/>
                          <a:cs typeface="Times New Roman"/>
                        </a:rPr>
                        <a:t>of Blacks members as a percentage of all </a:t>
                      </a:r>
                      <a:r>
                        <a:rPr lang="en-US" sz="1600" b="1" dirty="0">
                          <a:effectLst/>
                          <a:latin typeface="Calibri"/>
                          <a:ea typeface="Calibri"/>
                          <a:cs typeface="Times New Roman"/>
                        </a:rPr>
                        <a:t>Board members</a:t>
                      </a:r>
                      <a:endParaRPr lang="en-ZA" sz="2000" b="1" dirty="0">
                        <a:effectLst/>
                        <a:latin typeface="Calibri"/>
                        <a:ea typeface="Calibri"/>
                        <a:cs typeface="Times New Roman"/>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ZA" sz="2000">
                          <a:effectLst/>
                          <a:latin typeface="Calibri"/>
                          <a:ea typeface="Calibri"/>
                          <a:cs typeface="Times New Roman"/>
                        </a:rPr>
                        <a:t>2</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libri"/>
                          <a:ea typeface="Calibri"/>
                          <a:cs typeface="Times New Roman"/>
                        </a:rPr>
                        <a:t>50%</a:t>
                      </a:r>
                      <a:endParaRPr lang="en-ZA" sz="160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64753">
                <a:tc>
                  <a:txBody>
                    <a:bodyPr/>
                    <a:lstStyle/>
                    <a:p>
                      <a:pPr algn="l">
                        <a:lnSpc>
                          <a:spcPct val="115000"/>
                        </a:lnSpc>
                        <a:spcAft>
                          <a:spcPts val="0"/>
                        </a:spcAft>
                      </a:pPr>
                      <a:r>
                        <a:rPr lang="en-US" sz="1600" dirty="0">
                          <a:effectLst/>
                          <a:latin typeface="Calibri"/>
                          <a:ea typeface="Calibri"/>
                          <a:cs typeface="Times New Roman"/>
                        </a:rPr>
                        <a:t>Exercisable </a:t>
                      </a:r>
                      <a:r>
                        <a:rPr lang="en-US" sz="1600" b="1" dirty="0">
                          <a:effectLst/>
                          <a:latin typeface="Calibri"/>
                          <a:ea typeface="Calibri"/>
                          <a:cs typeface="Times New Roman"/>
                        </a:rPr>
                        <a:t>voting rights</a:t>
                      </a:r>
                      <a:r>
                        <a:rPr lang="en-US" sz="1600" dirty="0">
                          <a:effectLst/>
                          <a:latin typeface="Calibri"/>
                          <a:ea typeface="Calibri"/>
                          <a:cs typeface="Times New Roman"/>
                        </a:rPr>
                        <a:t> of Black female board members as a percentage of all </a:t>
                      </a:r>
                      <a:r>
                        <a:rPr lang="en-US" sz="1600" b="1" dirty="0">
                          <a:effectLst/>
                          <a:latin typeface="Calibri"/>
                          <a:ea typeface="Calibri"/>
                          <a:cs typeface="Times New Roman"/>
                        </a:rPr>
                        <a:t>Board members</a:t>
                      </a:r>
                      <a:endParaRPr lang="en-ZA" sz="2000" b="1" dirty="0">
                        <a:effectLst/>
                        <a:latin typeface="Calibri"/>
                        <a:ea typeface="Calibri"/>
                        <a:cs typeface="Times New Roman"/>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ZA" sz="2000">
                          <a:effectLst/>
                          <a:latin typeface="Calibri"/>
                          <a:ea typeface="Calibri"/>
                          <a:cs typeface="Times New Roman"/>
                        </a:rPr>
                        <a:t>1</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libri"/>
                          <a:ea typeface="Calibri"/>
                          <a:cs typeface="Times New Roman"/>
                        </a:rPr>
                        <a:t>25%</a:t>
                      </a:r>
                      <a:endParaRPr lang="en-ZA" sz="160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64753">
                <a:tc>
                  <a:txBody>
                    <a:bodyPr/>
                    <a:lstStyle/>
                    <a:p>
                      <a:pPr algn="l">
                        <a:lnSpc>
                          <a:spcPct val="115000"/>
                        </a:lnSpc>
                        <a:spcAft>
                          <a:spcPts val="0"/>
                        </a:spcAft>
                      </a:pPr>
                      <a:r>
                        <a:rPr lang="en-US" sz="1600" b="1" dirty="0">
                          <a:effectLst/>
                          <a:latin typeface="Calibri"/>
                          <a:ea typeface="Calibri"/>
                          <a:cs typeface="Times New Roman"/>
                        </a:rPr>
                        <a:t>Black Executive Directors </a:t>
                      </a:r>
                      <a:r>
                        <a:rPr lang="en-US" sz="1600" dirty="0">
                          <a:effectLst/>
                          <a:latin typeface="Calibri"/>
                          <a:ea typeface="Calibri"/>
                          <a:cs typeface="Times New Roman"/>
                        </a:rPr>
                        <a:t>as a percentage of all executive directors</a:t>
                      </a:r>
                      <a:endParaRPr lang="en-ZA" sz="2000" dirty="0">
                        <a:effectLst/>
                        <a:latin typeface="Calibri"/>
                        <a:ea typeface="Calibri"/>
                        <a:cs typeface="Times New Roman"/>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ZA" sz="2000">
                          <a:effectLst/>
                          <a:latin typeface="Calibri"/>
                          <a:ea typeface="Calibri"/>
                          <a:cs typeface="Times New Roman"/>
                        </a:rPr>
                        <a:t>2</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libri"/>
                          <a:ea typeface="Calibri"/>
                          <a:cs typeface="Times New Roman"/>
                        </a:rPr>
                        <a:t>50%</a:t>
                      </a:r>
                      <a:endParaRPr lang="en-ZA" sz="160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64753">
                <a:tc>
                  <a:txBody>
                    <a:bodyPr/>
                    <a:lstStyle/>
                    <a:p>
                      <a:pPr algn="l">
                        <a:lnSpc>
                          <a:spcPct val="115000"/>
                        </a:lnSpc>
                        <a:spcAft>
                          <a:spcPts val="0"/>
                        </a:spcAft>
                      </a:pPr>
                      <a:r>
                        <a:rPr lang="en-US" sz="1600" b="1" dirty="0">
                          <a:effectLst/>
                          <a:latin typeface="Calibri"/>
                          <a:ea typeface="Calibri"/>
                          <a:cs typeface="Times New Roman"/>
                        </a:rPr>
                        <a:t>Black Female Executive Directors </a:t>
                      </a:r>
                      <a:r>
                        <a:rPr lang="en-US" sz="1600" dirty="0">
                          <a:effectLst/>
                          <a:latin typeface="Calibri"/>
                          <a:ea typeface="Calibri"/>
                          <a:cs typeface="Times New Roman"/>
                        </a:rPr>
                        <a:t>as a percentage of all executive directors</a:t>
                      </a:r>
                      <a:endParaRPr lang="en-ZA" sz="2000" dirty="0">
                        <a:effectLst/>
                        <a:latin typeface="Calibri"/>
                        <a:ea typeface="Calibri"/>
                        <a:cs typeface="Times New Roman"/>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ZA" sz="2000">
                          <a:effectLst/>
                          <a:latin typeface="Calibri"/>
                          <a:ea typeface="Calibri"/>
                          <a:cs typeface="Times New Roman"/>
                        </a:rPr>
                        <a:t>1</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dirty="0">
                          <a:effectLst/>
                          <a:latin typeface="Calibri"/>
                          <a:ea typeface="Calibri"/>
                          <a:cs typeface="Times New Roman"/>
                        </a:rPr>
                        <a:t>25%</a:t>
                      </a:r>
                      <a:endParaRPr lang="en-ZA" sz="16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1145">
                <a:tc>
                  <a:txBody>
                    <a:bodyPr/>
                    <a:lstStyle/>
                    <a:p>
                      <a:pPr algn="l">
                        <a:lnSpc>
                          <a:spcPct val="115000"/>
                        </a:lnSpc>
                        <a:spcAft>
                          <a:spcPts val="0"/>
                        </a:spcAft>
                      </a:pPr>
                      <a:r>
                        <a:rPr lang="en-US" sz="1800" b="1" dirty="0">
                          <a:effectLst/>
                          <a:latin typeface="Calibri"/>
                          <a:ea typeface="Calibri"/>
                          <a:cs typeface="Times New Roman"/>
                        </a:rPr>
                        <a:t>OTHER EXECUTIVE MANAGEMENT</a:t>
                      </a:r>
                      <a:endParaRPr lang="en-ZA" sz="2400" dirty="0">
                        <a:effectLst/>
                        <a:latin typeface="Calibri"/>
                        <a:ea typeface="Calibri"/>
                        <a:cs typeface="Times New Roman"/>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a:lnSpc>
                          <a:spcPct val="115000"/>
                        </a:lnSpc>
                        <a:spcAft>
                          <a:spcPts val="1000"/>
                        </a:spcAft>
                      </a:pPr>
                      <a:r>
                        <a:rPr lang="en-ZA" sz="1800">
                          <a:effectLst/>
                          <a:latin typeface="Calibri"/>
                          <a:ea typeface="Calibri"/>
                          <a:cs typeface="Times New Roman"/>
                        </a:rPr>
                        <a:t> </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a:lnSpc>
                          <a:spcPct val="115000"/>
                        </a:lnSpc>
                        <a:spcAft>
                          <a:spcPts val="0"/>
                        </a:spcAft>
                      </a:pPr>
                      <a:r>
                        <a:rPr lang="en-ZA" sz="1600" u="none" strike="noStrike">
                          <a:effectLst/>
                          <a:latin typeface="Calibri"/>
                          <a:ea typeface="Calibri"/>
                          <a:cs typeface="Times New Roman"/>
                        </a:rPr>
                        <a:t> </a:t>
                      </a:r>
                      <a:endParaRPr lang="en-ZA" sz="160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r>
              <a:tr h="664753">
                <a:tc>
                  <a:txBody>
                    <a:bodyPr/>
                    <a:lstStyle/>
                    <a:p>
                      <a:pPr algn="l">
                        <a:lnSpc>
                          <a:spcPct val="115000"/>
                        </a:lnSpc>
                        <a:spcAft>
                          <a:spcPts val="0"/>
                        </a:spcAft>
                      </a:pPr>
                      <a:r>
                        <a:rPr lang="en-US" sz="1600" b="1" dirty="0">
                          <a:effectLst/>
                          <a:latin typeface="Calibri"/>
                          <a:ea typeface="Calibri"/>
                          <a:cs typeface="Times New Roman"/>
                        </a:rPr>
                        <a:t>Black Executive Management </a:t>
                      </a:r>
                      <a:r>
                        <a:rPr lang="en-US" sz="1600" dirty="0">
                          <a:effectLst/>
                          <a:latin typeface="Calibri"/>
                          <a:ea typeface="Calibri"/>
                          <a:cs typeface="Times New Roman"/>
                        </a:rPr>
                        <a:t>as a percentage of all executive Management</a:t>
                      </a:r>
                      <a:endParaRPr lang="en-ZA" sz="2000" dirty="0">
                        <a:effectLst/>
                        <a:latin typeface="Calibri"/>
                        <a:ea typeface="Calibri"/>
                        <a:cs typeface="Times New Roman"/>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ZA" sz="2000">
                          <a:effectLst/>
                          <a:latin typeface="Calibri"/>
                          <a:ea typeface="Calibri"/>
                          <a:cs typeface="Times New Roman"/>
                        </a:rPr>
                        <a:t>2</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libri"/>
                          <a:ea typeface="Calibri"/>
                          <a:cs typeface="Times New Roman"/>
                        </a:rPr>
                        <a:t>60%</a:t>
                      </a:r>
                      <a:endParaRPr lang="en-ZA" sz="160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64753">
                <a:tc>
                  <a:txBody>
                    <a:bodyPr/>
                    <a:lstStyle/>
                    <a:p>
                      <a:pPr algn="l">
                        <a:lnSpc>
                          <a:spcPct val="115000"/>
                        </a:lnSpc>
                        <a:spcAft>
                          <a:spcPts val="0"/>
                        </a:spcAft>
                      </a:pPr>
                      <a:r>
                        <a:rPr lang="en-US" sz="1600" b="1" dirty="0">
                          <a:effectLst/>
                          <a:latin typeface="Calibri"/>
                          <a:ea typeface="Calibri"/>
                          <a:cs typeface="Times New Roman"/>
                        </a:rPr>
                        <a:t>Black female executive Management </a:t>
                      </a:r>
                      <a:r>
                        <a:rPr lang="en-US" sz="1600" dirty="0">
                          <a:effectLst/>
                          <a:latin typeface="Calibri"/>
                          <a:ea typeface="Calibri"/>
                          <a:cs typeface="Times New Roman"/>
                        </a:rPr>
                        <a:t>as a percentage of all executive management</a:t>
                      </a:r>
                      <a:endParaRPr lang="en-ZA" sz="2000" dirty="0">
                        <a:effectLst/>
                        <a:latin typeface="Calibri"/>
                        <a:ea typeface="Calibri"/>
                        <a:cs typeface="Times New Roman"/>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ZA" sz="2000">
                          <a:effectLst/>
                          <a:latin typeface="Calibri"/>
                          <a:ea typeface="Calibri"/>
                          <a:cs typeface="Times New Roman"/>
                        </a:rPr>
                        <a:t>1</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dirty="0">
                          <a:effectLst/>
                          <a:latin typeface="Calibri"/>
                          <a:ea typeface="Calibri"/>
                          <a:cs typeface="Times New Roman"/>
                        </a:rPr>
                        <a:t>30%</a:t>
                      </a:r>
                      <a:endParaRPr lang="en-ZA" sz="1600" dirty="0">
                        <a:effectLst/>
                        <a:latin typeface="Calibri"/>
                        <a:ea typeface="Calibri"/>
                        <a:cs typeface="Times New Roman"/>
                      </a:endParaRPr>
                    </a:p>
                    <a:p>
                      <a:pPr algn="ctr">
                        <a:lnSpc>
                          <a:spcPct val="115000"/>
                        </a:lnSpc>
                        <a:spcAft>
                          <a:spcPts val="0"/>
                        </a:spcAft>
                      </a:pPr>
                      <a:r>
                        <a:rPr lang="en-ZA" sz="1600" dirty="0">
                          <a:effectLst/>
                          <a:latin typeface="Calibri"/>
                          <a:ea typeface="Calibri"/>
                          <a:cs typeface="Times New Roman"/>
                        </a:rPr>
                        <a:t> </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1145">
                <a:tc>
                  <a:txBody>
                    <a:bodyPr/>
                    <a:lstStyle/>
                    <a:p>
                      <a:pPr algn="r">
                        <a:lnSpc>
                          <a:spcPct val="115000"/>
                        </a:lnSpc>
                        <a:spcAft>
                          <a:spcPts val="0"/>
                        </a:spcAft>
                      </a:pPr>
                      <a:r>
                        <a:rPr lang="en-US" sz="1800" b="1">
                          <a:effectLst/>
                          <a:latin typeface="Calibri"/>
                          <a:ea typeface="Calibri"/>
                          <a:cs typeface="Times New Roman"/>
                        </a:rPr>
                        <a:t>TOTAL</a:t>
                      </a:r>
                      <a:endParaRPr lang="en-ZA" sz="2400">
                        <a:effectLst/>
                        <a:latin typeface="Calibri"/>
                        <a:ea typeface="Calibri"/>
                        <a:cs typeface="Times New Roman"/>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ct val="115000"/>
                        </a:lnSpc>
                        <a:spcAft>
                          <a:spcPts val="1000"/>
                        </a:spcAft>
                      </a:pPr>
                      <a:r>
                        <a:rPr lang="en-ZA" sz="2400" dirty="0">
                          <a:effectLst/>
                          <a:latin typeface="Calibri"/>
                          <a:ea typeface="Calibri"/>
                          <a:cs typeface="Times New Roman"/>
                        </a:rPr>
                        <a:t>9</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ct val="115000"/>
                        </a:lnSpc>
                        <a:spcAft>
                          <a:spcPts val="0"/>
                        </a:spcAft>
                      </a:pPr>
                      <a:r>
                        <a:rPr lang="en-US" sz="1600" dirty="0">
                          <a:effectLst/>
                          <a:latin typeface="Calibri"/>
                          <a:ea typeface="Calibri"/>
                          <a:cs typeface="Times New Roman"/>
                        </a:rPr>
                        <a:t> </a:t>
                      </a:r>
                      <a:endParaRPr lang="en-ZA" sz="16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bl>
          </a:graphicData>
        </a:graphic>
      </p:graphicFrame>
    </p:spTree>
    <p:extLst>
      <p:ext uri="{BB962C8B-B14F-4D97-AF65-F5344CB8AC3E}">
        <p14:creationId xmlns:p14="http://schemas.microsoft.com/office/powerpoint/2010/main" val="192428658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153592" y="544122"/>
            <a:ext cx="6874792" cy="815975"/>
          </a:xfrm>
          <a:prstGeom prst="rect">
            <a:avLst/>
          </a:prstGeom>
        </p:spPr>
        <p:txBody>
          <a:bodyPr/>
          <a:lstStyle>
            <a:lvl1pPr algn="l" defTabSz="457200" rtl="0" eaLnBrk="1" fontAlgn="base" hangingPunct="1">
              <a:spcBef>
                <a:spcPct val="0"/>
              </a:spcBef>
              <a:spcAft>
                <a:spcPct val="0"/>
              </a:spcAft>
              <a:defRPr sz="3600" b="1" kern="1200">
                <a:solidFill>
                  <a:srgbClr val="1E9BFF"/>
                </a:solidFill>
                <a:latin typeface="Arial"/>
                <a:ea typeface="+mj-ea"/>
                <a:cs typeface="Arial"/>
              </a:defRPr>
            </a:lvl1pPr>
            <a:lvl2pPr algn="l" defTabSz="457200" rtl="0" eaLnBrk="1" fontAlgn="base" hangingPunct="1">
              <a:spcBef>
                <a:spcPct val="0"/>
              </a:spcBef>
              <a:spcAft>
                <a:spcPct val="0"/>
              </a:spcAft>
              <a:defRPr sz="3600" b="1">
                <a:solidFill>
                  <a:srgbClr val="1E9BFF"/>
                </a:solidFill>
                <a:latin typeface="Arial" charset="0"/>
                <a:cs typeface="Arial" charset="0"/>
              </a:defRPr>
            </a:lvl2pPr>
            <a:lvl3pPr algn="l" defTabSz="457200" rtl="0" eaLnBrk="1" fontAlgn="base" hangingPunct="1">
              <a:spcBef>
                <a:spcPct val="0"/>
              </a:spcBef>
              <a:spcAft>
                <a:spcPct val="0"/>
              </a:spcAft>
              <a:defRPr sz="3600" b="1">
                <a:solidFill>
                  <a:srgbClr val="1E9BFF"/>
                </a:solidFill>
                <a:latin typeface="Arial" charset="0"/>
                <a:cs typeface="Arial" charset="0"/>
              </a:defRPr>
            </a:lvl3pPr>
            <a:lvl4pPr algn="l" defTabSz="457200" rtl="0" eaLnBrk="1" fontAlgn="base" hangingPunct="1">
              <a:spcBef>
                <a:spcPct val="0"/>
              </a:spcBef>
              <a:spcAft>
                <a:spcPct val="0"/>
              </a:spcAft>
              <a:defRPr sz="3600" b="1">
                <a:solidFill>
                  <a:srgbClr val="1E9BFF"/>
                </a:solidFill>
                <a:latin typeface="Arial" charset="0"/>
                <a:cs typeface="Arial" charset="0"/>
              </a:defRPr>
            </a:lvl4pPr>
            <a:lvl5pPr algn="l" defTabSz="457200" rtl="0" eaLnBrk="1" fontAlgn="base" hangingPunct="1">
              <a:spcBef>
                <a:spcPct val="0"/>
              </a:spcBef>
              <a:spcAft>
                <a:spcPct val="0"/>
              </a:spcAft>
              <a:defRPr sz="3600" b="1">
                <a:solidFill>
                  <a:srgbClr val="1E9BFF"/>
                </a:solidFill>
                <a:latin typeface="Arial" charset="0"/>
                <a:cs typeface="Arial" charset="0"/>
              </a:defRPr>
            </a:lvl5pPr>
            <a:lvl6pPr marL="457200" algn="l" defTabSz="457200" rtl="0" eaLnBrk="1" fontAlgn="base" hangingPunct="1">
              <a:spcBef>
                <a:spcPct val="0"/>
              </a:spcBef>
              <a:spcAft>
                <a:spcPct val="0"/>
              </a:spcAft>
              <a:defRPr sz="3600" b="1">
                <a:solidFill>
                  <a:srgbClr val="1E9BFF"/>
                </a:solidFill>
                <a:latin typeface="Arial" charset="0"/>
                <a:cs typeface="Arial" charset="0"/>
              </a:defRPr>
            </a:lvl6pPr>
            <a:lvl7pPr marL="914400" algn="l" defTabSz="457200" rtl="0" eaLnBrk="1" fontAlgn="base" hangingPunct="1">
              <a:spcBef>
                <a:spcPct val="0"/>
              </a:spcBef>
              <a:spcAft>
                <a:spcPct val="0"/>
              </a:spcAft>
              <a:defRPr sz="3600" b="1">
                <a:solidFill>
                  <a:srgbClr val="1E9BFF"/>
                </a:solidFill>
                <a:latin typeface="Arial" charset="0"/>
                <a:cs typeface="Arial" charset="0"/>
              </a:defRPr>
            </a:lvl7pPr>
            <a:lvl8pPr marL="1371600" algn="l" defTabSz="457200" rtl="0" eaLnBrk="1" fontAlgn="base" hangingPunct="1">
              <a:spcBef>
                <a:spcPct val="0"/>
              </a:spcBef>
              <a:spcAft>
                <a:spcPct val="0"/>
              </a:spcAft>
              <a:defRPr sz="3600" b="1">
                <a:solidFill>
                  <a:srgbClr val="1E9BFF"/>
                </a:solidFill>
                <a:latin typeface="Arial" charset="0"/>
                <a:cs typeface="Arial" charset="0"/>
              </a:defRPr>
            </a:lvl8pPr>
            <a:lvl9pPr marL="1828800" algn="l" defTabSz="457200" rtl="0" eaLnBrk="1" fontAlgn="base" hangingPunct="1">
              <a:spcBef>
                <a:spcPct val="0"/>
              </a:spcBef>
              <a:spcAft>
                <a:spcPct val="0"/>
              </a:spcAft>
              <a:defRPr sz="3600" b="1">
                <a:solidFill>
                  <a:srgbClr val="1E9BFF"/>
                </a:solidFill>
                <a:latin typeface="Arial" charset="0"/>
                <a:cs typeface="Arial" charset="0"/>
              </a:defRPr>
            </a:lvl9pPr>
          </a:lstStyle>
          <a:p>
            <a:r>
              <a:rPr lang="en-ZA" dirty="0" smtClean="0">
                <a:solidFill>
                  <a:schemeClr val="tx1"/>
                </a:solidFill>
              </a:rPr>
              <a:t>Management Control - QSE</a:t>
            </a:r>
            <a:r>
              <a:rPr lang="en-US" dirty="0" smtClean="0">
                <a:solidFill>
                  <a:schemeClr val="tx1"/>
                </a:solidFill>
              </a:rPr>
              <a:t/>
            </a:r>
            <a:br>
              <a:rPr lang="en-US" dirty="0" smtClean="0">
                <a:solidFill>
                  <a:schemeClr val="tx1"/>
                </a:solidFill>
              </a:rPr>
            </a:br>
            <a:endParaRPr lang="en-ZA" dirty="0">
              <a:solidFill>
                <a:schemeClr val="tx1"/>
              </a:solidFill>
            </a:endParaRPr>
          </a:p>
        </p:txBody>
      </p:sp>
      <p:graphicFrame>
        <p:nvGraphicFramePr>
          <p:cNvPr id="10" name="Table 9"/>
          <p:cNvGraphicFramePr>
            <a:graphicFrameLocks noGrp="1"/>
          </p:cNvGraphicFramePr>
          <p:nvPr>
            <p:extLst>
              <p:ext uri="{D42A27DB-BD31-4B8C-83A1-F6EECF244321}">
                <p14:modId xmlns:p14="http://schemas.microsoft.com/office/powerpoint/2010/main" val="2387647927"/>
              </p:ext>
            </p:extLst>
          </p:nvPr>
        </p:nvGraphicFramePr>
        <p:xfrm>
          <a:off x="1153591" y="1360099"/>
          <a:ext cx="7666880" cy="5021229"/>
        </p:xfrm>
        <a:graphic>
          <a:graphicData uri="http://schemas.openxmlformats.org/drawingml/2006/table">
            <a:tbl>
              <a:tblPr/>
              <a:tblGrid>
                <a:gridCol w="5290617"/>
                <a:gridCol w="1224136"/>
                <a:gridCol w="1152127"/>
              </a:tblGrid>
              <a:tr h="707317">
                <a:tc>
                  <a:txBody>
                    <a:bodyPr/>
                    <a:lstStyle/>
                    <a:p>
                      <a:pPr>
                        <a:lnSpc>
                          <a:spcPct val="115000"/>
                        </a:lnSpc>
                        <a:spcAft>
                          <a:spcPts val="1000"/>
                        </a:spcAft>
                      </a:pPr>
                      <a:r>
                        <a:rPr lang="en-US" sz="2000" b="1" dirty="0">
                          <a:effectLst/>
                          <a:latin typeface="Arial"/>
                          <a:ea typeface="Calibri"/>
                          <a:cs typeface="Times New Roman"/>
                        </a:rPr>
                        <a:t>MANAGEMENT CONTROL INDICATOR</a:t>
                      </a:r>
                      <a:endParaRPr lang="en-ZA" sz="3200" b="1"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marL="635" algn="ctr">
                        <a:lnSpc>
                          <a:spcPct val="115000"/>
                        </a:lnSpc>
                        <a:spcAft>
                          <a:spcPts val="1000"/>
                        </a:spcAft>
                      </a:pPr>
                      <a:r>
                        <a:rPr lang="en-ZA" sz="1200" b="1" spc="-25" dirty="0">
                          <a:effectLst/>
                          <a:latin typeface="Arial"/>
                          <a:ea typeface="Calibri"/>
                          <a:cs typeface="Times New Roman"/>
                        </a:rPr>
                        <a:t>WEIGHTING </a:t>
                      </a:r>
                      <a:endParaRPr lang="en-ZA" sz="1200" b="1" spc="-25" dirty="0" smtClean="0">
                        <a:effectLst/>
                        <a:latin typeface="Arial"/>
                        <a:ea typeface="Calibri"/>
                        <a:cs typeface="Times New Roman"/>
                      </a:endParaRPr>
                    </a:p>
                    <a:p>
                      <a:pPr marL="635" algn="ctr">
                        <a:lnSpc>
                          <a:spcPct val="115000"/>
                        </a:lnSpc>
                        <a:spcAft>
                          <a:spcPts val="1000"/>
                        </a:spcAft>
                      </a:pPr>
                      <a:r>
                        <a:rPr lang="en-ZA" sz="1200" b="1" spc="-25" dirty="0" smtClean="0">
                          <a:effectLst/>
                          <a:latin typeface="Arial"/>
                          <a:ea typeface="Calibri"/>
                          <a:cs typeface="Times New Roman"/>
                        </a:rPr>
                        <a:t>POINTS</a:t>
                      </a:r>
                      <a:endParaRPr lang="en-ZA" sz="18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marL="2540" algn="ctr">
                        <a:lnSpc>
                          <a:spcPct val="115000"/>
                        </a:lnSpc>
                        <a:spcAft>
                          <a:spcPts val="1000"/>
                        </a:spcAft>
                      </a:pPr>
                      <a:r>
                        <a:rPr lang="en-ZA" sz="1200" b="1" spc="-25" dirty="0">
                          <a:effectLst/>
                          <a:latin typeface="Arial"/>
                          <a:ea typeface="Calibri"/>
                          <a:cs typeface="Times New Roman"/>
                        </a:rPr>
                        <a:t>COMPLIANCE</a:t>
                      </a:r>
                      <a:endParaRPr lang="en-ZA" sz="1800" dirty="0">
                        <a:effectLst/>
                        <a:latin typeface="Calibri"/>
                        <a:ea typeface="Calibri"/>
                        <a:cs typeface="Times New Roman"/>
                      </a:endParaRPr>
                    </a:p>
                    <a:p>
                      <a:pPr marL="2540" algn="ctr">
                        <a:lnSpc>
                          <a:spcPct val="115000"/>
                        </a:lnSpc>
                        <a:spcAft>
                          <a:spcPts val="1000"/>
                        </a:spcAft>
                      </a:pPr>
                      <a:r>
                        <a:rPr lang="en-ZA" sz="1200" b="1" spc="-25" dirty="0">
                          <a:effectLst/>
                          <a:latin typeface="Arial"/>
                          <a:ea typeface="Calibri"/>
                          <a:cs typeface="Times New Roman"/>
                        </a:rPr>
                        <a:t> TARGET</a:t>
                      </a:r>
                      <a:endParaRPr lang="en-ZA" sz="18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r>
              <a:tr h="707317">
                <a:tc gridSpan="3">
                  <a:txBody>
                    <a:bodyPr/>
                    <a:lstStyle/>
                    <a:p>
                      <a:pPr>
                        <a:lnSpc>
                          <a:spcPct val="115000"/>
                        </a:lnSpc>
                        <a:spcAft>
                          <a:spcPts val="1000"/>
                        </a:spcAft>
                      </a:pPr>
                      <a:r>
                        <a:rPr lang="en-US" sz="2000" b="1" dirty="0">
                          <a:effectLst/>
                          <a:latin typeface="Arial"/>
                          <a:ea typeface="Calibri"/>
                          <a:cs typeface="Times New Roman"/>
                        </a:rPr>
                        <a:t>Boa</a:t>
                      </a:r>
                      <a:r>
                        <a:rPr lang="en-US" sz="1800" b="1" dirty="0">
                          <a:effectLst/>
                          <a:latin typeface="Arial"/>
                          <a:ea typeface="Calibri"/>
                          <a:cs typeface="Times New Roman"/>
                        </a:rPr>
                        <a:t>rd participation</a:t>
                      </a:r>
                      <a:endParaRPr lang="en-ZA" sz="2800" dirty="0">
                        <a:effectLst/>
                        <a:latin typeface="Calibri"/>
                        <a:ea typeface="Calibri"/>
                        <a:cs typeface="Times New Roman"/>
                      </a:endParaRPr>
                    </a:p>
                    <a:p>
                      <a:pPr marL="2540" algn="ctr">
                        <a:lnSpc>
                          <a:spcPct val="115000"/>
                        </a:lnSpc>
                        <a:spcAft>
                          <a:spcPts val="1000"/>
                        </a:spcAft>
                      </a:pPr>
                      <a:r>
                        <a:rPr lang="en-ZA" sz="1200" spc="-25" dirty="0">
                          <a:effectLst/>
                          <a:latin typeface="Arial"/>
                          <a:ea typeface="Calibri"/>
                          <a:cs typeface="Times New Roman"/>
                        </a:rPr>
                        <a:t> </a:t>
                      </a:r>
                      <a:endParaRPr lang="en-ZA" sz="18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endParaRPr lang="en-ZA"/>
                    </a:p>
                  </a:txBody>
                  <a:tcPr/>
                </a:tc>
                <a:tc hMerge="1">
                  <a:txBody>
                    <a:bodyPr/>
                    <a:lstStyle/>
                    <a:p>
                      <a:endParaRPr lang="en-ZA"/>
                    </a:p>
                  </a:txBody>
                  <a:tcPr/>
                </a:tc>
              </a:tr>
              <a:tr h="791772">
                <a:tc>
                  <a:txBody>
                    <a:bodyPr/>
                    <a:lstStyle/>
                    <a:p>
                      <a:pPr marL="128905">
                        <a:lnSpc>
                          <a:spcPct val="115000"/>
                        </a:lnSpc>
                        <a:spcAft>
                          <a:spcPts val="1000"/>
                        </a:spcAft>
                      </a:pPr>
                      <a:r>
                        <a:rPr lang="en-ZA" sz="1600" spc="-25" dirty="0">
                          <a:effectLst/>
                          <a:latin typeface="Arial"/>
                          <a:ea typeface="Calibri"/>
                          <a:cs typeface="Times New Roman"/>
                        </a:rPr>
                        <a:t>Exercisable </a:t>
                      </a:r>
                      <a:r>
                        <a:rPr lang="en-ZA" sz="1600" b="1" spc="-25" dirty="0">
                          <a:effectLst/>
                          <a:latin typeface="Arial"/>
                          <a:ea typeface="Calibri"/>
                          <a:cs typeface="Times New Roman"/>
                        </a:rPr>
                        <a:t>voting rights of black board members </a:t>
                      </a:r>
                      <a:r>
                        <a:rPr lang="en-ZA" sz="1600" spc="-25" dirty="0">
                          <a:effectLst/>
                          <a:latin typeface="Arial"/>
                          <a:ea typeface="Calibri"/>
                          <a:cs typeface="Times New Roman"/>
                        </a:rPr>
                        <a:t>as a percentage  of all voting board members</a:t>
                      </a:r>
                      <a:endParaRPr lang="en-ZA" sz="24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ZA" sz="1800" spc="-25">
                          <a:effectLst/>
                          <a:latin typeface="Arial"/>
                          <a:ea typeface="Calibri"/>
                          <a:cs typeface="Times New Roman"/>
                        </a:rPr>
                        <a:t>4</a:t>
                      </a:r>
                      <a:endParaRPr lang="en-ZA" sz="280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540" algn="ctr">
                        <a:lnSpc>
                          <a:spcPct val="115000"/>
                        </a:lnSpc>
                        <a:spcAft>
                          <a:spcPts val="1000"/>
                        </a:spcAft>
                      </a:pPr>
                      <a:r>
                        <a:rPr lang="en-ZA" sz="1800" spc="-25">
                          <a:effectLst/>
                          <a:latin typeface="Arial"/>
                          <a:ea typeface="Calibri"/>
                          <a:cs typeface="Times New Roman"/>
                        </a:rPr>
                        <a:t>50%</a:t>
                      </a:r>
                      <a:endParaRPr lang="en-ZA" sz="280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4542">
                <a:tc>
                  <a:txBody>
                    <a:bodyPr/>
                    <a:lstStyle/>
                    <a:p>
                      <a:pPr marL="128905">
                        <a:lnSpc>
                          <a:spcPct val="115000"/>
                        </a:lnSpc>
                        <a:spcAft>
                          <a:spcPts val="1000"/>
                        </a:spcAft>
                      </a:pPr>
                      <a:r>
                        <a:rPr lang="en-ZA" sz="1600" spc="-25" dirty="0">
                          <a:effectLst/>
                          <a:latin typeface="Arial"/>
                          <a:ea typeface="Calibri"/>
                          <a:cs typeface="Times New Roman"/>
                        </a:rPr>
                        <a:t>Exercisable </a:t>
                      </a:r>
                      <a:r>
                        <a:rPr lang="en-ZA" sz="1600" b="1" spc="-25" dirty="0">
                          <a:effectLst/>
                          <a:latin typeface="Arial"/>
                          <a:ea typeface="Calibri"/>
                          <a:cs typeface="Times New Roman"/>
                        </a:rPr>
                        <a:t>voting rights of black female board members </a:t>
                      </a:r>
                      <a:r>
                        <a:rPr lang="en-ZA" sz="1600" spc="-25" dirty="0">
                          <a:effectLst/>
                          <a:latin typeface="Arial"/>
                          <a:ea typeface="Calibri"/>
                          <a:cs typeface="Times New Roman"/>
                        </a:rPr>
                        <a:t>as a percentage  of all voting board members</a:t>
                      </a:r>
                      <a:endParaRPr lang="en-ZA" sz="24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ZA" sz="1800" spc="-25">
                          <a:effectLst/>
                          <a:latin typeface="Arial"/>
                          <a:ea typeface="Calibri"/>
                          <a:cs typeface="Times New Roman"/>
                        </a:rPr>
                        <a:t>2</a:t>
                      </a:r>
                      <a:endParaRPr lang="en-ZA" sz="280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540" algn="ctr">
                        <a:lnSpc>
                          <a:spcPct val="115000"/>
                        </a:lnSpc>
                        <a:spcAft>
                          <a:spcPts val="1000"/>
                        </a:spcAft>
                      </a:pPr>
                      <a:r>
                        <a:rPr lang="en-ZA" sz="1800" spc="-25" dirty="0">
                          <a:effectLst/>
                          <a:latin typeface="Arial"/>
                          <a:ea typeface="Calibri"/>
                          <a:cs typeface="Times New Roman"/>
                        </a:rPr>
                        <a:t>25%</a:t>
                      </a:r>
                      <a:endParaRPr lang="en-ZA" sz="28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8931">
                <a:tc gridSpan="3">
                  <a:txBody>
                    <a:bodyPr/>
                    <a:lstStyle/>
                    <a:p>
                      <a:pPr marL="2540">
                        <a:lnSpc>
                          <a:spcPct val="115000"/>
                        </a:lnSpc>
                        <a:spcAft>
                          <a:spcPts val="1000"/>
                        </a:spcAft>
                      </a:pPr>
                      <a:r>
                        <a:rPr lang="en-US" sz="1800" b="1" dirty="0">
                          <a:effectLst/>
                          <a:latin typeface="Arial"/>
                          <a:ea typeface="Calibri"/>
                          <a:cs typeface="Times New Roman"/>
                        </a:rPr>
                        <a:t>Other executive management</a:t>
                      </a:r>
                      <a:endParaRPr lang="en-ZA" sz="28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endParaRPr lang="en-ZA"/>
                    </a:p>
                  </a:txBody>
                  <a:tcPr/>
                </a:tc>
                <a:tc hMerge="1">
                  <a:txBody>
                    <a:bodyPr/>
                    <a:lstStyle/>
                    <a:p>
                      <a:endParaRPr lang="en-ZA"/>
                    </a:p>
                  </a:txBody>
                  <a:tcPr/>
                </a:tc>
              </a:tr>
              <a:tr h="620222">
                <a:tc>
                  <a:txBody>
                    <a:bodyPr/>
                    <a:lstStyle/>
                    <a:p>
                      <a:pPr marL="128905">
                        <a:lnSpc>
                          <a:spcPct val="115000"/>
                        </a:lnSpc>
                        <a:spcAft>
                          <a:spcPts val="1000"/>
                        </a:spcAft>
                      </a:pPr>
                      <a:r>
                        <a:rPr lang="en-ZA" sz="1600" b="1" spc="-25" dirty="0">
                          <a:effectLst/>
                          <a:latin typeface="Arial"/>
                          <a:ea typeface="Calibri"/>
                          <a:cs typeface="Times New Roman"/>
                        </a:rPr>
                        <a:t>Black executive management </a:t>
                      </a:r>
                      <a:r>
                        <a:rPr lang="en-ZA" sz="1600" spc="-25" dirty="0">
                          <a:effectLst/>
                          <a:latin typeface="Arial"/>
                          <a:ea typeface="Calibri"/>
                          <a:cs typeface="Times New Roman"/>
                        </a:rPr>
                        <a:t>as  a percentage of all executive managers</a:t>
                      </a:r>
                      <a:endParaRPr lang="en-ZA" sz="24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ZA" sz="1800" spc="-25">
                          <a:effectLst/>
                          <a:latin typeface="Arial"/>
                          <a:ea typeface="Calibri"/>
                          <a:cs typeface="Times New Roman"/>
                        </a:rPr>
                        <a:t>2</a:t>
                      </a:r>
                      <a:endParaRPr lang="en-ZA" sz="280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540" algn="ctr">
                        <a:lnSpc>
                          <a:spcPct val="115000"/>
                        </a:lnSpc>
                        <a:spcAft>
                          <a:spcPts val="1000"/>
                        </a:spcAft>
                      </a:pPr>
                      <a:r>
                        <a:rPr lang="en-ZA" sz="1800" spc="-25">
                          <a:effectLst/>
                          <a:latin typeface="Arial"/>
                          <a:ea typeface="Calibri"/>
                          <a:cs typeface="Times New Roman"/>
                        </a:rPr>
                        <a:t>60%</a:t>
                      </a:r>
                      <a:endParaRPr lang="en-ZA" sz="280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10778">
                <a:tc>
                  <a:txBody>
                    <a:bodyPr/>
                    <a:lstStyle/>
                    <a:p>
                      <a:pPr marL="128905">
                        <a:lnSpc>
                          <a:spcPct val="115000"/>
                        </a:lnSpc>
                        <a:spcAft>
                          <a:spcPts val="1000"/>
                        </a:spcAft>
                      </a:pPr>
                      <a:r>
                        <a:rPr lang="en-ZA" sz="1600" b="1" spc="-25" dirty="0">
                          <a:effectLst/>
                          <a:latin typeface="Arial"/>
                          <a:ea typeface="Calibri"/>
                          <a:cs typeface="Times New Roman"/>
                        </a:rPr>
                        <a:t>Black female executive management </a:t>
                      </a:r>
                      <a:r>
                        <a:rPr lang="en-ZA" sz="1600" spc="-25" dirty="0">
                          <a:effectLst/>
                          <a:latin typeface="Arial"/>
                          <a:ea typeface="Calibri"/>
                          <a:cs typeface="Times New Roman"/>
                        </a:rPr>
                        <a:t>as  a percentage of all executive managers</a:t>
                      </a:r>
                      <a:endParaRPr lang="en-ZA" sz="24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ZA" sz="1800" spc="-25">
                          <a:effectLst/>
                          <a:latin typeface="Arial"/>
                          <a:ea typeface="Calibri"/>
                          <a:cs typeface="Times New Roman"/>
                        </a:rPr>
                        <a:t>1</a:t>
                      </a:r>
                      <a:endParaRPr lang="en-ZA" sz="280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540" algn="ctr">
                        <a:lnSpc>
                          <a:spcPct val="115000"/>
                        </a:lnSpc>
                        <a:spcAft>
                          <a:spcPts val="1000"/>
                        </a:spcAft>
                      </a:pPr>
                      <a:r>
                        <a:rPr lang="en-ZA" sz="1800" spc="-25" dirty="0">
                          <a:effectLst/>
                          <a:latin typeface="Arial"/>
                          <a:ea typeface="Calibri"/>
                          <a:cs typeface="Times New Roman"/>
                        </a:rPr>
                        <a:t>30%</a:t>
                      </a:r>
                      <a:endParaRPr lang="en-ZA" sz="28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0350">
                <a:tc>
                  <a:txBody>
                    <a:bodyPr/>
                    <a:lstStyle/>
                    <a:p>
                      <a:pPr marL="128905" algn="r">
                        <a:lnSpc>
                          <a:spcPct val="115000"/>
                        </a:lnSpc>
                        <a:spcAft>
                          <a:spcPts val="1000"/>
                        </a:spcAft>
                      </a:pPr>
                      <a:r>
                        <a:rPr lang="en-ZA" sz="1800" b="1" dirty="0" smtClean="0">
                          <a:effectLst/>
                          <a:latin typeface="Calibri"/>
                          <a:ea typeface="Calibri"/>
                          <a:cs typeface="Times New Roman"/>
                        </a:rPr>
                        <a:t>TOTAL</a:t>
                      </a:r>
                      <a:endParaRPr lang="en-ZA" sz="1800" b="1"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75000"/>
                      </a:schemeClr>
                    </a:solidFill>
                  </a:tcPr>
                </a:tc>
                <a:tc>
                  <a:txBody>
                    <a:bodyPr/>
                    <a:lstStyle/>
                    <a:p>
                      <a:pPr algn="ctr">
                        <a:lnSpc>
                          <a:spcPct val="115000"/>
                        </a:lnSpc>
                        <a:spcAft>
                          <a:spcPts val="1000"/>
                        </a:spcAft>
                      </a:pPr>
                      <a:r>
                        <a:rPr lang="en-ZA" sz="1800" dirty="0" smtClean="0">
                          <a:effectLst/>
                          <a:latin typeface="Calibri"/>
                          <a:ea typeface="Calibri"/>
                          <a:cs typeface="Times New Roman"/>
                        </a:rPr>
                        <a:t>9</a:t>
                      </a:r>
                      <a:endParaRPr lang="en-ZA" sz="18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75000"/>
                      </a:schemeClr>
                    </a:solidFill>
                  </a:tcPr>
                </a:tc>
                <a:tc>
                  <a:txBody>
                    <a:bodyPr/>
                    <a:lstStyle/>
                    <a:p>
                      <a:endParaRPr lang="en-ZA" dirty="0"/>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75000"/>
                      </a:schemeClr>
                    </a:solidFill>
                  </a:tcPr>
                </a:tc>
              </a:tr>
            </a:tbl>
          </a:graphicData>
        </a:graphic>
      </p:graphicFrame>
    </p:spTree>
    <p:extLst>
      <p:ext uri="{BB962C8B-B14F-4D97-AF65-F5344CB8AC3E}">
        <p14:creationId xmlns:p14="http://schemas.microsoft.com/office/powerpoint/2010/main" val="202734095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153592" y="188640"/>
            <a:ext cx="7738888" cy="815975"/>
          </a:xfrm>
          <a:prstGeom prst="rect">
            <a:avLst/>
          </a:prstGeom>
        </p:spPr>
        <p:txBody>
          <a:bodyPr/>
          <a:lstStyle>
            <a:lvl1pPr algn="l" defTabSz="457200" rtl="0" eaLnBrk="1" fontAlgn="base" hangingPunct="1">
              <a:spcBef>
                <a:spcPct val="0"/>
              </a:spcBef>
              <a:spcAft>
                <a:spcPct val="0"/>
              </a:spcAft>
              <a:defRPr sz="3600" b="1" kern="1200">
                <a:solidFill>
                  <a:srgbClr val="1E9BFF"/>
                </a:solidFill>
                <a:latin typeface="Arial"/>
                <a:ea typeface="+mj-ea"/>
                <a:cs typeface="Arial"/>
              </a:defRPr>
            </a:lvl1pPr>
            <a:lvl2pPr algn="l" defTabSz="457200" rtl="0" eaLnBrk="1" fontAlgn="base" hangingPunct="1">
              <a:spcBef>
                <a:spcPct val="0"/>
              </a:spcBef>
              <a:spcAft>
                <a:spcPct val="0"/>
              </a:spcAft>
              <a:defRPr sz="3600" b="1">
                <a:solidFill>
                  <a:srgbClr val="1E9BFF"/>
                </a:solidFill>
                <a:latin typeface="Arial" charset="0"/>
                <a:cs typeface="Arial" charset="0"/>
              </a:defRPr>
            </a:lvl2pPr>
            <a:lvl3pPr algn="l" defTabSz="457200" rtl="0" eaLnBrk="1" fontAlgn="base" hangingPunct="1">
              <a:spcBef>
                <a:spcPct val="0"/>
              </a:spcBef>
              <a:spcAft>
                <a:spcPct val="0"/>
              </a:spcAft>
              <a:defRPr sz="3600" b="1">
                <a:solidFill>
                  <a:srgbClr val="1E9BFF"/>
                </a:solidFill>
                <a:latin typeface="Arial" charset="0"/>
                <a:cs typeface="Arial" charset="0"/>
              </a:defRPr>
            </a:lvl3pPr>
            <a:lvl4pPr algn="l" defTabSz="457200" rtl="0" eaLnBrk="1" fontAlgn="base" hangingPunct="1">
              <a:spcBef>
                <a:spcPct val="0"/>
              </a:spcBef>
              <a:spcAft>
                <a:spcPct val="0"/>
              </a:spcAft>
              <a:defRPr sz="3600" b="1">
                <a:solidFill>
                  <a:srgbClr val="1E9BFF"/>
                </a:solidFill>
                <a:latin typeface="Arial" charset="0"/>
                <a:cs typeface="Arial" charset="0"/>
              </a:defRPr>
            </a:lvl4pPr>
            <a:lvl5pPr algn="l" defTabSz="457200" rtl="0" eaLnBrk="1" fontAlgn="base" hangingPunct="1">
              <a:spcBef>
                <a:spcPct val="0"/>
              </a:spcBef>
              <a:spcAft>
                <a:spcPct val="0"/>
              </a:spcAft>
              <a:defRPr sz="3600" b="1">
                <a:solidFill>
                  <a:srgbClr val="1E9BFF"/>
                </a:solidFill>
                <a:latin typeface="Arial" charset="0"/>
                <a:cs typeface="Arial" charset="0"/>
              </a:defRPr>
            </a:lvl5pPr>
            <a:lvl6pPr marL="457200" algn="l" defTabSz="457200" rtl="0" eaLnBrk="1" fontAlgn="base" hangingPunct="1">
              <a:spcBef>
                <a:spcPct val="0"/>
              </a:spcBef>
              <a:spcAft>
                <a:spcPct val="0"/>
              </a:spcAft>
              <a:defRPr sz="3600" b="1">
                <a:solidFill>
                  <a:srgbClr val="1E9BFF"/>
                </a:solidFill>
                <a:latin typeface="Arial" charset="0"/>
                <a:cs typeface="Arial" charset="0"/>
              </a:defRPr>
            </a:lvl6pPr>
            <a:lvl7pPr marL="914400" algn="l" defTabSz="457200" rtl="0" eaLnBrk="1" fontAlgn="base" hangingPunct="1">
              <a:spcBef>
                <a:spcPct val="0"/>
              </a:spcBef>
              <a:spcAft>
                <a:spcPct val="0"/>
              </a:spcAft>
              <a:defRPr sz="3600" b="1">
                <a:solidFill>
                  <a:srgbClr val="1E9BFF"/>
                </a:solidFill>
                <a:latin typeface="Arial" charset="0"/>
                <a:cs typeface="Arial" charset="0"/>
              </a:defRPr>
            </a:lvl7pPr>
            <a:lvl8pPr marL="1371600" algn="l" defTabSz="457200" rtl="0" eaLnBrk="1" fontAlgn="base" hangingPunct="1">
              <a:spcBef>
                <a:spcPct val="0"/>
              </a:spcBef>
              <a:spcAft>
                <a:spcPct val="0"/>
              </a:spcAft>
              <a:defRPr sz="3600" b="1">
                <a:solidFill>
                  <a:srgbClr val="1E9BFF"/>
                </a:solidFill>
                <a:latin typeface="Arial" charset="0"/>
                <a:cs typeface="Arial" charset="0"/>
              </a:defRPr>
            </a:lvl8pPr>
            <a:lvl9pPr marL="1828800" algn="l" defTabSz="457200" rtl="0" eaLnBrk="1" fontAlgn="base" hangingPunct="1">
              <a:spcBef>
                <a:spcPct val="0"/>
              </a:spcBef>
              <a:spcAft>
                <a:spcPct val="0"/>
              </a:spcAft>
              <a:defRPr sz="3600" b="1">
                <a:solidFill>
                  <a:srgbClr val="1E9BFF"/>
                </a:solidFill>
                <a:latin typeface="Arial" charset="0"/>
                <a:cs typeface="Arial" charset="0"/>
              </a:defRPr>
            </a:lvl9pPr>
          </a:lstStyle>
          <a:p>
            <a:r>
              <a:rPr lang="en-ZA" dirty="0" smtClean="0">
                <a:solidFill>
                  <a:schemeClr val="tx1"/>
                </a:solidFill>
              </a:rPr>
              <a:t>Employment Equity– Large /QSE Companies</a:t>
            </a:r>
            <a:r>
              <a:rPr lang="en-US" dirty="0" smtClean="0">
                <a:solidFill>
                  <a:schemeClr val="tx1"/>
                </a:solidFill>
              </a:rPr>
              <a:t/>
            </a:r>
            <a:br>
              <a:rPr lang="en-US" dirty="0" smtClean="0">
                <a:solidFill>
                  <a:schemeClr val="tx1"/>
                </a:solidFill>
              </a:rPr>
            </a:br>
            <a:endParaRPr lang="en-ZA" dirty="0">
              <a:solidFill>
                <a:schemeClr val="tx1"/>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2139576978"/>
              </p:ext>
            </p:extLst>
          </p:nvPr>
        </p:nvGraphicFramePr>
        <p:xfrm>
          <a:off x="1153591" y="1360097"/>
          <a:ext cx="7882905" cy="5218081"/>
        </p:xfrm>
        <a:graphic>
          <a:graphicData uri="http://schemas.openxmlformats.org/drawingml/2006/table">
            <a:tbl>
              <a:tblPr/>
              <a:tblGrid>
                <a:gridCol w="5578649"/>
                <a:gridCol w="1152128"/>
                <a:gridCol w="1152128"/>
              </a:tblGrid>
              <a:tr h="412719">
                <a:tc>
                  <a:txBody>
                    <a:bodyPr/>
                    <a:lstStyle/>
                    <a:p>
                      <a:pPr marL="685800" algn="l">
                        <a:lnSpc>
                          <a:spcPct val="115000"/>
                        </a:lnSpc>
                        <a:spcAft>
                          <a:spcPts val="1000"/>
                        </a:spcAft>
                      </a:pPr>
                      <a:r>
                        <a:rPr lang="en-US" sz="1600" b="1" dirty="0">
                          <a:effectLst/>
                          <a:latin typeface="Arial"/>
                          <a:ea typeface="Calibri"/>
                          <a:cs typeface="Times New Roman"/>
                        </a:rPr>
                        <a:t>MEASUREMENT CATEGORY &amp; CRITERIA</a:t>
                      </a:r>
                      <a:endParaRPr lang="en-ZA" sz="24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lnSpc>
                          <a:spcPct val="115000"/>
                        </a:lnSpc>
                        <a:spcAft>
                          <a:spcPts val="1000"/>
                        </a:spcAft>
                      </a:pPr>
                      <a:r>
                        <a:rPr lang="en-ZA" sz="1100" b="1" spc="-25">
                          <a:effectLst/>
                          <a:latin typeface="Arial"/>
                          <a:ea typeface="Calibri"/>
                          <a:cs typeface="Times New Roman"/>
                        </a:rPr>
                        <a:t>WEIGHTING POINTS</a:t>
                      </a:r>
                      <a:endParaRPr lang="en-ZA" sz="160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lnSpc>
                          <a:spcPct val="115000"/>
                        </a:lnSpc>
                        <a:spcAft>
                          <a:spcPts val="1000"/>
                        </a:spcAft>
                      </a:pPr>
                      <a:r>
                        <a:rPr lang="en-ZA" sz="1100" b="1" spc="-25" dirty="0">
                          <a:effectLst/>
                          <a:latin typeface="Arial"/>
                          <a:ea typeface="Calibri"/>
                          <a:cs typeface="Times New Roman"/>
                        </a:rPr>
                        <a:t>COMPLIANCE TARGET</a:t>
                      </a:r>
                      <a:endParaRPr lang="en-ZA" sz="1600" dirty="0">
                        <a:effectLst/>
                        <a:latin typeface="Calibri"/>
                        <a:ea typeface="Calibri"/>
                        <a:cs typeface="Times New Roman"/>
                      </a:endParaRPr>
                    </a:p>
                    <a:p>
                      <a:pPr algn="ctr">
                        <a:lnSpc>
                          <a:spcPct val="115000"/>
                        </a:lnSpc>
                        <a:spcAft>
                          <a:spcPts val="1000"/>
                        </a:spcAft>
                      </a:pPr>
                      <a:r>
                        <a:rPr lang="en-ZA" sz="1100" spc="-25" dirty="0">
                          <a:effectLst/>
                          <a:latin typeface="Arial"/>
                          <a:ea typeface="Calibri"/>
                          <a:cs typeface="Times New Roman"/>
                        </a:rPr>
                        <a:t> </a:t>
                      </a:r>
                      <a:endParaRPr lang="en-ZA" sz="16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r>
              <a:tr h="576938">
                <a:tc>
                  <a:txBody>
                    <a:bodyPr/>
                    <a:lstStyle/>
                    <a:p>
                      <a:pPr marL="86360">
                        <a:lnSpc>
                          <a:spcPct val="115000"/>
                        </a:lnSpc>
                        <a:spcAft>
                          <a:spcPts val="1000"/>
                        </a:spcAft>
                      </a:pPr>
                      <a:r>
                        <a:rPr lang="en-ZA" sz="1600" spc="-25">
                          <a:effectLst/>
                          <a:latin typeface="Arial"/>
                          <a:ea typeface="Calibri"/>
                          <a:cs typeface="Times New Roman"/>
                        </a:rPr>
                        <a:t>Black practitioners as a percentage of total practitioners </a:t>
                      </a:r>
                      <a:endParaRPr lang="en-ZA" sz="240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ZA" sz="1800" b="1" spc="-25">
                          <a:effectLst/>
                          <a:latin typeface="Arial"/>
                          <a:ea typeface="Calibri"/>
                          <a:cs typeface="Times New Roman"/>
                        </a:rPr>
                        <a:t>4</a:t>
                      </a:r>
                      <a:endParaRPr lang="en-ZA" sz="2800" b="1">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ZA" sz="1800" b="1" spc="-25" dirty="0">
                          <a:effectLst/>
                          <a:latin typeface="Arial"/>
                          <a:ea typeface="Calibri"/>
                          <a:cs typeface="Times New Roman"/>
                        </a:rPr>
                        <a:t>50%</a:t>
                      </a:r>
                      <a:endParaRPr lang="en-ZA" sz="2800" b="1"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59802">
                <a:tc>
                  <a:txBody>
                    <a:bodyPr/>
                    <a:lstStyle/>
                    <a:p>
                      <a:pPr marL="86360">
                        <a:lnSpc>
                          <a:spcPct val="115000"/>
                        </a:lnSpc>
                        <a:spcAft>
                          <a:spcPts val="1000"/>
                        </a:spcAft>
                      </a:pPr>
                      <a:r>
                        <a:rPr lang="en-ZA" sz="1600" spc="-25">
                          <a:effectLst/>
                          <a:latin typeface="Arial"/>
                          <a:ea typeface="Calibri"/>
                          <a:cs typeface="Times New Roman"/>
                        </a:rPr>
                        <a:t>Black female  practitioners as a percentage of total practitioners</a:t>
                      </a:r>
                      <a:endParaRPr lang="en-ZA" sz="240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ZA" sz="1800" b="1" spc="-25" dirty="0">
                          <a:effectLst/>
                          <a:latin typeface="Arial"/>
                          <a:ea typeface="Calibri"/>
                          <a:cs typeface="Times New Roman"/>
                        </a:rPr>
                        <a:t>3</a:t>
                      </a:r>
                      <a:endParaRPr lang="en-ZA" sz="2800" b="1"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ZA" sz="1800" b="1" spc="-25">
                          <a:effectLst/>
                          <a:latin typeface="Arial"/>
                          <a:ea typeface="Calibri"/>
                          <a:cs typeface="Times New Roman"/>
                        </a:rPr>
                        <a:t>50%</a:t>
                      </a:r>
                      <a:endParaRPr lang="en-ZA" sz="2800" b="1">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59802">
                <a:tc>
                  <a:txBody>
                    <a:bodyPr/>
                    <a:lstStyle/>
                    <a:p>
                      <a:pPr marL="86360">
                        <a:lnSpc>
                          <a:spcPct val="115000"/>
                        </a:lnSpc>
                        <a:spcAft>
                          <a:spcPts val="1000"/>
                        </a:spcAft>
                      </a:pPr>
                      <a:r>
                        <a:rPr lang="en-ZA" sz="1600" spc="-25">
                          <a:effectLst/>
                          <a:latin typeface="Arial"/>
                          <a:ea typeface="Calibri"/>
                          <a:cs typeface="Times New Roman"/>
                        </a:rPr>
                        <a:t>Black people in management as a percentage of total Management </a:t>
                      </a:r>
                      <a:endParaRPr lang="en-ZA" sz="240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ZA" sz="1800" b="1" spc="-25">
                          <a:effectLst/>
                          <a:latin typeface="Arial"/>
                          <a:ea typeface="Calibri"/>
                          <a:cs typeface="Times New Roman"/>
                        </a:rPr>
                        <a:t>2</a:t>
                      </a:r>
                      <a:endParaRPr lang="en-ZA" sz="2800" b="1">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ZA" sz="1800" b="1" spc="-25">
                          <a:effectLst/>
                          <a:latin typeface="Arial"/>
                          <a:ea typeface="Calibri"/>
                          <a:cs typeface="Times New Roman"/>
                        </a:rPr>
                        <a:t>35%</a:t>
                      </a:r>
                      <a:endParaRPr lang="en-ZA" sz="2800" b="1">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3107">
                <a:tc>
                  <a:txBody>
                    <a:bodyPr/>
                    <a:lstStyle/>
                    <a:p>
                      <a:pPr marL="86360">
                        <a:lnSpc>
                          <a:spcPct val="115000"/>
                        </a:lnSpc>
                        <a:spcAft>
                          <a:spcPts val="1000"/>
                        </a:spcAft>
                      </a:pPr>
                      <a:r>
                        <a:rPr lang="en-ZA" sz="1600" spc="-25" dirty="0">
                          <a:effectLst/>
                          <a:latin typeface="Arial"/>
                          <a:ea typeface="Calibri"/>
                          <a:cs typeface="Times New Roman"/>
                        </a:rPr>
                        <a:t>Black female  in Management as a percentage of total </a:t>
                      </a:r>
                      <a:r>
                        <a:rPr lang="en-ZA" sz="1600" spc="-25" dirty="0" smtClean="0">
                          <a:effectLst/>
                          <a:latin typeface="Arial"/>
                          <a:ea typeface="Calibri"/>
                          <a:cs typeface="Times New Roman"/>
                        </a:rPr>
                        <a:t>Management</a:t>
                      </a:r>
                      <a:endParaRPr lang="en-ZA" sz="24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ZA" sz="1800" b="1" spc="-25" dirty="0">
                          <a:effectLst/>
                          <a:latin typeface="Arial"/>
                          <a:ea typeface="Calibri"/>
                          <a:cs typeface="Times New Roman"/>
                        </a:rPr>
                        <a:t>1</a:t>
                      </a:r>
                      <a:endParaRPr lang="en-ZA" sz="2800" b="1"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ZA" sz="1800" b="1" spc="-25">
                          <a:effectLst/>
                          <a:latin typeface="Arial"/>
                          <a:ea typeface="Calibri"/>
                          <a:cs typeface="Times New Roman"/>
                        </a:rPr>
                        <a:t>18%</a:t>
                      </a:r>
                      <a:endParaRPr lang="en-ZA" sz="2800" b="1">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92088">
                <a:tc>
                  <a:txBody>
                    <a:bodyPr/>
                    <a:lstStyle/>
                    <a:p>
                      <a:pPr marL="86360">
                        <a:lnSpc>
                          <a:spcPct val="115000"/>
                        </a:lnSpc>
                        <a:spcAft>
                          <a:spcPts val="1000"/>
                        </a:spcAft>
                      </a:pPr>
                      <a:r>
                        <a:rPr lang="en-ZA" sz="1600" spc="-25">
                          <a:effectLst/>
                          <a:latin typeface="Arial"/>
                          <a:ea typeface="Calibri"/>
                          <a:cs typeface="Times New Roman"/>
                        </a:rPr>
                        <a:t>Black people in administration as a percentage total administrators</a:t>
                      </a:r>
                      <a:endParaRPr lang="en-ZA" sz="240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ZA" sz="1800" b="1" spc="-25" dirty="0">
                          <a:effectLst/>
                          <a:latin typeface="Arial"/>
                          <a:ea typeface="Calibri"/>
                          <a:cs typeface="Times New Roman"/>
                        </a:rPr>
                        <a:t>1</a:t>
                      </a:r>
                      <a:endParaRPr lang="en-ZA" sz="2800" b="1"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ZA" sz="1800" b="1" spc="-25">
                          <a:effectLst/>
                          <a:latin typeface="Arial"/>
                          <a:ea typeface="Calibri"/>
                          <a:cs typeface="Times New Roman"/>
                        </a:rPr>
                        <a:t>30%</a:t>
                      </a:r>
                      <a:endParaRPr lang="en-ZA" sz="2800" b="1">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09463">
                <a:tc>
                  <a:txBody>
                    <a:bodyPr/>
                    <a:lstStyle/>
                    <a:p>
                      <a:pPr marL="86360">
                        <a:lnSpc>
                          <a:spcPct val="115000"/>
                        </a:lnSpc>
                        <a:spcAft>
                          <a:spcPts val="1000"/>
                        </a:spcAft>
                      </a:pPr>
                      <a:r>
                        <a:rPr lang="en-ZA" sz="1600" spc="-25" dirty="0">
                          <a:effectLst/>
                          <a:latin typeface="Arial"/>
                          <a:ea typeface="Calibri"/>
                          <a:cs typeface="Times New Roman"/>
                        </a:rPr>
                        <a:t>Black females in administration as a percentage of total administrators</a:t>
                      </a:r>
                      <a:endParaRPr lang="en-ZA" sz="24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ZA" sz="1800" b="1" spc="-25">
                          <a:effectLst/>
                          <a:latin typeface="Arial"/>
                          <a:ea typeface="Calibri"/>
                          <a:cs typeface="Times New Roman"/>
                        </a:rPr>
                        <a:t>2</a:t>
                      </a:r>
                      <a:endParaRPr lang="en-ZA" sz="2800" b="1">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ZA" sz="1800" b="1" spc="-25" dirty="0">
                          <a:effectLst/>
                          <a:latin typeface="Arial"/>
                          <a:ea typeface="Calibri"/>
                          <a:cs typeface="Times New Roman"/>
                        </a:rPr>
                        <a:t>40%</a:t>
                      </a:r>
                      <a:endParaRPr lang="en-ZA" sz="2800" b="1"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09463">
                <a:tc>
                  <a:txBody>
                    <a:bodyPr/>
                    <a:lstStyle/>
                    <a:p>
                      <a:pPr marL="86360" algn="r">
                        <a:lnSpc>
                          <a:spcPct val="115000"/>
                        </a:lnSpc>
                        <a:spcAft>
                          <a:spcPts val="1000"/>
                        </a:spcAft>
                      </a:pPr>
                      <a:r>
                        <a:rPr lang="en-ZA" sz="2400" b="1" dirty="0" smtClean="0">
                          <a:effectLst/>
                          <a:latin typeface="Calibri"/>
                          <a:ea typeface="Calibri"/>
                          <a:cs typeface="Times New Roman"/>
                        </a:rPr>
                        <a:t>TOTAL</a:t>
                      </a:r>
                      <a:endParaRPr lang="en-ZA" sz="2400" b="1"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ZA" sz="2800" b="1" dirty="0" smtClean="0">
                          <a:effectLst/>
                          <a:latin typeface="Calibri"/>
                          <a:ea typeface="Calibri"/>
                          <a:cs typeface="Times New Roman"/>
                        </a:rPr>
                        <a:t>13</a:t>
                      </a:r>
                      <a:endParaRPr lang="en-ZA" sz="2800" b="1"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endParaRPr lang="en-ZA" sz="2800" b="1"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00230764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33264" y="980728"/>
            <a:ext cx="8219256" cy="4853136"/>
          </a:xfrm>
        </p:spPr>
        <p:txBody>
          <a:bodyPr>
            <a:noAutofit/>
          </a:bodyPr>
          <a:lstStyle/>
          <a:p>
            <a:r>
              <a:rPr lang="en-ZA" sz="2000" b="1" dirty="0"/>
              <a:t>Skill Development</a:t>
            </a:r>
          </a:p>
          <a:p>
            <a:pPr lvl="1"/>
            <a:r>
              <a:rPr lang="en-ZA" sz="1600" dirty="0" smtClean="0"/>
              <a:t>Increased from 15 points to 20 points (PSC weighting  19 points)</a:t>
            </a:r>
          </a:p>
          <a:p>
            <a:pPr lvl="1"/>
            <a:r>
              <a:rPr lang="en-ZA" sz="1600" dirty="0" smtClean="0"/>
              <a:t>Increased targets from 3% to 6% for COGP  (PSC target is 5%)</a:t>
            </a:r>
          </a:p>
          <a:p>
            <a:pPr lvl="1"/>
            <a:r>
              <a:rPr lang="en-ZA" sz="1600" dirty="0" smtClean="0"/>
              <a:t>Training can be done to both Internal and External sector participants</a:t>
            </a:r>
            <a:r>
              <a:rPr lang="en-ZA" sz="1400" dirty="0" smtClean="0"/>
              <a:t/>
            </a:r>
            <a:br>
              <a:rPr lang="en-ZA" sz="1400" dirty="0" smtClean="0"/>
            </a:br>
            <a:endParaRPr lang="en-ZA" sz="1400" dirty="0" smtClean="0"/>
          </a:p>
          <a:p>
            <a:r>
              <a:rPr lang="en-ZA" sz="2000" b="1" dirty="0" smtClean="0"/>
              <a:t>Enterprise and Supplier Development</a:t>
            </a:r>
          </a:p>
          <a:p>
            <a:pPr lvl="1"/>
            <a:r>
              <a:rPr lang="en-ZA" sz="1800" dirty="0" smtClean="0"/>
              <a:t>Increased points from 35 to 40 points </a:t>
            </a:r>
          </a:p>
          <a:p>
            <a:pPr lvl="1"/>
            <a:r>
              <a:rPr lang="en-ZA" sz="1800" dirty="0" smtClean="0"/>
              <a:t>Supplier development being the new element</a:t>
            </a:r>
          </a:p>
          <a:p>
            <a:pPr lvl="1"/>
            <a:r>
              <a:rPr lang="en-ZA" sz="1800" dirty="0" smtClean="0"/>
              <a:t>The requirements for an “Empowering Supplier”- to meet 3 of the 4 conditions</a:t>
            </a:r>
          </a:p>
          <a:p>
            <a:pPr lvl="2"/>
            <a:r>
              <a:rPr lang="en-ZA" sz="1600" dirty="0" smtClean="0"/>
              <a:t>Procure from local producers</a:t>
            </a:r>
          </a:p>
          <a:p>
            <a:pPr lvl="2"/>
            <a:r>
              <a:rPr lang="en-ZA" sz="1600" dirty="0" smtClean="0"/>
              <a:t>50% of Jobs created must be for black people</a:t>
            </a:r>
          </a:p>
          <a:p>
            <a:pPr lvl="2"/>
            <a:r>
              <a:rPr lang="en-ZA" sz="1600" dirty="0" smtClean="0"/>
              <a:t>Use </a:t>
            </a:r>
            <a:r>
              <a:rPr lang="en-ZA" sz="1400" dirty="0"/>
              <a:t>a</a:t>
            </a:r>
            <a:r>
              <a:rPr lang="en-ZA" sz="1400" dirty="0" smtClean="0"/>
              <a:t>t </a:t>
            </a:r>
            <a:r>
              <a:rPr lang="en-ZA" sz="1400" dirty="0"/>
              <a:t>least 25% transformation of </a:t>
            </a:r>
            <a:r>
              <a:rPr lang="en-ZA" sz="1400" dirty="0" smtClean="0"/>
              <a:t> local raw material/ manufacturing/assembling/ packaging</a:t>
            </a:r>
          </a:p>
          <a:p>
            <a:pPr lvl="2"/>
            <a:r>
              <a:rPr lang="en-ZA" sz="1400" dirty="0"/>
              <a:t>Skills transfer - at least spend 12 days per annum of productivity </a:t>
            </a:r>
            <a:r>
              <a:rPr lang="en-ZA" sz="1400" dirty="0" smtClean="0"/>
              <a:t>in assisting QSE &amp; EME</a:t>
            </a:r>
          </a:p>
          <a:p>
            <a:pPr lvl="2"/>
            <a:r>
              <a:rPr lang="en-ZA" sz="1400" b="1" dirty="0"/>
              <a:t>At least 85% of labour costs should be paid to South African employees by service industry </a:t>
            </a:r>
            <a:r>
              <a:rPr lang="en-ZA" sz="1400" b="1" dirty="0" smtClean="0"/>
              <a:t>entities</a:t>
            </a:r>
            <a:endParaRPr lang="en-ZA" sz="1400" dirty="0" smtClean="0"/>
          </a:p>
          <a:p>
            <a:pPr lvl="1"/>
            <a:r>
              <a:rPr lang="en-ZA" sz="1800" dirty="0"/>
              <a:t>No preferential points will be obtained if a supplier does not comply with the above</a:t>
            </a:r>
          </a:p>
          <a:p>
            <a:pPr lvl="2"/>
            <a:endParaRPr lang="en-ZA" sz="1600" dirty="0" smtClean="0"/>
          </a:p>
          <a:p>
            <a:pPr lvl="2"/>
            <a:endParaRPr lang="en-ZA" sz="1400" dirty="0"/>
          </a:p>
        </p:txBody>
      </p:sp>
      <p:sp>
        <p:nvSpPr>
          <p:cNvPr id="4" name="Title 1"/>
          <p:cNvSpPr>
            <a:spLocks noGrp="1"/>
          </p:cNvSpPr>
          <p:nvPr>
            <p:ph type="title"/>
          </p:nvPr>
        </p:nvSpPr>
        <p:spPr>
          <a:xfrm>
            <a:off x="457200" y="-27384"/>
            <a:ext cx="8229600" cy="1143000"/>
          </a:xfrm>
        </p:spPr>
        <p:txBody>
          <a:bodyPr>
            <a:normAutofit fontScale="90000"/>
          </a:bodyPr>
          <a:lstStyle/>
          <a:p>
            <a:r>
              <a:rPr lang="en-ZA" b="1" dirty="0" smtClean="0"/>
              <a:t>CHANGES TO THE CODES</a:t>
            </a:r>
            <a:br>
              <a:rPr lang="en-ZA" b="1" dirty="0" smtClean="0"/>
            </a:br>
            <a:r>
              <a:rPr lang="en-ZA" b="1" dirty="0" smtClean="0"/>
              <a:t>Its implication to PSC</a:t>
            </a:r>
            <a:endParaRPr lang="en-ZA" b="1" dirty="0"/>
          </a:p>
        </p:txBody>
      </p:sp>
      <p:sp>
        <p:nvSpPr>
          <p:cNvPr id="2" name="TextBox 1"/>
          <p:cNvSpPr txBox="1"/>
          <p:nvPr/>
        </p:nvSpPr>
        <p:spPr>
          <a:xfrm>
            <a:off x="899592" y="5147900"/>
            <a:ext cx="622735" cy="369332"/>
          </a:xfrm>
          <a:prstGeom prst="rect">
            <a:avLst/>
          </a:prstGeom>
          <a:noFill/>
        </p:spPr>
        <p:txBody>
          <a:bodyPr wrap="none" rtlCol="0">
            <a:spAutoFit/>
          </a:bodyPr>
          <a:lstStyle/>
          <a:p>
            <a:r>
              <a:rPr lang="en-ZA" b="1" dirty="0" smtClean="0"/>
              <a:t>New</a:t>
            </a:r>
            <a:endParaRPr lang="en-ZA" b="1" dirty="0"/>
          </a:p>
        </p:txBody>
      </p:sp>
    </p:spTree>
    <p:extLst>
      <p:ext uri="{BB962C8B-B14F-4D97-AF65-F5344CB8AC3E}">
        <p14:creationId xmlns:p14="http://schemas.microsoft.com/office/powerpoint/2010/main" val="202119225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153592" y="544122"/>
            <a:ext cx="6874792" cy="815975"/>
          </a:xfrm>
          <a:prstGeom prst="rect">
            <a:avLst/>
          </a:prstGeom>
        </p:spPr>
        <p:txBody>
          <a:bodyPr/>
          <a:lstStyle>
            <a:lvl1pPr algn="l" defTabSz="457200" rtl="0" eaLnBrk="1" fontAlgn="base" hangingPunct="1">
              <a:spcBef>
                <a:spcPct val="0"/>
              </a:spcBef>
              <a:spcAft>
                <a:spcPct val="0"/>
              </a:spcAft>
              <a:defRPr sz="3600" b="1" kern="1200">
                <a:solidFill>
                  <a:srgbClr val="1E9BFF"/>
                </a:solidFill>
                <a:latin typeface="Arial"/>
                <a:ea typeface="+mj-ea"/>
                <a:cs typeface="Arial"/>
              </a:defRPr>
            </a:lvl1pPr>
            <a:lvl2pPr algn="l" defTabSz="457200" rtl="0" eaLnBrk="1" fontAlgn="base" hangingPunct="1">
              <a:spcBef>
                <a:spcPct val="0"/>
              </a:spcBef>
              <a:spcAft>
                <a:spcPct val="0"/>
              </a:spcAft>
              <a:defRPr sz="3600" b="1">
                <a:solidFill>
                  <a:srgbClr val="1E9BFF"/>
                </a:solidFill>
                <a:latin typeface="Arial" charset="0"/>
                <a:cs typeface="Arial" charset="0"/>
              </a:defRPr>
            </a:lvl2pPr>
            <a:lvl3pPr algn="l" defTabSz="457200" rtl="0" eaLnBrk="1" fontAlgn="base" hangingPunct="1">
              <a:spcBef>
                <a:spcPct val="0"/>
              </a:spcBef>
              <a:spcAft>
                <a:spcPct val="0"/>
              </a:spcAft>
              <a:defRPr sz="3600" b="1">
                <a:solidFill>
                  <a:srgbClr val="1E9BFF"/>
                </a:solidFill>
                <a:latin typeface="Arial" charset="0"/>
                <a:cs typeface="Arial" charset="0"/>
              </a:defRPr>
            </a:lvl3pPr>
            <a:lvl4pPr algn="l" defTabSz="457200" rtl="0" eaLnBrk="1" fontAlgn="base" hangingPunct="1">
              <a:spcBef>
                <a:spcPct val="0"/>
              </a:spcBef>
              <a:spcAft>
                <a:spcPct val="0"/>
              </a:spcAft>
              <a:defRPr sz="3600" b="1">
                <a:solidFill>
                  <a:srgbClr val="1E9BFF"/>
                </a:solidFill>
                <a:latin typeface="Arial" charset="0"/>
                <a:cs typeface="Arial" charset="0"/>
              </a:defRPr>
            </a:lvl4pPr>
            <a:lvl5pPr algn="l" defTabSz="457200" rtl="0" eaLnBrk="1" fontAlgn="base" hangingPunct="1">
              <a:spcBef>
                <a:spcPct val="0"/>
              </a:spcBef>
              <a:spcAft>
                <a:spcPct val="0"/>
              </a:spcAft>
              <a:defRPr sz="3600" b="1">
                <a:solidFill>
                  <a:srgbClr val="1E9BFF"/>
                </a:solidFill>
                <a:latin typeface="Arial" charset="0"/>
                <a:cs typeface="Arial" charset="0"/>
              </a:defRPr>
            </a:lvl5pPr>
            <a:lvl6pPr marL="457200" algn="l" defTabSz="457200" rtl="0" eaLnBrk="1" fontAlgn="base" hangingPunct="1">
              <a:spcBef>
                <a:spcPct val="0"/>
              </a:spcBef>
              <a:spcAft>
                <a:spcPct val="0"/>
              </a:spcAft>
              <a:defRPr sz="3600" b="1">
                <a:solidFill>
                  <a:srgbClr val="1E9BFF"/>
                </a:solidFill>
                <a:latin typeface="Arial" charset="0"/>
                <a:cs typeface="Arial" charset="0"/>
              </a:defRPr>
            </a:lvl6pPr>
            <a:lvl7pPr marL="914400" algn="l" defTabSz="457200" rtl="0" eaLnBrk="1" fontAlgn="base" hangingPunct="1">
              <a:spcBef>
                <a:spcPct val="0"/>
              </a:spcBef>
              <a:spcAft>
                <a:spcPct val="0"/>
              </a:spcAft>
              <a:defRPr sz="3600" b="1">
                <a:solidFill>
                  <a:srgbClr val="1E9BFF"/>
                </a:solidFill>
                <a:latin typeface="Arial" charset="0"/>
                <a:cs typeface="Arial" charset="0"/>
              </a:defRPr>
            </a:lvl7pPr>
            <a:lvl8pPr marL="1371600" algn="l" defTabSz="457200" rtl="0" eaLnBrk="1" fontAlgn="base" hangingPunct="1">
              <a:spcBef>
                <a:spcPct val="0"/>
              </a:spcBef>
              <a:spcAft>
                <a:spcPct val="0"/>
              </a:spcAft>
              <a:defRPr sz="3600" b="1">
                <a:solidFill>
                  <a:srgbClr val="1E9BFF"/>
                </a:solidFill>
                <a:latin typeface="Arial" charset="0"/>
                <a:cs typeface="Arial" charset="0"/>
              </a:defRPr>
            </a:lvl8pPr>
            <a:lvl9pPr marL="1828800" algn="l" defTabSz="457200" rtl="0" eaLnBrk="1" fontAlgn="base" hangingPunct="1">
              <a:spcBef>
                <a:spcPct val="0"/>
              </a:spcBef>
              <a:spcAft>
                <a:spcPct val="0"/>
              </a:spcAft>
              <a:defRPr sz="3600" b="1">
                <a:solidFill>
                  <a:srgbClr val="1E9BFF"/>
                </a:solidFill>
                <a:latin typeface="Arial" charset="0"/>
                <a:cs typeface="Arial" charset="0"/>
              </a:defRPr>
            </a:lvl9pPr>
          </a:lstStyle>
          <a:p>
            <a:r>
              <a:rPr lang="en-ZA" dirty="0" smtClean="0">
                <a:solidFill>
                  <a:schemeClr val="tx1"/>
                </a:solidFill>
              </a:rPr>
              <a:t>Socio-Economic Development</a:t>
            </a:r>
            <a:r>
              <a:rPr lang="en-US" dirty="0" smtClean="0">
                <a:solidFill>
                  <a:schemeClr val="tx1"/>
                </a:solidFill>
              </a:rPr>
              <a:t/>
            </a:r>
            <a:br>
              <a:rPr lang="en-US" dirty="0" smtClean="0">
                <a:solidFill>
                  <a:schemeClr val="tx1"/>
                </a:solidFill>
              </a:rPr>
            </a:br>
            <a:endParaRPr lang="en-ZA" dirty="0">
              <a:solidFill>
                <a:schemeClr val="tx1"/>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4013652543"/>
              </p:ext>
            </p:extLst>
          </p:nvPr>
        </p:nvGraphicFramePr>
        <p:xfrm>
          <a:off x="617748" y="2132856"/>
          <a:ext cx="8274733" cy="2276203"/>
        </p:xfrm>
        <a:graphic>
          <a:graphicData uri="http://schemas.openxmlformats.org/drawingml/2006/table">
            <a:tbl>
              <a:tblPr/>
              <a:tblGrid>
                <a:gridCol w="5466625"/>
                <a:gridCol w="1444170"/>
                <a:gridCol w="1363938"/>
              </a:tblGrid>
              <a:tr h="1014331">
                <a:tc>
                  <a:txBody>
                    <a:bodyPr/>
                    <a:lstStyle/>
                    <a:p>
                      <a:pPr algn="l">
                        <a:lnSpc>
                          <a:spcPct val="115000"/>
                        </a:lnSpc>
                        <a:spcAft>
                          <a:spcPts val="0"/>
                        </a:spcAft>
                      </a:pPr>
                      <a:r>
                        <a:rPr lang="en-US" sz="2000" b="1" dirty="0">
                          <a:effectLst/>
                          <a:latin typeface="Calibri"/>
                          <a:ea typeface="Calibri"/>
                          <a:cs typeface="Times New Roman"/>
                        </a:rPr>
                        <a:t>MEASUREMENT CATEGORY </a:t>
                      </a:r>
                      <a:r>
                        <a:rPr lang="en-US" sz="2000" b="1" dirty="0" smtClean="0">
                          <a:effectLst/>
                          <a:latin typeface="Calibri"/>
                          <a:ea typeface="Calibri"/>
                          <a:cs typeface="Times New Roman"/>
                        </a:rPr>
                        <a:t>&amp;</a:t>
                      </a:r>
                      <a:r>
                        <a:rPr lang="en-ZA" sz="2800" b="1" baseline="0" dirty="0" smtClean="0">
                          <a:effectLst/>
                          <a:latin typeface="Calibri"/>
                          <a:ea typeface="Calibri"/>
                          <a:cs typeface="Times New Roman"/>
                        </a:rPr>
                        <a:t> </a:t>
                      </a:r>
                      <a:r>
                        <a:rPr lang="en-US" sz="2000" b="1" dirty="0" smtClean="0">
                          <a:effectLst/>
                          <a:latin typeface="Calibri"/>
                          <a:ea typeface="Calibri"/>
                          <a:cs typeface="Times New Roman"/>
                        </a:rPr>
                        <a:t>CRITERIA</a:t>
                      </a:r>
                      <a:endParaRPr lang="en-ZA" sz="2800" b="1" dirty="0">
                        <a:effectLst/>
                        <a:latin typeface="Calibri"/>
                        <a:ea typeface="Calibri"/>
                        <a:cs typeface="Times New Roman"/>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nSpc>
                          <a:spcPct val="115000"/>
                        </a:lnSpc>
                        <a:spcAft>
                          <a:spcPts val="0"/>
                        </a:spcAft>
                      </a:pPr>
                      <a:r>
                        <a:rPr lang="en-US" sz="1600" b="1">
                          <a:effectLst/>
                          <a:latin typeface="Calibri"/>
                          <a:ea typeface="Calibri"/>
                          <a:cs typeface="Times New Roman"/>
                        </a:rPr>
                        <a:t>WEIGHTING</a:t>
                      </a:r>
                      <a:endParaRPr lang="en-ZA" sz="2000" b="1">
                        <a:effectLst/>
                        <a:latin typeface="Calibri"/>
                        <a:ea typeface="Calibri"/>
                        <a:cs typeface="Times New Roman"/>
                      </a:endParaRPr>
                    </a:p>
                    <a:p>
                      <a:pPr>
                        <a:lnSpc>
                          <a:spcPct val="115000"/>
                        </a:lnSpc>
                        <a:spcAft>
                          <a:spcPts val="0"/>
                        </a:spcAft>
                      </a:pPr>
                      <a:r>
                        <a:rPr lang="en-US" sz="1600" b="1">
                          <a:effectLst/>
                          <a:latin typeface="Calibri"/>
                          <a:ea typeface="Calibri"/>
                          <a:cs typeface="Times New Roman"/>
                        </a:rPr>
                        <a:t>POINTS</a:t>
                      </a:r>
                      <a:endParaRPr lang="en-ZA" sz="2000" b="1">
                        <a:effectLst/>
                        <a:latin typeface="Calibri"/>
                        <a:ea typeface="Calibri"/>
                        <a:cs typeface="Times New Roman"/>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nSpc>
                          <a:spcPct val="115000"/>
                        </a:lnSpc>
                        <a:spcAft>
                          <a:spcPts val="0"/>
                        </a:spcAft>
                      </a:pPr>
                      <a:r>
                        <a:rPr lang="en-US" sz="1600" b="1" dirty="0">
                          <a:effectLst/>
                          <a:latin typeface="Calibri"/>
                          <a:ea typeface="Calibri"/>
                          <a:cs typeface="Times New Roman"/>
                        </a:rPr>
                        <a:t>COMPLIANCE</a:t>
                      </a:r>
                      <a:endParaRPr lang="en-ZA" sz="2000" b="1" dirty="0">
                        <a:effectLst/>
                        <a:latin typeface="Calibri"/>
                        <a:ea typeface="Calibri"/>
                        <a:cs typeface="Times New Roman"/>
                      </a:endParaRPr>
                    </a:p>
                    <a:p>
                      <a:pPr>
                        <a:lnSpc>
                          <a:spcPct val="115000"/>
                        </a:lnSpc>
                        <a:spcAft>
                          <a:spcPts val="0"/>
                        </a:spcAft>
                      </a:pPr>
                      <a:r>
                        <a:rPr lang="en-US" sz="1600" b="1" dirty="0">
                          <a:effectLst/>
                          <a:latin typeface="Calibri"/>
                          <a:ea typeface="Calibri"/>
                          <a:cs typeface="Times New Roman"/>
                        </a:rPr>
                        <a:t>TARGET</a:t>
                      </a:r>
                      <a:endParaRPr lang="en-ZA" sz="2000" b="1"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r>
              <a:tr h="1197959">
                <a:tc>
                  <a:txBody>
                    <a:bodyPr/>
                    <a:lstStyle/>
                    <a:p>
                      <a:pPr>
                        <a:lnSpc>
                          <a:spcPct val="115000"/>
                        </a:lnSpc>
                        <a:spcAft>
                          <a:spcPts val="0"/>
                        </a:spcAft>
                      </a:pPr>
                      <a:r>
                        <a:rPr lang="en-US" sz="1800" dirty="0">
                          <a:effectLst/>
                          <a:latin typeface="Calibri"/>
                          <a:ea typeface="Calibri"/>
                          <a:cs typeface="Times New Roman"/>
                        </a:rPr>
                        <a:t>Average Annual value of all socio-Economic Development Contribution made by measured entity as a percentage of the target</a:t>
                      </a:r>
                      <a:endParaRPr lang="en-ZA" sz="2400" dirty="0">
                        <a:effectLst/>
                        <a:latin typeface="Calibri"/>
                        <a:ea typeface="Calibri"/>
                        <a:cs typeface="Times New Roman"/>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US" sz="2400" dirty="0" smtClean="0">
                        <a:effectLst/>
                        <a:latin typeface="Calibri"/>
                        <a:ea typeface="Calibri"/>
                        <a:cs typeface="Times New Roman"/>
                      </a:endParaRPr>
                    </a:p>
                    <a:p>
                      <a:pPr algn="ctr">
                        <a:lnSpc>
                          <a:spcPct val="115000"/>
                        </a:lnSpc>
                        <a:spcAft>
                          <a:spcPts val="0"/>
                        </a:spcAft>
                      </a:pPr>
                      <a:r>
                        <a:rPr lang="en-US" sz="2400" dirty="0" smtClean="0">
                          <a:effectLst/>
                          <a:latin typeface="Calibri"/>
                          <a:ea typeface="Calibri"/>
                          <a:cs typeface="Times New Roman"/>
                        </a:rPr>
                        <a:t>2</a:t>
                      </a:r>
                      <a:endParaRPr lang="en-ZA" sz="1800" dirty="0">
                        <a:effectLst/>
                        <a:latin typeface="Calibri"/>
                        <a:ea typeface="Calibri"/>
                        <a:cs typeface="Times New Roman"/>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US" sz="2400" dirty="0" smtClean="0">
                        <a:effectLst/>
                        <a:latin typeface="Calibri"/>
                        <a:ea typeface="Calibri"/>
                        <a:cs typeface="Times New Roman"/>
                      </a:endParaRPr>
                    </a:p>
                    <a:p>
                      <a:pPr algn="ctr">
                        <a:lnSpc>
                          <a:spcPct val="115000"/>
                        </a:lnSpc>
                        <a:spcAft>
                          <a:spcPts val="0"/>
                        </a:spcAft>
                      </a:pPr>
                      <a:r>
                        <a:rPr lang="en-US" sz="2400" dirty="0" smtClean="0">
                          <a:effectLst/>
                          <a:latin typeface="Calibri"/>
                          <a:ea typeface="Calibri"/>
                          <a:cs typeface="Times New Roman"/>
                        </a:rPr>
                        <a:t>1 </a:t>
                      </a:r>
                      <a:r>
                        <a:rPr lang="en-US" sz="2400" dirty="0">
                          <a:effectLst/>
                          <a:latin typeface="Calibri"/>
                          <a:ea typeface="Calibri"/>
                          <a:cs typeface="Times New Roman"/>
                        </a:rPr>
                        <a:t>% of NPAT</a:t>
                      </a:r>
                      <a:endParaRPr lang="en-ZA" sz="18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07764657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p:cNvGraphicFramePr>
            <a:graphicFrameLocks noGrp="1"/>
          </p:cNvGraphicFramePr>
          <p:nvPr>
            <p:extLst>
              <p:ext uri="{D42A27DB-BD31-4B8C-83A1-F6EECF244321}">
                <p14:modId xmlns:p14="http://schemas.microsoft.com/office/powerpoint/2010/main" val="1836965716"/>
              </p:ext>
            </p:extLst>
          </p:nvPr>
        </p:nvGraphicFramePr>
        <p:xfrm>
          <a:off x="1622755" y="2100169"/>
          <a:ext cx="7413741" cy="4533903"/>
        </p:xfrm>
        <a:graphic>
          <a:graphicData uri="http://schemas.openxmlformats.org/drawingml/2006/table">
            <a:tbl>
              <a:tblPr firstRow="1" bandRow="1">
                <a:tableStyleId>{5C22544A-7EE6-4342-B048-85BDC9FD1C3A}</a:tableStyleId>
              </a:tblPr>
              <a:tblGrid>
                <a:gridCol w="1940509"/>
                <a:gridCol w="2814805"/>
                <a:gridCol w="2658427"/>
              </a:tblGrid>
              <a:tr h="818267">
                <a:tc>
                  <a:txBody>
                    <a:bodyPr/>
                    <a:lstStyle/>
                    <a:p>
                      <a:pPr algn="ctr">
                        <a:lnSpc>
                          <a:spcPct val="115000"/>
                        </a:lnSpc>
                        <a:spcAft>
                          <a:spcPts val="0"/>
                        </a:spcAft>
                      </a:pPr>
                      <a:r>
                        <a:rPr lang="en-US" sz="1600" b="1" kern="1200" dirty="0">
                          <a:solidFill>
                            <a:schemeClr val="bg1"/>
                          </a:solidFill>
                          <a:effectLst/>
                        </a:rPr>
                        <a:t>B-BBEE Contributor Status</a:t>
                      </a:r>
                      <a:endParaRPr lang="en-ZA" sz="1200" b="1" dirty="0">
                        <a:solidFill>
                          <a:schemeClr val="bg1"/>
                        </a:solidFill>
                        <a:effectLst/>
                        <a:latin typeface="Calibri"/>
                        <a:ea typeface="Calibri"/>
                        <a:cs typeface="Times New Roman"/>
                      </a:endParaRPr>
                    </a:p>
                  </a:txBody>
                  <a:tcPr marL="90416" marR="90416" marT="45208" marB="45208">
                    <a:solidFill>
                      <a:schemeClr val="accent1">
                        <a:lumMod val="50000"/>
                      </a:schemeClr>
                    </a:solidFill>
                  </a:tcPr>
                </a:tc>
                <a:tc>
                  <a:txBody>
                    <a:bodyPr/>
                    <a:lstStyle/>
                    <a:p>
                      <a:pPr algn="ctr">
                        <a:lnSpc>
                          <a:spcPct val="115000"/>
                        </a:lnSpc>
                        <a:spcAft>
                          <a:spcPts val="0"/>
                        </a:spcAft>
                      </a:pPr>
                      <a:r>
                        <a:rPr lang="en-US" sz="1600" b="1" kern="1200" dirty="0">
                          <a:effectLst/>
                        </a:rPr>
                        <a:t>Current</a:t>
                      </a:r>
                      <a:endParaRPr lang="en-ZA" sz="1200" b="1" dirty="0">
                        <a:effectLst/>
                      </a:endParaRPr>
                    </a:p>
                    <a:p>
                      <a:pPr algn="ctr">
                        <a:lnSpc>
                          <a:spcPct val="115000"/>
                        </a:lnSpc>
                        <a:spcAft>
                          <a:spcPts val="0"/>
                        </a:spcAft>
                      </a:pPr>
                      <a:r>
                        <a:rPr lang="en-US" sz="1600" b="1" kern="1200" dirty="0">
                          <a:effectLst/>
                        </a:rPr>
                        <a:t>Qualification</a:t>
                      </a:r>
                      <a:endParaRPr lang="en-ZA" sz="1200" b="1" dirty="0">
                        <a:effectLst/>
                        <a:latin typeface="Calibri"/>
                        <a:ea typeface="Calibri"/>
                        <a:cs typeface="Times New Roman"/>
                      </a:endParaRPr>
                    </a:p>
                  </a:txBody>
                  <a:tcPr marL="90416" marR="90416" marT="45208" marB="45208">
                    <a:solidFill>
                      <a:schemeClr val="accent1">
                        <a:lumMod val="50000"/>
                      </a:schemeClr>
                    </a:solidFill>
                  </a:tcPr>
                </a:tc>
                <a:tc>
                  <a:txBody>
                    <a:bodyPr/>
                    <a:lstStyle/>
                    <a:p>
                      <a:pPr algn="ctr">
                        <a:lnSpc>
                          <a:spcPct val="115000"/>
                        </a:lnSpc>
                        <a:spcAft>
                          <a:spcPts val="0"/>
                        </a:spcAft>
                      </a:pPr>
                      <a:r>
                        <a:rPr lang="en-US" sz="1600" b="1" kern="1200" dirty="0">
                          <a:effectLst/>
                        </a:rPr>
                        <a:t>New</a:t>
                      </a:r>
                      <a:endParaRPr lang="en-ZA" sz="1200" b="1" dirty="0">
                        <a:effectLst/>
                      </a:endParaRPr>
                    </a:p>
                    <a:p>
                      <a:pPr algn="ctr">
                        <a:lnSpc>
                          <a:spcPct val="115000"/>
                        </a:lnSpc>
                        <a:spcAft>
                          <a:spcPts val="0"/>
                        </a:spcAft>
                      </a:pPr>
                      <a:r>
                        <a:rPr lang="en-US" sz="1600" b="1" kern="1200" dirty="0">
                          <a:effectLst/>
                        </a:rPr>
                        <a:t>Qualification</a:t>
                      </a:r>
                      <a:endParaRPr lang="en-ZA" sz="1200" b="1" dirty="0">
                        <a:effectLst/>
                        <a:latin typeface="Calibri"/>
                        <a:ea typeface="Calibri"/>
                        <a:cs typeface="Times New Roman"/>
                      </a:endParaRPr>
                    </a:p>
                  </a:txBody>
                  <a:tcPr marL="90416" marR="90416" marT="45208" marB="45208">
                    <a:solidFill>
                      <a:schemeClr val="accent1">
                        <a:lumMod val="50000"/>
                      </a:schemeClr>
                    </a:solidFill>
                  </a:tcPr>
                </a:tc>
              </a:tr>
              <a:tr h="428222">
                <a:tc>
                  <a:txBody>
                    <a:bodyPr/>
                    <a:lstStyle/>
                    <a:p>
                      <a:pPr>
                        <a:lnSpc>
                          <a:spcPct val="115000"/>
                        </a:lnSpc>
                        <a:spcAft>
                          <a:spcPts val="0"/>
                        </a:spcAft>
                      </a:pPr>
                      <a:r>
                        <a:rPr lang="en-US" sz="1400" b="1" kern="1200" dirty="0">
                          <a:solidFill>
                            <a:schemeClr val="bg1"/>
                          </a:solidFill>
                          <a:effectLst/>
                          <a:latin typeface="Century Gothic" panose="020B0502020202020204" pitchFamily="34" charset="0"/>
                        </a:rPr>
                        <a:t>Level One</a:t>
                      </a:r>
                      <a:endParaRPr lang="en-ZA" sz="1200" b="1" dirty="0">
                        <a:solidFill>
                          <a:schemeClr val="bg1"/>
                        </a:solidFill>
                        <a:effectLst/>
                        <a:latin typeface="Century Gothic" panose="020B0502020202020204" pitchFamily="34" charset="0"/>
                        <a:ea typeface="Calibri"/>
                        <a:cs typeface="Times New Roman"/>
                      </a:endParaRPr>
                    </a:p>
                  </a:txBody>
                  <a:tcPr marL="90416" marR="90416" marT="45208" marB="45208">
                    <a:solidFill>
                      <a:schemeClr val="accent1">
                        <a:lumMod val="50000"/>
                      </a:schemeClr>
                    </a:solidFill>
                  </a:tcPr>
                </a:tc>
                <a:tc>
                  <a:txBody>
                    <a:bodyPr/>
                    <a:lstStyle/>
                    <a:p>
                      <a:pPr>
                        <a:lnSpc>
                          <a:spcPct val="115000"/>
                        </a:lnSpc>
                        <a:spcAft>
                          <a:spcPts val="0"/>
                        </a:spcAft>
                      </a:pPr>
                      <a:r>
                        <a:rPr lang="en-US" sz="1400" b="1" kern="1200" dirty="0">
                          <a:solidFill>
                            <a:schemeClr val="tx2">
                              <a:lumMod val="75000"/>
                            </a:schemeClr>
                          </a:solidFill>
                          <a:effectLst/>
                          <a:latin typeface="Century Gothic" panose="020B0502020202020204" pitchFamily="34" charset="0"/>
                        </a:rPr>
                        <a:t>≥100 points</a:t>
                      </a:r>
                      <a:endParaRPr lang="en-ZA" sz="1200" b="1" dirty="0">
                        <a:solidFill>
                          <a:schemeClr val="tx2">
                            <a:lumMod val="75000"/>
                          </a:schemeClr>
                        </a:solidFill>
                        <a:effectLst/>
                        <a:latin typeface="Century Gothic" panose="020B0502020202020204" pitchFamily="34" charset="0"/>
                        <a:ea typeface="Calibri"/>
                        <a:cs typeface="Times New Roman"/>
                      </a:endParaRPr>
                    </a:p>
                  </a:txBody>
                  <a:tcPr marL="90416" marR="90416" marT="45208" marB="45208"/>
                </a:tc>
                <a:tc>
                  <a:txBody>
                    <a:bodyPr/>
                    <a:lstStyle/>
                    <a:p>
                      <a:pPr>
                        <a:lnSpc>
                          <a:spcPct val="115000"/>
                        </a:lnSpc>
                        <a:spcAft>
                          <a:spcPts val="0"/>
                        </a:spcAft>
                      </a:pPr>
                      <a:r>
                        <a:rPr lang="en-US" sz="1400" b="1" kern="1200" dirty="0">
                          <a:solidFill>
                            <a:schemeClr val="tx2">
                              <a:lumMod val="75000"/>
                            </a:schemeClr>
                          </a:solidFill>
                          <a:effectLst/>
                          <a:latin typeface="Century Gothic" panose="020B0502020202020204" pitchFamily="34" charset="0"/>
                        </a:rPr>
                        <a:t>≥100 points </a:t>
                      </a:r>
                      <a:endParaRPr lang="en-ZA" sz="1200" b="1" dirty="0">
                        <a:solidFill>
                          <a:schemeClr val="tx2">
                            <a:lumMod val="75000"/>
                          </a:schemeClr>
                        </a:solidFill>
                        <a:effectLst/>
                        <a:latin typeface="Century Gothic" panose="020B0502020202020204" pitchFamily="34" charset="0"/>
                        <a:ea typeface="Calibri"/>
                        <a:cs typeface="Times New Roman"/>
                      </a:endParaRPr>
                    </a:p>
                  </a:txBody>
                  <a:tcPr marL="90416" marR="90416" marT="45208" marB="45208"/>
                </a:tc>
              </a:tr>
              <a:tr h="346596">
                <a:tc>
                  <a:txBody>
                    <a:bodyPr/>
                    <a:lstStyle/>
                    <a:p>
                      <a:pPr>
                        <a:lnSpc>
                          <a:spcPct val="115000"/>
                        </a:lnSpc>
                        <a:spcAft>
                          <a:spcPts val="0"/>
                        </a:spcAft>
                      </a:pPr>
                      <a:r>
                        <a:rPr lang="en-ZA" sz="1400" b="1" kern="1200" dirty="0">
                          <a:solidFill>
                            <a:schemeClr val="bg1"/>
                          </a:solidFill>
                          <a:effectLst/>
                          <a:latin typeface="Century Gothic" panose="020B0502020202020204" pitchFamily="34" charset="0"/>
                        </a:rPr>
                        <a:t>Level Two</a:t>
                      </a:r>
                      <a:endParaRPr lang="en-ZA" sz="1200" b="1" dirty="0">
                        <a:solidFill>
                          <a:schemeClr val="bg1"/>
                        </a:solidFill>
                        <a:effectLst/>
                        <a:latin typeface="Century Gothic" panose="020B0502020202020204" pitchFamily="34" charset="0"/>
                        <a:ea typeface="Calibri"/>
                        <a:cs typeface="Times New Roman"/>
                      </a:endParaRPr>
                    </a:p>
                  </a:txBody>
                  <a:tcPr marL="90416" marR="90416" marT="45208" marB="45208">
                    <a:solidFill>
                      <a:schemeClr val="accent1">
                        <a:lumMod val="50000"/>
                      </a:schemeClr>
                    </a:solidFill>
                  </a:tcPr>
                </a:tc>
                <a:tc>
                  <a:txBody>
                    <a:bodyPr/>
                    <a:lstStyle/>
                    <a:p>
                      <a:pPr>
                        <a:lnSpc>
                          <a:spcPct val="115000"/>
                        </a:lnSpc>
                        <a:spcAft>
                          <a:spcPts val="0"/>
                        </a:spcAft>
                      </a:pPr>
                      <a:r>
                        <a:rPr lang="en-US" sz="1400" b="1" kern="1200" dirty="0">
                          <a:solidFill>
                            <a:schemeClr val="tx2">
                              <a:lumMod val="75000"/>
                            </a:schemeClr>
                          </a:solidFill>
                          <a:effectLst/>
                          <a:latin typeface="Century Gothic" panose="020B0502020202020204" pitchFamily="34" charset="0"/>
                        </a:rPr>
                        <a:t>≥85 but &lt;100 points</a:t>
                      </a:r>
                      <a:endParaRPr lang="en-ZA" sz="1200" b="1" dirty="0">
                        <a:solidFill>
                          <a:schemeClr val="tx2">
                            <a:lumMod val="75000"/>
                          </a:schemeClr>
                        </a:solidFill>
                        <a:effectLst/>
                        <a:latin typeface="Century Gothic" panose="020B0502020202020204" pitchFamily="34" charset="0"/>
                        <a:ea typeface="Calibri"/>
                        <a:cs typeface="Times New Roman"/>
                      </a:endParaRPr>
                    </a:p>
                  </a:txBody>
                  <a:tcPr marL="90416" marR="90416" marT="45208" marB="45208"/>
                </a:tc>
                <a:tc>
                  <a:txBody>
                    <a:bodyPr/>
                    <a:lstStyle/>
                    <a:p>
                      <a:pPr>
                        <a:lnSpc>
                          <a:spcPct val="115000"/>
                        </a:lnSpc>
                        <a:spcAft>
                          <a:spcPts val="0"/>
                        </a:spcAft>
                      </a:pPr>
                      <a:r>
                        <a:rPr lang="en-US" sz="1400" b="1" kern="1200">
                          <a:solidFill>
                            <a:schemeClr val="tx2">
                              <a:lumMod val="75000"/>
                            </a:schemeClr>
                          </a:solidFill>
                          <a:effectLst/>
                          <a:latin typeface="Century Gothic" panose="020B0502020202020204" pitchFamily="34" charset="0"/>
                        </a:rPr>
                        <a:t>≥95 but &lt;100 points</a:t>
                      </a:r>
                      <a:endParaRPr lang="en-ZA" sz="1200" b="1">
                        <a:solidFill>
                          <a:schemeClr val="tx2">
                            <a:lumMod val="75000"/>
                          </a:schemeClr>
                        </a:solidFill>
                        <a:effectLst/>
                        <a:latin typeface="Century Gothic" panose="020B0502020202020204" pitchFamily="34" charset="0"/>
                        <a:ea typeface="Calibri"/>
                        <a:cs typeface="Times New Roman"/>
                      </a:endParaRPr>
                    </a:p>
                  </a:txBody>
                  <a:tcPr marL="90416" marR="90416" marT="45208" marB="45208"/>
                </a:tc>
              </a:tr>
              <a:tr h="433245">
                <a:tc>
                  <a:txBody>
                    <a:bodyPr/>
                    <a:lstStyle/>
                    <a:p>
                      <a:pPr>
                        <a:lnSpc>
                          <a:spcPct val="115000"/>
                        </a:lnSpc>
                        <a:spcAft>
                          <a:spcPts val="0"/>
                        </a:spcAft>
                      </a:pPr>
                      <a:r>
                        <a:rPr lang="en-US" sz="1400" b="1" kern="1200" dirty="0">
                          <a:solidFill>
                            <a:schemeClr val="bg1"/>
                          </a:solidFill>
                          <a:effectLst/>
                          <a:latin typeface="Century Gothic" panose="020B0502020202020204" pitchFamily="34" charset="0"/>
                        </a:rPr>
                        <a:t>Level Three</a:t>
                      </a:r>
                      <a:endParaRPr lang="en-ZA" sz="1200" b="1" dirty="0">
                        <a:solidFill>
                          <a:schemeClr val="bg1"/>
                        </a:solidFill>
                        <a:effectLst/>
                        <a:latin typeface="Century Gothic" panose="020B0502020202020204" pitchFamily="34" charset="0"/>
                        <a:ea typeface="Calibri"/>
                        <a:cs typeface="Times New Roman"/>
                      </a:endParaRPr>
                    </a:p>
                  </a:txBody>
                  <a:tcPr marL="90416" marR="90416" marT="45208" marB="45208">
                    <a:solidFill>
                      <a:schemeClr val="accent1">
                        <a:lumMod val="50000"/>
                      </a:schemeClr>
                    </a:solidFill>
                  </a:tcPr>
                </a:tc>
                <a:tc>
                  <a:txBody>
                    <a:bodyPr/>
                    <a:lstStyle/>
                    <a:p>
                      <a:pPr>
                        <a:lnSpc>
                          <a:spcPct val="115000"/>
                        </a:lnSpc>
                        <a:spcAft>
                          <a:spcPts val="0"/>
                        </a:spcAft>
                      </a:pPr>
                      <a:r>
                        <a:rPr lang="en-US" sz="1400" b="1" kern="1200" dirty="0">
                          <a:solidFill>
                            <a:schemeClr val="tx2">
                              <a:lumMod val="75000"/>
                            </a:schemeClr>
                          </a:solidFill>
                          <a:effectLst/>
                          <a:latin typeface="Century Gothic" panose="020B0502020202020204" pitchFamily="34" charset="0"/>
                        </a:rPr>
                        <a:t>≥75 but &lt;85 points</a:t>
                      </a:r>
                      <a:endParaRPr lang="en-ZA" sz="1200" b="1" dirty="0">
                        <a:solidFill>
                          <a:schemeClr val="tx2">
                            <a:lumMod val="75000"/>
                          </a:schemeClr>
                        </a:solidFill>
                        <a:effectLst/>
                        <a:latin typeface="Century Gothic" panose="020B0502020202020204" pitchFamily="34" charset="0"/>
                        <a:ea typeface="Calibri"/>
                        <a:cs typeface="Times New Roman"/>
                      </a:endParaRPr>
                    </a:p>
                  </a:txBody>
                  <a:tcPr marL="90416" marR="90416" marT="45208" marB="45208"/>
                </a:tc>
                <a:tc>
                  <a:txBody>
                    <a:bodyPr/>
                    <a:lstStyle/>
                    <a:p>
                      <a:pPr>
                        <a:lnSpc>
                          <a:spcPct val="115000"/>
                        </a:lnSpc>
                        <a:spcAft>
                          <a:spcPts val="0"/>
                        </a:spcAft>
                      </a:pPr>
                      <a:r>
                        <a:rPr lang="en-US" sz="1400" b="1" kern="1200">
                          <a:solidFill>
                            <a:schemeClr val="tx2">
                              <a:lumMod val="75000"/>
                            </a:schemeClr>
                          </a:solidFill>
                          <a:effectLst/>
                          <a:latin typeface="Century Gothic" panose="020B0502020202020204" pitchFamily="34" charset="0"/>
                        </a:rPr>
                        <a:t>≥90 but &lt;95 points</a:t>
                      </a:r>
                      <a:endParaRPr lang="en-ZA" sz="1200" b="1">
                        <a:solidFill>
                          <a:schemeClr val="tx2">
                            <a:lumMod val="75000"/>
                          </a:schemeClr>
                        </a:solidFill>
                        <a:effectLst/>
                        <a:latin typeface="Century Gothic" panose="020B0502020202020204" pitchFamily="34" charset="0"/>
                        <a:ea typeface="Calibri"/>
                        <a:cs typeface="Times New Roman"/>
                      </a:endParaRPr>
                    </a:p>
                  </a:txBody>
                  <a:tcPr marL="90416" marR="90416" marT="45208" marB="45208"/>
                </a:tc>
              </a:tr>
              <a:tr h="470290">
                <a:tc>
                  <a:txBody>
                    <a:bodyPr/>
                    <a:lstStyle/>
                    <a:p>
                      <a:pPr>
                        <a:lnSpc>
                          <a:spcPct val="115000"/>
                        </a:lnSpc>
                        <a:spcAft>
                          <a:spcPts val="0"/>
                        </a:spcAft>
                      </a:pPr>
                      <a:r>
                        <a:rPr lang="en-US" sz="1400" b="1" kern="1200" dirty="0">
                          <a:solidFill>
                            <a:schemeClr val="bg1"/>
                          </a:solidFill>
                          <a:effectLst/>
                          <a:latin typeface="Century Gothic" panose="020B0502020202020204" pitchFamily="34" charset="0"/>
                        </a:rPr>
                        <a:t>Level Four</a:t>
                      </a:r>
                      <a:endParaRPr lang="en-ZA" sz="1200" b="1" dirty="0">
                        <a:solidFill>
                          <a:schemeClr val="bg1"/>
                        </a:solidFill>
                        <a:effectLst/>
                        <a:latin typeface="Century Gothic" panose="020B0502020202020204" pitchFamily="34" charset="0"/>
                        <a:ea typeface="Calibri"/>
                        <a:cs typeface="Times New Roman"/>
                      </a:endParaRPr>
                    </a:p>
                  </a:txBody>
                  <a:tcPr marL="90416" marR="90416" marT="45208" marB="45208">
                    <a:solidFill>
                      <a:schemeClr val="accent1">
                        <a:lumMod val="50000"/>
                      </a:schemeClr>
                    </a:solidFill>
                  </a:tcPr>
                </a:tc>
                <a:tc>
                  <a:txBody>
                    <a:bodyPr/>
                    <a:lstStyle/>
                    <a:p>
                      <a:pPr>
                        <a:lnSpc>
                          <a:spcPct val="115000"/>
                        </a:lnSpc>
                        <a:spcAft>
                          <a:spcPts val="0"/>
                        </a:spcAft>
                      </a:pPr>
                      <a:r>
                        <a:rPr lang="en-US" sz="1400" b="1" kern="1200" dirty="0">
                          <a:solidFill>
                            <a:schemeClr val="tx2">
                              <a:lumMod val="75000"/>
                            </a:schemeClr>
                          </a:solidFill>
                          <a:effectLst/>
                          <a:latin typeface="Century Gothic" panose="020B0502020202020204" pitchFamily="34" charset="0"/>
                        </a:rPr>
                        <a:t>≥65 but &lt;75 points</a:t>
                      </a:r>
                      <a:endParaRPr lang="en-ZA" sz="1200" b="1" dirty="0">
                        <a:solidFill>
                          <a:schemeClr val="tx2">
                            <a:lumMod val="75000"/>
                          </a:schemeClr>
                        </a:solidFill>
                        <a:effectLst/>
                        <a:latin typeface="Century Gothic" panose="020B0502020202020204" pitchFamily="34" charset="0"/>
                        <a:ea typeface="Calibri"/>
                        <a:cs typeface="Times New Roman"/>
                      </a:endParaRPr>
                    </a:p>
                  </a:txBody>
                  <a:tcPr marL="90416" marR="90416" marT="45208" marB="45208"/>
                </a:tc>
                <a:tc>
                  <a:txBody>
                    <a:bodyPr/>
                    <a:lstStyle/>
                    <a:p>
                      <a:pPr>
                        <a:lnSpc>
                          <a:spcPct val="115000"/>
                        </a:lnSpc>
                        <a:spcAft>
                          <a:spcPts val="0"/>
                        </a:spcAft>
                      </a:pPr>
                      <a:r>
                        <a:rPr lang="en-US" sz="1400" b="1" kern="1200">
                          <a:solidFill>
                            <a:schemeClr val="tx2">
                              <a:lumMod val="75000"/>
                            </a:schemeClr>
                          </a:solidFill>
                          <a:effectLst/>
                          <a:latin typeface="Century Gothic" panose="020B0502020202020204" pitchFamily="34" charset="0"/>
                        </a:rPr>
                        <a:t>≥80 but &lt;90 points</a:t>
                      </a:r>
                      <a:endParaRPr lang="en-ZA" sz="1200" b="1">
                        <a:solidFill>
                          <a:schemeClr val="tx2">
                            <a:lumMod val="75000"/>
                          </a:schemeClr>
                        </a:solidFill>
                        <a:effectLst/>
                        <a:latin typeface="Century Gothic" panose="020B0502020202020204" pitchFamily="34" charset="0"/>
                        <a:ea typeface="Calibri"/>
                        <a:cs typeface="Times New Roman"/>
                      </a:endParaRPr>
                    </a:p>
                  </a:txBody>
                  <a:tcPr marL="90416" marR="90416" marT="45208" marB="45208"/>
                </a:tc>
              </a:tr>
              <a:tr h="386781">
                <a:tc>
                  <a:txBody>
                    <a:bodyPr/>
                    <a:lstStyle/>
                    <a:p>
                      <a:pPr>
                        <a:lnSpc>
                          <a:spcPct val="115000"/>
                        </a:lnSpc>
                        <a:spcAft>
                          <a:spcPts val="0"/>
                        </a:spcAft>
                      </a:pPr>
                      <a:r>
                        <a:rPr lang="en-US" sz="1400" b="1" kern="1200">
                          <a:solidFill>
                            <a:schemeClr val="bg1"/>
                          </a:solidFill>
                          <a:effectLst/>
                          <a:latin typeface="Century Gothic" panose="020B0502020202020204" pitchFamily="34" charset="0"/>
                        </a:rPr>
                        <a:t>Level Five</a:t>
                      </a:r>
                      <a:endParaRPr lang="en-ZA" sz="1200" b="1">
                        <a:solidFill>
                          <a:schemeClr val="bg1"/>
                        </a:solidFill>
                        <a:effectLst/>
                        <a:latin typeface="Century Gothic" panose="020B0502020202020204" pitchFamily="34" charset="0"/>
                        <a:ea typeface="Calibri"/>
                        <a:cs typeface="Times New Roman"/>
                      </a:endParaRPr>
                    </a:p>
                  </a:txBody>
                  <a:tcPr marL="90416" marR="90416" marT="45208" marB="45208">
                    <a:solidFill>
                      <a:schemeClr val="accent1">
                        <a:lumMod val="50000"/>
                      </a:schemeClr>
                    </a:solidFill>
                  </a:tcPr>
                </a:tc>
                <a:tc>
                  <a:txBody>
                    <a:bodyPr/>
                    <a:lstStyle/>
                    <a:p>
                      <a:pPr>
                        <a:lnSpc>
                          <a:spcPct val="115000"/>
                        </a:lnSpc>
                        <a:spcAft>
                          <a:spcPts val="0"/>
                        </a:spcAft>
                      </a:pPr>
                      <a:r>
                        <a:rPr lang="en-US" sz="1400" b="1" kern="1200" dirty="0">
                          <a:solidFill>
                            <a:schemeClr val="tx2">
                              <a:lumMod val="75000"/>
                            </a:schemeClr>
                          </a:solidFill>
                          <a:effectLst/>
                          <a:latin typeface="Century Gothic" panose="020B0502020202020204" pitchFamily="34" charset="0"/>
                        </a:rPr>
                        <a:t>≥55 but &lt;65 points</a:t>
                      </a:r>
                      <a:endParaRPr lang="en-ZA" sz="1200" b="1" dirty="0">
                        <a:solidFill>
                          <a:schemeClr val="tx2">
                            <a:lumMod val="75000"/>
                          </a:schemeClr>
                        </a:solidFill>
                        <a:effectLst/>
                        <a:latin typeface="Century Gothic" panose="020B0502020202020204" pitchFamily="34" charset="0"/>
                        <a:ea typeface="Calibri"/>
                        <a:cs typeface="Times New Roman"/>
                      </a:endParaRPr>
                    </a:p>
                  </a:txBody>
                  <a:tcPr marL="90416" marR="90416" marT="45208" marB="45208"/>
                </a:tc>
                <a:tc>
                  <a:txBody>
                    <a:bodyPr/>
                    <a:lstStyle/>
                    <a:p>
                      <a:pPr>
                        <a:lnSpc>
                          <a:spcPct val="115000"/>
                        </a:lnSpc>
                        <a:spcAft>
                          <a:spcPts val="0"/>
                        </a:spcAft>
                      </a:pPr>
                      <a:r>
                        <a:rPr lang="en-US" sz="1400" b="1" kern="1200">
                          <a:solidFill>
                            <a:schemeClr val="tx2">
                              <a:lumMod val="75000"/>
                            </a:schemeClr>
                          </a:solidFill>
                          <a:effectLst/>
                          <a:latin typeface="Century Gothic" panose="020B0502020202020204" pitchFamily="34" charset="0"/>
                        </a:rPr>
                        <a:t>≥75 but &lt;80 points</a:t>
                      </a:r>
                      <a:endParaRPr lang="en-ZA" sz="1200" b="1">
                        <a:solidFill>
                          <a:schemeClr val="tx2">
                            <a:lumMod val="75000"/>
                          </a:schemeClr>
                        </a:solidFill>
                        <a:effectLst/>
                        <a:latin typeface="Century Gothic" panose="020B0502020202020204" pitchFamily="34" charset="0"/>
                        <a:ea typeface="Calibri"/>
                        <a:cs typeface="Times New Roman"/>
                      </a:endParaRPr>
                    </a:p>
                  </a:txBody>
                  <a:tcPr marL="90416" marR="90416" marT="45208" marB="45208"/>
                </a:tc>
              </a:tr>
              <a:tr h="348257">
                <a:tc>
                  <a:txBody>
                    <a:bodyPr/>
                    <a:lstStyle/>
                    <a:p>
                      <a:pPr>
                        <a:lnSpc>
                          <a:spcPct val="115000"/>
                        </a:lnSpc>
                        <a:spcAft>
                          <a:spcPts val="0"/>
                        </a:spcAft>
                      </a:pPr>
                      <a:r>
                        <a:rPr lang="en-ZA" sz="1400" b="1" kern="1200">
                          <a:solidFill>
                            <a:schemeClr val="bg1"/>
                          </a:solidFill>
                          <a:effectLst/>
                          <a:latin typeface="Century Gothic" panose="020B0502020202020204" pitchFamily="34" charset="0"/>
                        </a:rPr>
                        <a:t>Level Six</a:t>
                      </a:r>
                      <a:endParaRPr lang="en-ZA" sz="1200" b="1">
                        <a:solidFill>
                          <a:schemeClr val="bg1"/>
                        </a:solidFill>
                        <a:effectLst/>
                        <a:latin typeface="Century Gothic" panose="020B0502020202020204" pitchFamily="34" charset="0"/>
                        <a:ea typeface="Calibri"/>
                        <a:cs typeface="Times New Roman"/>
                      </a:endParaRPr>
                    </a:p>
                  </a:txBody>
                  <a:tcPr marL="90416" marR="90416" marT="45208" marB="45208">
                    <a:solidFill>
                      <a:schemeClr val="accent1">
                        <a:lumMod val="50000"/>
                      </a:schemeClr>
                    </a:solidFill>
                  </a:tcPr>
                </a:tc>
                <a:tc>
                  <a:txBody>
                    <a:bodyPr/>
                    <a:lstStyle/>
                    <a:p>
                      <a:pPr>
                        <a:lnSpc>
                          <a:spcPct val="115000"/>
                        </a:lnSpc>
                        <a:spcAft>
                          <a:spcPts val="0"/>
                        </a:spcAft>
                      </a:pPr>
                      <a:r>
                        <a:rPr lang="en-US" sz="1400" b="1" kern="1200">
                          <a:solidFill>
                            <a:schemeClr val="tx2">
                              <a:lumMod val="75000"/>
                            </a:schemeClr>
                          </a:solidFill>
                          <a:effectLst/>
                          <a:latin typeface="Century Gothic" panose="020B0502020202020204" pitchFamily="34" charset="0"/>
                        </a:rPr>
                        <a:t>≥45 but &lt;55 points</a:t>
                      </a:r>
                      <a:endParaRPr lang="en-ZA" sz="1200" b="1">
                        <a:solidFill>
                          <a:schemeClr val="tx2">
                            <a:lumMod val="75000"/>
                          </a:schemeClr>
                        </a:solidFill>
                        <a:effectLst/>
                        <a:latin typeface="Century Gothic" panose="020B0502020202020204" pitchFamily="34" charset="0"/>
                        <a:ea typeface="Calibri"/>
                        <a:cs typeface="Times New Roman"/>
                      </a:endParaRPr>
                    </a:p>
                  </a:txBody>
                  <a:tcPr marL="90416" marR="90416" marT="45208" marB="45208"/>
                </a:tc>
                <a:tc>
                  <a:txBody>
                    <a:bodyPr/>
                    <a:lstStyle/>
                    <a:p>
                      <a:pPr>
                        <a:lnSpc>
                          <a:spcPct val="115000"/>
                        </a:lnSpc>
                        <a:spcAft>
                          <a:spcPts val="0"/>
                        </a:spcAft>
                      </a:pPr>
                      <a:r>
                        <a:rPr lang="en-US" sz="1400" b="1" kern="1200">
                          <a:solidFill>
                            <a:schemeClr val="tx2">
                              <a:lumMod val="75000"/>
                            </a:schemeClr>
                          </a:solidFill>
                          <a:effectLst/>
                          <a:latin typeface="Century Gothic" panose="020B0502020202020204" pitchFamily="34" charset="0"/>
                        </a:rPr>
                        <a:t>≥70 but &lt;75 points</a:t>
                      </a:r>
                      <a:endParaRPr lang="en-ZA" sz="1200" b="1">
                        <a:solidFill>
                          <a:schemeClr val="tx2">
                            <a:lumMod val="75000"/>
                          </a:schemeClr>
                        </a:solidFill>
                        <a:effectLst/>
                        <a:latin typeface="Century Gothic" panose="020B0502020202020204" pitchFamily="34" charset="0"/>
                        <a:ea typeface="Calibri"/>
                        <a:cs typeface="Times New Roman"/>
                      </a:endParaRPr>
                    </a:p>
                  </a:txBody>
                  <a:tcPr marL="90416" marR="90416" marT="45208" marB="45208"/>
                </a:tc>
              </a:tr>
              <a:tr h="470290">
                <a:tc>
                  <a:txBody>
                    <a:bodyPr/>
                    <a:lstStyle/>
                    <a:p>
                      <a:pPr>
                        <a:lnSpc>
                          <a:spcPct val="115000"/>
                        </a:lnSpc>
                        <a:spcAft>
                          <a:spcPts val="0"/>
                        </a:spcAft>
                      </a:pPr>
                      <a:r>
                        <a:rPr lang="en-US" sz="1400" b="1" kern="1200">
                          <a:solidFill>
                            <a:schemeClr val="bg1"/>
                          </a:solidFill>
                          <a:effectLst/>
                          <a:latin typeface="Century Gothic" panose="020B0502020202020204" pitchFamily="34" charset="0"/>
                        </a:rPr>
                        <a:t>Level Seven </a:t>
                      </a:r>
                      <a:endParaRPr lang="en-ZA" sz="1200" b="1">
                        <a:solidFill>
                          <a:schemeClr val="bg1"/>
                        </a:solidFill>
                        <a:effectLst/>
                        <a:latin typeface="Century Gothic" panose="020B0502020202020204" pitchFamily="34" charset="0"/>
                        <a:ea typeface="Calibri"/>
                        <a:cs typeface="Times New Roman"/>
                      </a:endParaRPr>
                    </a:p>
                  </a:txBody>
                  <a:tcPr marL="90416" marR="90416" marT="45208" marB="45208">
                    <a:solidFill>
                      <a:schemeClr val="accent1">
                        <a:lumMod val="50000"/>
                      </a:schemeClr>
                    </a:solidFill>
                  </a:tcPr>
                </a:tc>
                <a:tc>
                  <a:txBody>
                    <a:bodyPr/>
                    <a:lstStyle/>
                    <a:p>
                      <a:pPr>
                        <a:lnSpc>
                          <a:spcPct val="115000"/>
                        </a:lnSpc>
                        <a:spcAft>
                          <a:spcPts val="0"/>
                        </a:spcAft>
                      </a:pPr>
                      <a:r>
                        <a:rPr lang="en-US" sz="1400" b="1" kern="1200">
                          <a:solidFill>
                            <a:schemeClr val="tx2">
                              <a:lumMod val="75000"/>
                            </a:schemeClr>
                          </a:solidFill>
                          <a:effectLst/>
                          <a:latin typeface="Century Gothic" panose="020B0502020202020204" pitchFamily="34" charset="0"/>
                        </a:rPr>
                        <a:t>≥40 but &lt;45 points</a:t>
                      </a:r>
                      <a:endParaRPr lang="en-ZA" sz="1200" b="1">
                        <a:solidFill>
                          <a:schemeClr val="tx2">
                            <a:lumMod val="75000"/>
                          </a:schemeClr>
                        </a:solidFill>
                        <a:effectLst/>
                        <a:latin typeface="Century Gothic" panose="020B0502020202020204" pitchFamily="34" charset="0"/>
                        <a:ea typeface="Calibri"/>
                        <a:cs typeface="Times New Roman"/>
                      </a:endParaRPr>
                    </a:p>
                  </a:txBody>
                  <a:tcPr marL="90416" marR="90416" marT="45208" marB="45208"/>
                </a:tc>
                <a:tc>
                  <a:txBody>
                    <a:bodyPr/>
                    <a:lstStyle/>
                    <a:p>
                      <a:pPr>
                        <a:lnSpc>
                          <a:spcPct val="115000"/>
                        </a:lnSpc>
                        <a:spcAft>
                          <a:spcPts val="0"/>
                        </a:spcAft>
                      </a:pPr>
                      <a:r>
                        <a:rPr lang="en-US" sz="1400" b="1" kern="1200">
                          <a:solidFill>
                            <a:schemeClr val="tx2">
                              <a:lumMod val="75000"/>
                            </a:schemeClr>
                          </a:solidFill>
                          <a:effectLst/>
                          <a:latin typeface="Century Gothic" panose="020B0502020202020204" pitchFamily="34" charset="0"/>
                        </a:rPr>
                        <a:t>≥55 but &lt;70 points</a:t>
                      </a:r>
                      <a:endParaRPr lang="en-ZA" sz="1200" b="1">
                        <a:solidFill>
                          <a:schemeClr val="tx2">
                            <a:lumMod val="75000"/>
                          </a:schemeClr>
                        </a:solidFill>
                        <a:effectLst/>
                        <a:latin typeface="Century Gothic" panose="020B0502020202020204" pitchFamily="34" charset="0"/>
                        <a:ea typeface="Calibri"/>
                        <a:cs typeface="Times New Roman"/>
                      </a:endParaRPr>
                    </a:p>
                  </a:txBody>
                  <a:tcPr marL="90416" marR="90416" marT="45208" marB="45208"/>
                </a:tc>
              </a:tr>
              <a:tr h="470290">
                <a:tc>
                  <a:txBody>
                    <a:bodyPr/>
                    <a:lstStyle/>
                    <a:p>
                      <a:pPr>
                        <a:lnSpc>
                          <a:spcPct val="115000"/>
                        </a:lnSpc>
                        <a:spcAft>
                          <a:spcPts val="0"/>
                        </a:spcAft>
                      </a:pPr>
                      <a:r>
                        <a:rPr lang="en-US" sz="1400" b="1" kern="1200">
                          <a:solidFill>
                            <a:schemeClr val="bg1"/>
                          </a:solidFill>
                          <a:effectLst/>
                          <a:latin typeface="Century Gothic" panose="020B0502020202020204" pitchFamily="34" charset="0"/>
                        </a:rPr>
                        <a:t>Level Eight</a:t>
                      </a:r>
                      <a:endParaRPr lang="en-ZA" sz="1200" b="1">
                        <a:solidFill>
                          <a:schemeClr val="bg1"/>
                        </a:solidFill>
                        <a:effectLst/>
                        <a:latin typeface="Century Gothic" panose="020B0502020202020204" pitchFamily="34" charset="0"/>
                        <a:ea typeface="Calibri"/>
                        <a:cs typeface="Times New Roman"/>
                      </a:endParaRPr>
                    </a:p>
                  </a:txBody>
                  <a:tcPr marL="90416" marR="90416" marT="45208" marB="45208">
                    <a:solidFill>
                      <a:schemeClr val="accent1">
                        <a:lumMod val="50000"/>
                      </a:schemeClr>
                    </a:solidFill>
                  </a:tcPr>
                </a:tc>
                <a:tc>
                  <a:txBody>
                    <a:bodyPr/>
                    <a:lstStyle/>
                    <a:p>
                      <a:pPr>
                        <a:lnSpc>
                          <a:spcPct val="115000"/>
                        </a:lnSpc>
                        <a:spcAft>
                          <a:spcPts val="0"/>
                        </a:spcAft>
                      </a:pPr>
                      <a:r>
                        <a:rPr lang="en-US" sz="1400" b="1" kern="1200" dirty="0">
                          <a:solidFill>
                            <a:schemeClr val="tx2">
                              <a:lumMod val="75000"/>
                            </a:schemeClr>
                          </a:solidFill>
                          <a:effectLst/>
                          <a:latin typeface="Century Gothic" panose="020B0502020202020204" pitchFamily="34" charset="0"/>
                        </a:rPr>
                        <a:t>≥30 but &lt;40 points</a:t>
                      </a:r>
                      <a:endParaRPr lang="en-ZA" sz="1200" b="1" dirty="0">
                        <a:solidFill>
                          <a:schemeClr val="tx2">
                            <a:lumMod val="75000"/>
                          </a:schemeClr>
                        </a:solidFill>
                        <a:effectLst/>
                        <a:latin typeface="Century Gothic" panose="020B0502020202020204" pitchFamily="34" charset="0"/>
                        <a:ea typeface="Calibri"/>
                        <a:cs typeface="Times New Roman"/>
                      </a:endParaRPr>
                    </a:p>
                  </a:txBody>
                  <a:tcPr marL="90416" marR="90416" marT="45208" marB="45208"/>
                </a:tc>
                <a:tc>
                  <a:txBody>
                    <a:bodyPr/>
                    <a:lstStyle/>
                    <a:p>
                      <a:pPr>
                        <a:lnSpc>
                          <a:spcPct val="115000"/>
                        </a:lnSpc>
                        <a:spcAft>
                          <a:spcPts val="0"/>
                        </a:spcAft>
                      </a:pPr>
                      <a:r>
                        <a:rPr lang="en-US" sz="1400" b="1" kern="1200">
                          <a:solidFill>
                            <a:schemeClr val="tx2">
                              <a:lumMod val="75000"/>
                            </a:schemeClr>
                          </a:solidFill>
                          <a:effectLst/>
                          <a:latin typeface="Century Gothic" panose="020B0502020202020204" pitchFamily="34" charset="0"/>
                        </a:rPr>
                        <a:t>≥40 but &lt;55 points</a:t>
                      </a:r>
                      <a:endParaRPr lang="en-ZA" sz="1200" b="1">
                        <a:solidFill>
                          <a:schemeClr val="tx2">
                            <a:lumMod val="75000"/>
                          </a:schemeClr>
                        </a:solidFill>
                        <a:effectLst/>
                        <a:latin typeface="Century Gothic" panose="020B0502020202020204" pitchFamily="34" charset="0"/>
                        <a:ea typeface="Calibri"/>
                        <a:cs typeface="Times New Roman"/>
                      </a:endParaRPr>
                    </a:p>
                  </a:txBody>
                  <a:tcPr marL="90416" marR="90416" marT="45208" marB="45208"/>
                </a:tc>
              </a:tr>
              <a:tr h="361665">
                <a:tc>
                  <a:txBody>
                    <a:bodyPr/>
                    <a:lstStyle/>
                    <a:p>
                      <a:pPr>
                        <a:lnSpc>
                          <a:spcPct val="115000"/>
                        </a:lnSpc>
                        <a:spcAft>
                          <a:spcPts val="0"/>
                        </a:spcAft>
                      </a:pPr>
                      <a:r>
                        <a:rPr lang="en-US" sz="1400" b="1" kern="1200" dirty="0">
                          <a:solidFill>
                            <a:schemeClr val="bg1"/>
                          </a:solidFill>
                          <a:effectLst/>
                          <a:latin typeface="Century Gothic" panose="020B0502020202020204" pitchFamily="34" charset="0"/>
                        </a:rPr>
                        <a:t>Non-Compliant</a:t>
                      </a:r>
                      <a:endParaRPr lang="en-ZA" sz="1200" b="1" dirty="0">
                        <a:solidFill>
                          <a:schemeClr val="bg1"/>
                        </a:solidFill>
                        <a:effectLst/>
                        <a:latin typeface="Century Gothic" panose="020B0502020202020204" pitchFamily="34" charset="0"/>
                        <a:ea typeface="Calibri"/>
                        <a:cs typeface="Times New Roman"/>
                      </a:endParaRPr>
                    </a:p>
                  </a:txBody>
                  <a:tcPr marL="90416" marR="90416" marT="45208" marB="45208">
                    <a:solidFill>
                      <a:schemeClr val="accent1">
                        <a:lumMod val="50000"/>
                      </a:schemeClr>
                    </a:solidFill>
                  </a:tcPr>
                </a:tc>
                <a:tc>
                  <a:txBody>
                    <a:bodyPr/>
                    <a:lstStyle/>
                    <a:p>
                      <a:pPr>
                        <a:lnSpc>
                          <a:spcPct val="115000"/>
                        </a:lnSpc>
                        <a:spcAft>
                          <a:spcPts val="0"/>
                        </a:spcAft>
                      </a:pPr>
                      <a:r>
                        <a:rPr lang="en-US" sz="1400" b="1" kern="1200">
                          <a:solidFill>
                            <a:schemeClr val="tx2">
                              <a:lumMod val="75000"/>
                            </a:schemeClr>
                          </a:solidFill>
                          <a:effectLst/>
                          <a:latin typeface="Century Gothic" panose="020B0502020202020204" pitchFamily="34" charset="0"/>
                        </a:rPr>
                        <a:t>&lt;30 points</a:t>
                      </a:r>
                      <a:endParaRPr lang="en-ZA" sz="1200" b="1">
                        <a:solidFill>
                          <a:schemeClr val="tx2">
                            <a:lumMod val="75000"/>
                          </a:schemeClr>
                        </a:solidFill>
                        <a:effectLst/>
                        <a:latin typeface="Century Gothic" panose="020B0502020202020204" pitchFamily="34" charset="0"/>
                        <a:ea typeface="Calibri"/>
                        <a:cs typeface="Times New Roman"/>
                      </a:endParaRPr>
                    </a:p>
                  </a:txBody>
                  <a:tcPr marL="90416" marR="90416" marT="45208" marB="45208"/>
                </a:tc>
                <a:tc>
                  <a:txBody>
                    <a:bodyPr/>
                    <a:lstStyle/>
                    <a:p>
                      <a:pPr>
                        <a:lnSpc>
                          <a:spcPct val="115000"/>
                        </a:lnSpc>
                        <a:spcAft>
                          <a:spcPts val="0"/>
                        </a:spcAft>
                      </a:pPr>
                      <a:r>
                        <a:rPr lang="en-US" sz="1400" b="1" kern="1200" dirty="0">
                          <a:solidFill>
                            <a:schemeClr val="tx2">
                              <a:lumMod val="75000"/>
                            </a:schemeClr>
                          </a:solidFill>
                          <a:effectLst/>
                          <a:latin typeface="Century Gothic" panose="020B0502020202020204" pitchFamily="34" charset="0"/>
                        </a:rPr>
                        <a:t>&lt;40 points</a:t>
                      </a:r>
                      <a:endParaRPr lang="en-ZA" sz="1200" b="1" dirty="0">
                        <a:solidFill>
                          <a:schemeClr val="tx2">
                            <a:lumMod val="75000"/>
                          </a:schemeClr>
                        </a:solidFill>
                        <a:effectLst/>
                        <a:latin typeface="Century Gothic" panose="020B0502020202020204" pitchFamily="34" charset="0"/>
                        <a:ea typeface="Calibri"/>
                        <a:cs typeface="Times New Roman"/>
                      </a:endParaRPr>
                    </a:p>
                  </a:txBody>
                  <a:tcPr marL="90416" marR="90416" marT="45208" marB="45208"/>
                </a:tc>
              </a:tr>
            </a:tbl>
          </a:graphicData>
        </a:graphic>
      </p:graphicFrame>
      <p:sp>
        <p:nvSpPr>
          <p:cNvPr id="10" name="Rectangle 1"/>
          <p:cNvSpPr>
            <a:spLocks noChangeArrowheads="1"/>
          </p:cNvSpPr>
          <p:nvPr/>
        </p:nvSpPr>
        <p:spPr bwMode="auto">
          <a:xfrm>
            <a:off x="1296988" y="159543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itchFamily="34" charset="0"/>
            </a:endParaRPr>
          </a:p>
        </p:txBody>
      </p:sp>
      <p:sp>
        <p:nvSpPr>
          <p:cNvPr id="11" name="Rectangle 10"/>
          <p:cNvSpPr/>
          <p:nvPr/>
        </p:nvSpPr>
        <p:spPr>
          <a:xfrm>
            <a:off x="1217202" y="841274"/>
            <a:ext cx="7819292" cy="984885"/>
          </a:xfrm>
          <a:prstGeom prst="rect">
            <a:avLst/>
          </a:prstGeom>
        </p:spPr>
        <p:txBody>
          <a:bodyPr wrap="square">
            <a:spAutoFit/>
          </a:bodyPr>
          <a:lstStyle/>
          <a:p>
            <a:pPr marL="285750" indent="-285750">
              <a:buFont typeface="Arial" panose="020B0604020202020204" pitchFamily="34" charset="0"/>
              <a:buChar char="•"/>
            </a:pPr>
            <a:endParaRPr lang="en-ZA" dirty="0"/>
          </a:p>
          <a:p>
            <a:pPr marL="742950" lvl="1" indent="-285750" eaLnBrk="0" fontAlgn="base" hangingPunct="0">
              <a:buFont typeface="Arial" panose="020B0604020202020204" pitchFamily="34" charset="0"/>
              <a:buChar char="•"/>
            </a:pPr>
            <a:r>
              <a:rPr lang="en-US" sz="2000" b="1" dirty="0">
                <a:solidFill>
                  <a:schemeClr val="tx2">
                    <a:lumMod val="75000"/>
                  </a:schemeClr>
                </a:solidFill>
                <a:latin typeface="Century Gothic" panose="020B0502020202020204" pitchFamily="34" charset="0"/>
              </a:rPr>
              <a:t>Scorecard points &amp; Qualification criteria for awarding of B-BBEE status levels adjusted</a:t>
            </a:r>
            <a:endParaRPr lang="en-ZA" sz="2000" b="1" dirty="0">
              <a:solidFill>
                <a:schemeClr val="tx2">
                  <a:lumMod val="75000"/>
                </a:schemeClr>
              </a:solidFill>
              <a:latin typeface="Century Gothic" panose="020B0502020202020204" pitchFamily="34" charset="0"/>
            </a:endParaRPr>
          </a:p>
        </p:txBody>
      </p:sp>
      <p:sp>
        <p:nvSpPr>
          <p:cNvPr id="12" name="Title 1"/>
          <p:cNvSpPr txBox="1">
            <a:spLocks/>
          </p:cNvSpPr>
          <p:nvPr/>
        </p:nvSpPr>
        <p:spPr>
          <a:xfrm>
            <a:off x="457200" y="-27384"/>
            <a:ext cx="8229600" cy="1143000"/>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ZA" b="1" dirty="0" smtClean="0"/>
              <a:t>CHANGES TO THE CODES</a:t>
            </a:r>
            <a:br>
              <a:rPr lang="en-ZA" b="1" dirty="0" smtClean="0"/>
            </a:br>
            <a:r>
              <a:rPr lang="en-ZA" b="1" dirty="0" smtClean="0"/>
              <a:t>Its implication to PSC</a:t>
            </a:r>
            <a:endParaRPr lang="en-ZA" b="1" dirty="0"/>
          </a:p>
        </p:txBody>
      </p:sp>
    </p:spTree>
    <p:extLst>
      <p:ext uri="{BB962C8B-B14F-4D97-AF65-F5344CB8AC3E}">
        <p14:creationId xmlns:p14="http://schemas.microsoft.com/office/powerpoint/2010/main" val="23127776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3780"/>
            <a:ext cx="8229600" cy="1143000"/>
          </a:xfrm>
        </p:spPr>
        <p:txBody>
          <a:bodyPr/>
          <a:lstStyle/>
          <a:p>
            <a:pPr algn="ctr"/>
            <a:r>
              <a:rPr lang="en-US" b="1" dirty="0" smtClean="0"/>
              <a:t>SA DEMOGRAPHIC STATISTICS</a:t>
            </a:r>
            <a:endParaRPr lang="en-ZA" b="1" dirty="0"/>
          </a:p>
        </p:txBody>
      </p:sp>
      <p:graphicFrame>
        <p:nvGraphicFramePr>
          <p:cNvPr id="3" name="Object 4"/>
          <p:cNvGraphicFramePr>
            <a:graphicFrameLocks noChangeAspect="1"/>
          </p:cNvGraphicFramePr>
          <p:nvPr>
            <p:extLst>
              <p:ext uri="{D42A27DB-BD31-4B8C-83A1-F6EECF244321}">
                <p14:modId xmlns:p14="http://schemas.microsoft.com/office/powerpoint/2010/main" val="679158583"/>
              </p:ext>
            </p:extLst>
          </p:nvPr>
        </p:nvGraphicFramePr>
        <p:xfrm>
          <a:off x="539552" y="1772816"/>
          <a:ext cx="7769225" cy="46228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0595842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1901"/>
            <a:ext cx="8229600" cy="639761"/>
          </a:xfrm>
        </p:spPr>
        <p:txBody>
          <a:bodyPr>
            <a:noAutofit/>
          </a:bodyPr>
          <a:lstStyle/>
          <a:p>
            <a:r>
              <a:rPr lang="en-US" sz="2400" b="1" dirty="0" smtClean="0">
                <a:solidFill>
                  <a:schemeClr val="tx2">
                    <a:lumMod val="75000"/>
                  </a:schemeClr>
                </a:solidFill>
              </a:rPr>
              <a:t>Annexure 1</a:t>
            </a:r>
            <a:br>
              <a:rPr lang="en-US" sz="2400" b="1" dirty="0" smtClean="0">
                <a:solidFill>
                  <a:schemeClr val="tx2">
                    <a:lumMod val="75000"/>
                  </a:schemeClr>
                </a:solidFill>
              </a:rPr>
            </a:br>
            <a:r>
              <a:rPr lang="en-US" sz="2400" b="1" dirty="0" smtClean="0">
                <a:solidFill>
                  <a:schemeClr val="tx2">
                    <a:lumMod val="75000"/>
                  </a:schemeClr>
                </a:solidFill>
              </a:rPr>
              <a:t>TIMELINES</a:t>
            </a:r>
            <a:endParaRPr lang="en-US" sz="2400" b="1" dirty="0">
              <a:solidFill>
                <a:schemeClr val="tx2">
                  <a:lumMod val="75000"/>
                </a:schemeClr>
              </a:solidFill>
            </a:endParaRPr>
          </a:p>
        </p:txBody>
      </p:sp>
      <p:sp>
        <p:nvSpPr>
          <p:cNvPr id="8" name="5-Point Star 7"/>
          <p:cNvSpPr/>
          <p:nvPr/>
        </p:nvSpPr>
        <p:spPr>
          <a:xfrm>
            <a:off x="2768778" y="1959884"/>
            <a:ext cx="581892" cy="609600"/>
          </a:xfrm>
          <a:prstGeom prst="star5">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ZA">
              <a:solidFill>
                <a:prstClr val="white"/>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13379770"/>
              </p:ext>
            </p:extLst>
          </p:nvPr>
        </p:nvGraphicFramePr>
        <p:xfrm>
          <a:off x="-36512" y="764704"/>
          <a:ext cx="9130047" cy="6213646"/>
        </p:xfrm>
        <a:graphic>
          <a:graphicData uri="http://schemas.openxmlformats.org/drawingml/2006/table">
            <a:tbl>
              <a:tblPr firstRow="1" firstCol="1" bandRow="1">
                <a:tableStyleId>{5C22544A-7EE6-4342-B048-85BDC9FD1C3A}</a:tableStyleId>
              </a:tblPr>
              <a:tblGrid>
                <a:gridCol w="2437132"/>
                <a:gridCol w="284987"/>
                <a:gridCol w="324295"/>
                <a:gridCol w="324295"/>
                <a:gridCol w="324295"/>
                <a:gridCol w="314470"/>
                <a:gridCol w="363604"/>
                <a:gridCol w="363604"/>
                <a:gridCol w="363604"/>
                <a:gridCol w="284987"/>
                <a:gridCol w="294815"/>
                <a:gridCol w="294815"/>
                <a:gridCol w="294815"/>
                <a:gridCol w="363604"/>
                <a:gridCol w="304642"/>
                <a:gridCol w="324294"/>
                <a:gridCol w="343951"/>
                <a:gridCol w="353777"/>
                <a:gridCol w="343951"/>
                <a:gridCol w="364173"/>
                <a:gridCol w="461937"/>
              </a:tblGrid>
              <a:tr h="628720">
                <a:tc>
                  <a:txBody>
                    <a:bodyPr/>
                    <a:lstStyle/>
                    <a:p>
                      <a:pPr>
                        <a:lnSpc>
                          <a:spcPct val="115000"/>
                        </a:lnSpc>
                        <a:spcAft>
                          <a:spcPts val="0"/>
                        </a:spcAft>
                      </a:pPr>
                      <a:endParaRPr lang="en-ZA" sz="1400" dirty="0">
                        <a:effectLst/>
                        <a:latin typeface="Calibri"/>
                        <a:ea typeface="Calibri"/>
                        <a:cs typeface="Times New Roman"/>
                      </a:endParaRPr>
                    </a:p>
                  </a:txBody>
                  <a:tcPr marL="68580" marR="68580" marT="0" marB="0"/>
                </a:tc>
                <a:tc gridSpan="4">
                  <a:txBody>
                    <a:bodyPr/>
                    <a:lstStyle/>
                    <a:p>
                      <a:pPr algn="ctr">
                        <a:lnSpc>
                          <a:spcPct val="115000"/>
                        </a:lnSpc>
                        <a:spcAft>
                          <a:spcPts val="0"/>
                        </a:spcAft>
                      </a:pPr>
                      <a:r>
                        <a:rPr lang="en-ZA" sz="1400" dirty="0" smtClean="0">
                          <a:effectLst/>
                          <a:latin typeface="Calibri"/>
                          <a:ea typeface="Calibri"/>
                          <a:cs typeface="Times New Roman"/>
                        </a:rPr>
                        <a:t>June</a:t>
                      </a:r>
                    </a:p>
                    <a:p>
                      <a:pPr algn="ctr">
                        <a:lnSpc>
                          <a:spcPct val="115000"/>
                        </a:lnSpc>
                        <a:spcAft>
                          <a:spcPts val="0"/>
                        </a:spcAft>
                      </a:pPr>
                      <a:r>
                        <a:rPr lang="en-ZA" sz="1400" dirty="0" smtClean="0">
                          <a:effectLst/>
                          <a:latin typeface="Calibri"/>
                          <a:ea typeface="Calibri"/>
                          <a:cs typeface="Times New Roman"/>
                        </a:rPr>
                        <a:t>2015</a:t>
                      </a:r>
                      <a:endParaRPr lang="en-ZA" sz="1400" dirty="0">
                        <a:effectLst/>
                        <a:latin typeface="Calibri"/>
                        <a:ea typeface="Calibri"/>
                        <a:cs typeface="Times New Roman"/>
                      </a:endParaRPr>
                    </a:p>
                  </a:txBody>
                  <a:tcPr marL="68580" marR="68580" marT="0" marB="0"/>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tc>
                <a:tc hMerge="1">
                  <a:txBody>
                    <a:bodyPr/>
                    <a:lstStyle/>
                    <a:p>
                      <a:pPr algn="ctr">
                        <a:lnSpc>
                          <a:spcPct val="115000"/>
                        </a:lnSpc>
                        <a:spcAft>
                          <a:spcPts val="0"/>
                        </a:spcAft>
                      </a:pPr>
                      <a:endParaRPr lang="en-ZA" sz="1400" dirty="0">
                        <a:effectLst/>
                        <a:latin typeface="Calibri"/>
                        <a:ea typeface="Calibri"/>
                        <a:cs typeface="Times New Roman"/>
                      </a:endParaRPr>
                    </a:p>
                  </a:txBody>
                  <a:tcPr marL="68580" marR="68580" marT="0" marB="0"/>
                </a:tc>
                <a:tc hMerge="1">
                  <a:txBody>
                    <a:bodyPr/>
                    <a:lstStyle/>
                    <a:p>
                      <a:pPr algn="ctr">
                        <a:lnSpc>
                          <a:spcPct val="115000"/>
                        </a:lnSpc>
                        <a:spcAft>
                          <a:spcPts val="0"/>
                        </a:spcAft>
                      </a:pPr>
                      <a:endParaRPr lang="en-ZA" sz="1400" dirty="0">
                        <a:effectLst/>
                        <a:latin typeface="Calibri"/>
                        <a:ea typeface="Calibri"/>
                        <a:cs typeface="Times New Roman"/>
                      </a:endParaRPr>
                    </a:p>
                  </a:txBody>
                  <a:tcPr marL="68580" marR="68580" marT="0" marB="0"/>
                </a:tc>
                <a:tc gridSpan="4">
                  <a:txBody>
                    <a:bodyPr/>
                    <a:lstStyle/>
                    <a:p>
                      <a:pPr algn="ctr">
                        <a:lnSpc>
                          <a:spcPct val="115000"/>
                        </a:lnSpc>
                        <a:spcAft>
                          <a:spcPts val="0"/>
                        </a:spcAft>
                      </a:pPr>
                      <a:r>
                        <a:rPr lang="en-ZA" sz="1400" dirty="0" smtClean="0">
                          <a:effectLst/>
                          <a:latin typeface="Calibri"/>
                          <a:ea typeface="Calibri"/>
                          <a:cs typeface="Times New Roman"/>
                        </a:rPr>
                        <a:t>July 2014</a:t>
                      </a:r>
                      <a:endParaRPr lang="en-ZA" sz="1400" dirty="0">
                        <a:effectLst/>
                        <a:latin typeface="Calibri"/>
                        <a:ea typeface="Calibri"/>
                        <a:cs typeface="Times New Roman"/>
                      </a:endParaRPr>
                    </a:p>
                  </a:txBody>
                  <a:tcPr marL="68580" marR="68580" marT="0" marB="0"/>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tc>
                <a:tc hMerge="1">
                  <a:txBody>
                    <a:bodyPr/>
                    <a:lstStyle/>
                    <a:p>
                      <a:pPr algn="ctr">
                        <a:lnSpc>
                          <a:spcPct val="115000"/>
                        </a:lnSpc>
                        <a:spcAft>
                          <a:spcPts val="0"/>
                        </a:spcAft>
                      </a:pPr>
                      <a:endParaRPr lang="en-ZA" sz="1400" dirty="0">
                        <a:effectLst/>
                        <a:latin typeface="Calibri"/>
                        <a:ea typeface="Calibri"/>
                        <a:cs typeface="Times New Roman"/>
                      </a:endParaRPr>
                    </a:p>
                  </a:txBody>
                  <a:tcPr marL="68580" marR="68580" marT="0" marB="0"/>
                </a:tc>
                <a:tc hMerge="1">
                  <a:txBody>
                    <a:bodyPr/>
                    <a:lstStyle/>
                    <a:p>
                      <a:pPr algn="ctr">
                        <a:lnSpc>
                          <a:spcPct val="115000"/>
                        </a:lnSpc>
                        <a:spcAft>
                          <a:spcPts val="0"/>
                        </a:spcAft>
                      </a:pPr>
                      <a:endParaRPr lang="en-ZA" sz="1400" dirty="0">
                        <a:effectLst/>
                        <a:latin typeface="Calibri"/>
                        <a:ea typeface="Calibri"/>
                        <a:cs typeface="Times New Roman"/>
                      </a:endParaRPr>
                    </a:p>
                  </a:txBody>
                  <a:tcPr marL="68580" marR="68580" marT="0" marB="0"/>
                </a:tc>
                <a:tc gridSpan="4">
                  <a:txBody>
                    <a:bodyPr/>
                    <a:lstStyle/>
                    <a:p>
                      <a:pPr algn="ctr">
                        <a:lnSpc>
                          <a:spcPct val="115000"/>
                        </a:lnSpc>
                        <a:spcAft>
                          <a:spcPts val="0"/>
                        </a:spcAft>
                      </a:pPr>
                      <a:r>
                        <a:rPr lang="en-ZA" sz="1400" dirty="0" smtClean="0">
                          <a:effectLst/>
                          <a:latin typeface="Calibri"/>
                          <a:ea typeface="Calibri"/>
                          <a:cs typeface="Times New Roman"/>
                        </a:rPr>
                        <a:t>Aug 2015</a:t>
                      </a:r>
                      <a:endParaRPr lang="en-ZA" sz="1400" dirty="0">
                        <a:effectLst/>
                        <a:latin typeface="Calibri"/>
                        <a:ea typeface="Calibri"/>
                        <a:cs typeface="Times New Roman"/>
                      </a:endParaRPr>
                    </a:p>
                  </a:txBody>
                  <a:tcPr marL="68580" marR="68580" marT="0" marB="0"/>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tc>
                <a:tc hMerge="1">
                  <a:txBody>
                    <a:bodyPr/>
                    <a:lstStyle/>
                    <a:p>
                      <a:pPr algn="ctr">
                        <a:lnSpc>
                          <a:spcPct val="115000"/>
                        </a:lnSpc>
                        <a:spcAft>
                          <a:spcPts val="0"/>
                        </a:spcAft>
                      </a:pPr>
                      <a:endParaRPr lang="en-ZA" sz="1400" dirty="0">
                        <a:effectLst/>
                        <a:latin typeface="Calibri"/>
                        <a:ea typeface="Calibri"/>
                        <a:cs typeface="Times New Roman"/>
                      </a:endParaRPr>
                    </a:p>
                  </a:txBody>
                  <a:tcPr marL="68580" marR="68580" marT="0" marB="0"/>
                </a:tc>
                <a:tc hMerge="1">
                  <a:txBody>
                    <a:bodyPr/>
                    <a:lstStyle/>
                    <a:p>
                      <a:pPr algn="ctr">
                        <a:lnSpc>
                          <a:spcPct val="115000"/>
                        </a:lnSpc>
                        <a:spcAft>
                          <a:spcPts val="0"/>
                        </a:spcAft>
                      </a:pPr>
                      <a:endParaRPr lang="en-ZA" sz="1400" dirty="0">
                        <a:effectLst/>
                        <a:latin typeface="Calibri"/>
                        <a:ea typeface="Calibri"/>
                        <a:cs typeface="Times New Roman"/>
                      </a:endParaRPr>
                    </a:p>
                  </a:txBody>
                  <a:tcPr marL="68580" marR="68580" marT="0" marB="0"/>
                </a:tc>
                <a:tc gridSpan="4">
                  <a:txBody>
                    <a:bodyPr/>
                    <a:lstStyle/>
                    <a:p>
                      <a:pPr algn="ctr">
                        <a:lnSpc>
                          <a:spcPct val="115000"/>
                        </a:lnSpc>
                        <a:spcAft>
                          <a:spcPts val="0"/>
                        </a:spcAft>
                      </a:pPr>
                      <a:r>
                        <a:rPr lang="en-ZA" sz="1400" dirty="0" smtClean="0">
                          <a:effectLst/>
                          <a:latin typeface="Calibri"/>
                          <a:ea typeface="Calibri"/>
                          <a:cs typeface="Times New Roman"/>
                        </a:rPr>
                        <a:t>Sept 2015</a:t>
                      </a:r>
                      <a:endParaRPr lang="en-ZA" sz="1400" dirty="0">
                        <a:effectLst/>
                        <a:latin typeface="Calibri"/>
                        <a:ea typeface="Calibri"/>
                        <a:cs typeface="Times New Roman"/>
                      </a:endParaRPr>
                    </a:p>
                  </a:txBody>
                  <a:tcPr marL="68580" marR="68580" marT="0" marB="0"/>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tc>
                <a:tc hMerge="1">
                  <a:txBody>
                    <a:bodyPr/>
                    <a:lstStyle/>
                    <a:p>
                      <a:pPr algn="ctr">
                        <a:lnSpc>
                          <a:spcPct val="115000"/>
                        </a:lnSpc>
                        <a:spcAft>
                          <a:spcPts val="0"/>
                        </a:spcAft>
                      </a:pPr>
                      <a:endParaRPr lang="en-ZA" sz="1400" dirty="0">
                        <a:effectLst/>
                        <a:latin typeface="Calibri"/>
                        <a:ea typeface="Calibri"/>
                        <a:cs typeface="Times New Roman"/>
                      </a:endParaRPr>
                    </a:p>
                  </a:txBody>
                  <a:tcPr marL="68580" marR="68580" marT="0" marB="0"/>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tc>
                <a:tc gridSpan="4">
                  <a:txBody>
                    <a:bodyPr/>
                    <a:lstStyle/>
                    <a:p>
                      <a:pPr algn="ctr">
                        <a:lnSpc>
                          <a:spcPct val="115000"/>
                        </a:lnSpc>
                        <a:spcAft>
                          <a:spcPts val="0"/>
                        </a:spcAft>
                      </a:pPr>
                      <a:r>
                        <a:rPr lang="en-ZA" sz="1400" dirty="0" smtClean="0">
                          <a:effectLst/>
                          <a:latin typeface="Calibri"/>
                          <a:ea typeface="Calibri"/>
                          <a:cs typeface="Times New Roman"/>
                        </a:rPr>
                        <a:t>Oct 2015</a:t>
                      </a:r>
                      <a:endParaRPr lang="en-ZA" sz="1400" dirty="0">
                        <a:effectLst/>
                        <a:latin typeface="Calibri"/>
                        <a:ea typeface="Calibri"/>
                        <a:cs typeface="Times New Roman"/>
                      </a:endParaRPr>
                    </a:p>
                  </a:txBody>
                  <a:tcPr marL="68580" marR="68580" marT="0" marB="0"/>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tc>
                <a:tc hMerge="1">
                  <a:txBody>
                    <a:bodyPr/>
                    <a:lstStyle/>
                    <a:p>
                      <a:endParaRPr lang="en-ZA" dirty="0"/>
                    </a:p>
                  </a:txBody>
                  <a:tcPr marL="68580" marR="68580" marT="0" marB="0"/>
                </a:tc>
                <a:tc hMerge="1">
                  <a:txBody>
                    <a:bodyPr/>
                    <a:lstStyle/>
                    <a:p>
                      <a:pPr>
                        <a:lnSpc>
                          <a:spcPct val="115000"/>
                        </a:lnSpc>
                        <a:spcAft>
                          <a:spcPts val="0"/>
                        </a:spcAft>
                      </a:pPr>
                      <a:endParaRPr lang="en-ZA" sz="1400" dirty="0">
                        <a:effectLst/>
                        <a:latin typeface="Calibri"/>
                        <a:ea typeface="Calibri"/>
                        <a:cs typeface="Times New Roman"/>
                      </a:endParaRPr>
                    </a:p>
                  </a:txBody>
                  <a:tcPr marL="68580" marR="68580" marT="0" marB="0"/>
                </a:tc>
              </a:tr>
              <a:tr h="414361">
                <a:tc>
                  <a:txBody>
                    <a:bodyPr/>
                    <a:lstStyle/>
                    <a:p>
                      <a:pPr>
                        <a:lnSpc>
                          <a:spcPct val="115000"/>
                        </a:lnSpc>
                        <a:spcAft>
                          <a:spcPts val="0"/>
                        </a:spcAft>
                      </a:pPr>
                      <a:r>
                        <a:rPr lang="en-ZA" sz="1400" smtClean="0">
                          <a:effectLst/>
                        </a:rPr>
                        <a:t>ACTIVITY</a:t>
                      </a:r>
                      <a:endParaRPr lang="en-ZA" sz="1400">
                        <a:effectLst/>
                        <a:latin typeface="Calibri"/>
                        <a:ea typeface="Calibri"/>
                        <a:cs typeface="Times New Roman"/>
                      </a:endParaRPr>
                    </a:p>
                  </a:txBody>
                  <a:tcPr marL="68580" marR="68580" marT="0" marB="0"/>
                </a:tc>
                <a:tc>
                  <a:txBody>
                    <a:bodyPr/>
                    <a:lstStyle/>
                    <a:p>
                      <a:pPr>
                        <a:lnSpc>
                          <a:spcPct val="115000"/>
                        </a:lnSpc>
                        <a:spcAft>
                          <a:spcPts val="0"/>
                        </a:spcAft>
                      </a:pPr>
                      <a:r>
                        <a:rPr lang="en-ZA" sz="1100" dirty="0" smtClean="0">
                          <a:effectLst/>
                        </a:rPr>
                        <a:t>W1</a:t>
                      </a:r>
                      <a:endParaRPr lang="en-ZA" sz="1100" dirty="0">
                        <a:effectLst/>
                        <a:latin typeface="Calibri"/>
                        <a:ea typeface="Calibri"/>
                        <a:cs typeface="Times New Roman"/>
                      </a:endParaRPr>
                    </a:p>
                  </a:txBody>
                  <a:tcPr marL="68580" marR="68580" marT="0" marB="0"/>
                </a:tc>
                <a:tc>
                  <a:txBody>
                    <a:bodyPr/>
                    <a:lstStyle/>
                    <a:p>
                      <a:pPr>
                        <a:lnSpc>
                          <a:spcPct val="115000"/>
                        </a:lnSpc>
                        <a:spcAft>
                          <a:spcPts val="0"/>
                        </a:spcAft>
                      </a:pPr>
                      <a:r>
                        <a:rPr lang="en-ZA" sz="1100" dirty="0" smtClean="0">
                          <a:effectLst/>
                        </a:rPr>
                        <a:t>W2</a:t>
                      </a:r>
                      <a:endParaRPr lang="en-ZA" sz="1100" dirty="0">
                        <a:effectLst/>
                        <a:latin typeface="Calibri"/>
                        <a:ea typeface="Calibri"/>
                        <a:cs typeface="Times New Roman"/>
                      </a:endParaRPr>
                    </a:p>
                  </a:txBody>
                  <a:tcPr marL="68580" marR="68580" marT="0" marB="0"/>
                </a:tc>
                <a:tc>
                  <a:txBody>
                    <a:bodyPr/>
                    <a:lstStyle/>
                    <a:p>
                      <a:pPr>
                        <a:lnSpc>
                          <a:spcPct val="115000"/>
                        </a:lnSpc>
                        <a:spcAft>
                          <a:spcPts val="0"/>
                        </a:spcAft>
                      </a:pPr>
                      <a:r>
                        <a:rPr lang="en-ZA" sz="1100" dirty="0" smtClean="0">
                          <a:effectLst/>
                          <a:latin typeface="Calibri"/>
                          <a:ea typeface="Calibri"/>
                          <a:cs typeface="Times New Roman"/>
                        </a:rPr>
                        <a:t>W3</a:t>
                      </a:r>
                      <a:endParaRPr lang="en-ZA" sz="1100" dirty="0">
                        <a:effectLst/>
                        <a:latin typeface="Calibri"/>
                        <a:ea typeface="Calibri"/>
                        <a:cs typeface="Times New Roman"/>
                      </a:endParaRPr>
                    </a:p>
                  </a:txBody>
                  <a:tcPr marL="68580" marR="68580" marT="0" marB="0"/>
                </a:tc>
                <a:tc>
                  <a:txBody>
                    <a:bodyPr/>
                    <a:lstStyle/>
                    <a:p>
                      <a:pPr>
                        <a:lnSpc>
                          <a:spcPct val="115000"/>
                        </a:lnSpc>
                        <a:spcAft>
                          <a:spcPts val="0"/>
                        </a:spcAft>
                      </a:pPr>
                      <a:r>
                        <a:rPr lang="en-ZA" sz="1100" dirty="0" smtClean="0">
                          <a:effectLst/>
                          <a:latin typeface="Calibri"/>
                          <a:ea typeface="Calibri"/>
                          <a:cs typeface="Times New Roman"/>
                        </a:rPr>
                        <a:t>W4</a:t>
                      </a:r>
                      <a:endParaRPr lang="en-ZA" sz="1100" dirty="0">
                        <a:effectLst/>
                        <a:latin typeface="Calibri"/>
                        <a:ea typeface="Calibri"/>
                        <a:cs typeface="Times New Roman"/>
                      </a:endParaRPr>
                    </a:p>
                  </a:txBody>
                  <a:tcPr marL="68580" marR="68580" marT="0" marB="0"/>
                </a:tc>
                <a:tc>
                  <a:txBody>
                    <a:bodyPr/>
                    <a:lstStyle/>
                    <a:p>
                      <a:pPr>
                        <a:lnSpc>
                          <a:spcPct val="115000"/>
                        </a:lnSpc>
                        <a:spcAft>
                          <a:spcPts val="0"/>
                        </a:spcAft>
                      </a:pPr>
                      <a:r>
                        <a:rPr lang="en-ZA" sz="1100" dirty="0" smtClean="0">
                          <a:effectLst/>
                        </a:rPr>
                        <a:t>W1</a:t>
                      </a:r>
                      <a:endParaRPr lang="en-ZA" sz="1100" dirty="0">
                        <a:effectLst/>
                        <a:latin typeface="Calibri"/>
                        <a:ea typeface="Calibri"/>
                        <a:cs typeface="Times New Roman"/>
                      </a:endParaRPr>
                    </a:p>
                  </a:txBody>
                  <a:tcPr marL="68580" marR="68580" marT="0" marB="0"/>
                </a:tc>
                <a:tc>
                  <a:txBody>
                    <a:bodyPr/>
                    <a:lstStyle/>
                    <a:p>
                      <a:pPr>
                        <a:lnSpc>
                          <a:spcPct val="115000"/>
                        </a:lnSpc>
                        <a:spcAft>
                          <a:spcPts val="0"/>
                        </a:spcAft>
                      </a:pPr>
                      <a:r>
                        <a:rPr lang="en-ZA" sz="1100" dirty="0" smtClean="0">
                          <a:effectLst/>
                        </a:rPr>
                        <a:t>W2</a:t>
                      </a:r>
                      <a:endParaRPr lang="en-ZA" sz="1100" dirty="0">
                        <a:effectLst/>
                        <a:latin typeface="Calibri"/>
                        <a:ea typeface="Calibri"/>
                        <a:cs typeface="Times New Roman"/>
                      </a:endParaRPr>
                    </a:p>
                  </a:txBody>
                  <a:tcPr marL="68580" marR="68580" marT="0" marB="0"/>
                </a:tc>
                <a:tc>
                  <a:txBody>
                    <a:bodyPr/>
                    <a:lstStyle/>
                    <a:p>
                      <a:pPr>
                        <a:lnSpc>
                          <a:spcPct val="115000"/>
                        </a:lnSpc>
                        <a:spcAft>
                          <a:spcPts val="0"/>
                        </a:spcAft>
                      </a:pPr>
                      <a:r>
                        <a:rPr lang="en-ZA" sz="1100" dirty="0" smtClean="0">
                          <a:effectLst/>
                          <a:latin typeface="Calibri"/>
                          <a:ea typeface="Calibri"/>
                          <a:cs typeface="Times New Roman"/>
                        </a:rPr>
                        <a:t>W3</a:t>
                      </a:r>
                      <a:endParaRPr lang="en-ZA" sz="1100" dirty="0">
                        <a:effectLst/>
                        <a:latin typeface="Calibri"/>
                        <a:ea typeface="Calibri"/>
                        <a:cs typeface="Times New Roman"/>
                      </a:endParaRPr>
                    </a:p>
                  </a:txBody>
                  <a:tcPr marL="68580" marR="68580" marT="0" marB="0"/>
                </a:tc>
                <a:tc>
                  <a:txBody>
                    <a:bodyPr/>
                    <a:lstStyle/>
                    <a:p>
                      <a:pPr>
                        <a:lnSpc>
                          <a:spcPct val="115000"/>
                        </a:lnSpc>
                        <a:spcAft>
                          <a:spcPts val="0"/>
                        </a:spcAft>
                      </a:pPr>
                      <a:r>
                        <a:rPr lang="en-ZA" sz="1100" dirty="0" smtClean="0">
                          <a:effectLst/>
                          <a:latin typeface="Calibri"/>
                          <a:ea typeface="Calibri"/>
                          <a:cs typeface="Times New Roman"/>
                        </a:rPr>
                        <a:t>W4</a:t>
                      </a:r>
                      <a:endParaRPr lang="en-ZA" sz="1100" dirty="0">
                        <a:effectLst/>
                        <a:latin typeface="Calibri"/>
                        <a:ea typeface="Calibri"/>
                        <a:cs typeface="Times New Roman"/>
                      </a:endParaRPr>
                    </a:p>
                  </a:txBody>
                  <a:tcPr marL="68580" marR="68580" marT="0" marB="0"/>
                </a:tc>
                <a:tc>
                  <a:txBody>
                    <a:bodyPr/>
                    <a:lstStyle/>
                    <a:p>
                      <a:pPr>
                        <a:lnSpc>
                          <a:spcPct val="115000"/>
                        </a:lnSpc>
                        <a:spcAft>
                          <a:spcPts val="0"/>
                        </a:spcAft>
                      </a:pPr>
                      <a:r>
                        <a:rPr lang="en-ZA" sz="1100" dirty="0" smtClean="0">
                          <a:effectLst/>
                        </a:rPr>
                        <a:t>W1</a:t>
                      </a:r>
                      <a:endParaRPr lang="en-ZA" sz="1100" dirty="0">
                        <a:effectLst/>
                        <a:latin typeface="Calibri"/>
                        <a:ea typeface="Calibri"/>
                        <a:cs typeface="Times New Roman"/>
                      </a:endParaRPr>
                    </a:p>
                  </a:txBody>
                  <a:tcPr marL="68580" marR="68580" marT="0" marB="0"/>
                </a:tc>
                <a:tc>
                  <a:txBody>
                    <a:bodyPr/>
                    <a:lstStyle/>
                    <a:p>
                      <a:pPr>
                        <a:lnSpc>
                          <a:spcPct val="115000"/>
                        </a:lnSpc>
                        <a:spcAft>
                          <a:spcPts val="0"/>
                        </a:spcAft>
                      </a:pPr>
                      <a:r>
                        <a:rPr lang="en-ZA" sz="1100" dirty="0" smtClean="0">
                          <a:effectLst/>
                        </a:rPr>
                        <a:t>W2</a:t>
                      </a:r>
                      <a:endParaRPr lang="en-ZA" sz="1100" dirty="0">
                        <a:effectLst/>
                        <a:latin typeface="Calibri"/>
                        <a:ea typeface="Calibri"/>
                        <a:cs typeface="Times New Roman"/>
                      </a:endParaRPr>
                    </a:p>
                  </a:txBody>
                  <a:tcPr marL="68580" marR="68580" marT="0" marB="0"/>
                </a:tc>
                <a:tc>
                  <a:txBody>
                    <a:bodyPr/>
                    <a:lstStyle/>
                    <a:p>
                      <a:pPr>
                        <a:lnSpc>
                          <a:spcPct val="115000"/>
                        </a:lnSpc>
                        <a:spcAft>
                          <a:spcPts val="0"/>
                        </a:spcAft>
                      </a:pPr>
                      <a:r>
                        <a:rPr lang="en-ZA" sz="1100" dirty="0" smtClean="0">
                          <a:effectLst/>
                          <a:latin typeface="Calibri"/>
                          <a:ea typeface="Calibri"/>
                          <a:cs typeface="Times New Roman"/>
                        </a:rPr>
                        <a:t>W3</a:t>
                      </a:r>
                      <a:endParaRPr lang="en-ZA" sz="1100" dirty="0">
                        <a:effectLst/>
                        <a:latin typeface="Calibri"/>
                        <a:ea typeface="Calibri"/>
                        <a:cs typeface="Times New Roman"/>
                      </a:endParaRPr>
                    </a:p>
                  </a:txBody>
                  <a:tcPr marL="68580" marR="68580" marT="0" marB="0"/>
                </a:tc>
                <a:tc>
                  <a:txBody>
                    <a:bodyPr/>
                    <a:lstStyle/>
                    <a:p>
                      <a:pPr>
                        <a:lnSpc>
                          <a:spcPct val="115000"/>
                        </a:lnSpc>
                        <a:spcAft>
                          <a:spcPts val="0"/>
                        </a:spcAft>
                      </a:pPr>
                      <a:r>
                        <a:rPr lang="en-ZA" sz="1100" dirty="0" smtClean="0">
                          <a:effectLst/>
                          <a:latin typeface="Calibri"/>
                          <a:ea typeface="Calibri"/>
                          <a:cs typeface="Times New Roman"/>
                        </a:rPr>
                        <a:t>W4</a:t>
                      </a:r>
                      <a:endParaRPr lang="en-ZA" sz="1100" dirty="0">
                        <a:effectLst/>
                        <a:latin typeface="Calibri"/>
                        <a:ea typeface="Calibri"/>
                        <a:cs typeface="Times New Roman"/>
                      </a:endParaRPr>
                    </a:p>
                  </a:txBody>
                  <a:tcPr marL="68580" marR="68580" marT="0" marB="0"/>
                </a:tc>
                <a:tc>
                  <a:txBody>
                    <a:bodyPr/>
                    <a:lstStyle/>
                    <a:p>
                      <a:pPr>
                        <a:lnSpc>
                          <a:spcPct val="115000"/>
                        </a:lnSpc>
                        <a:spcAft>
                          <a:spcPts val="0"/>
                        </a:spcAft>
                      </a:pPr>
                      <a:r>
                        <a:rPr lang="en-ZA" sz="1100" dirty="0" smtClean="0">
                          <a:effectLst/>
                        </a:rPr>
                        <a:t>W1</a:t>
                      </a:r>
                      <a:endParaRPr lang="en-ZA" sz="1100" dirty="0">
                        <a:effectLst/>
                        <a:latin typeface="Calibri"/>
                        <a:ea typeface="Calibri"/>
                        <a:cs typeface="Times New Roman"/>
                      </a:endParaRPr>
                    </a:p>
                  </a:txBody>
                  <a:tcPr marL="68580" marR="68580" marT="0" marB="0"/>
                </a:tc>
                <a:tc>
                  <a:txBody>
                    <a:bodyPr/>
                    <a:lstStyle/>
                    <a:p>
                      <a:pPr>
                        <a:lnSpc>
                          <a:spcPct val="115000"/>
                        </a:lnSpc>
                        <a:spcAft>
                          <a:spcPts val="0"/>
                        </a:spcAft>
                      </a:pPr>
                      <a:r>
                        <a:rPr lang="en-ZA" sz="1100" dirty="0" smtClean="0">
                          <a:effectLst/>
                        </a:rPr>
                        <a:t>W2</a:t>
                      </a:r>
                      <a:endParaRPr lang="en-ZA" sz="1100" dirty="0">
                        <a:effectLst/>
                        <a:latin typeface="Calibri"/>
                        <a:ea typeface="Calibri"/>
                        <a:cs typeface="Times New Roman"/>
                      </a:endParaRPr>
                    </a:p>
                  </a:txBody>
                  <a:tcPr marL="68580" marR="68580" marT="0" marB="0"/>
                </a:tc>
                <a:tc>
                  <a:txBody>
                    <a:bodyPr/>
                    <a:lstStyle/>
                    <a:p>
                      <a:pPr>
                        <a:lnSpc>
                          <a:spcPct val="115000"/>
                        </a:lnSpc>
                        <a:spcAft>
                          <a:spcPts val="0"/>
                        </a:spcAft>
                      </a:pPr>
                      <a:r>
                        <a:rPr lang="en-ZA" sz="1100" dirty="0" smtClean="0">
                          <a:effectLst/>
                        </a:rPr>
                        <a:t>W3</a:t>
                      </a:r>
                      <a:endParaRPr lang="en-ZA" sz="1100" dirty="0">
                        <a:effectLst/>
                        <a:latin typeface="Calibri"/>
                        <a:ea typeface="Calibri"/>
                        <a:cs typeface="Times New Roman"/>
                      </a:endParaRPr>
                    </a:p>
                  </a:txBody>
                  <a:tcPr marL="68580" marR="68580" marT="0" marB="0"/>
                </a:tc>
                <a:tc>
                  <a:txBody>
                    <a:bodyPr/>
                    <a:lstStyle/>
                    <a:p>
                      <a:pPr>
                        <a:lnSpc>
                          <a:spcPct val="115000"/>
                        </a:lnSpc>
                        <a:spcAft>
                          <a:spcPts val="0"/>
                        </a:spcAft>
                      </a:pPr>
                      <a:r>
                        <a:rPr lang="en-ZA" sz="1100" dirty="0" smtClean="0">
                          <a:effectLst/>
                        </a:rPr>
                        <a:t>W4</a:t>
                      </a:r>
                      <a:endParaRPr lang="en-ZA" sz="1100" dirty="0">
                        <a:effectLst/>
                        <a:latin typeface="Calibri"/>
                        <a:ea typeface="Calibri"/>
                        <a:cs typeface="Times New Roman"/>
                      </a:endParaRPr>
                    </a:p>
                  </a:txBody>
                  <a:tcPr marL="68580" marR="68580" marT="0" marB="0"/>
                </a:tc>
                <a:tc>
                  <a:txBody>
                    <a:bodyPr/>
                    <a:lstStyle/>
                    <a:p>
                      <a:pPr>
                        <a:lnSpc>
                          <a:spcPct val="115000"/>
                        </a:lnSpc>
                        <a:spcAft>
                          <a:spcPts val="0"/>
                        </a:spcAft>
                      </a:pPr>
                      <a:r>
                        <a:rPr lang="en-ZA" sz="1100" dirty="0" smtClean="0">
                          <a:effectLst/>
                        </a:rPr>
                        <a:t>W1</a:t>
                      </a:r>
                      <a:endParaRPr lang="en-ZA" sz="1100" dirty="0">
                        <a:effectLst/>
                        <a:latin typeface="Calibri"/>
                        <a:ea typeface="Calibri"/>
                        <a:cs typeface="Times New Roman"/>
                      </a:endParaRPr>
                    </a:p>
                  </a:txBody>
                  <a:tcPr marL="68580" marR="68580" marT="0" marB="0"/>
                </a:tc>
                <a:tc>
                  <a:txBody>
                    <a:bodyPr/>
                    <a:lstStyle/>
                    <a:p>
                      <a:pPr>
                        <a:lnSpc>
                          <a:spcPct val="115000"/>
                        </a:lnSpc>
                        <a:spcAft>
                          <a:spcPts val="0"/>
                        </a:spcAft>
                      </a:pPr>
                      <a:r>
                        <a:rPr lang="en-ZA" sz="1100" dirty="0" smtClean="0">
                          <a:effectLst/>
                        </a:rPr>
                        <a:t>W2</a:t>
                      </a:r>
                      <a:endParaRPr lang="en-ZA" sz="1100" dirty="0">
                        <a:effectLst/>
                        <a:latin typeface="Calibri"/>
                        <a:ea typeface="Calibri"/>
                        <a:cs typeface="Times New Roman"/>
                      </a:endParaRPr>
                    </a:p>
                  </a:txBody>
                  <a:tcPr marL="68580" marR="68580" marT="0" marB="0"/>
                </a:tc>
                <a:tc>
                  <a:txBody>
                    <a:bodyPr/>
                    <a:lstStyle/>
                    <a:p>
                      <a:pPr marL="0" algn="l" defTabSz="457200" rtl="0" eaLnBrk="1" latinLnBrk="0" hangingPunct="1">
                        <a:lnSpc>
                          <a:spcPct val="115000"/>
                        </a:lnSpc>
                        <a:spcAft>
                          <a:spcPts val="0"/>
                        </a:spcAft>
                      </a:pPr>
                      <a:r>
                        <a:rPr lang="en-ZA" sz="1100" kern="1200" dirty="0" smtClean="0">
                          <a:solidFill>
                            <a:schemeClr val="dk1"/>
                          </a:solidFill>
                          <a:effectLst/>
                          <a:latin typeface="+mn-lt"/>
                          <a:ea typeface="+mn-ea"/>
                          <a:cs typeface="+mn-cs"/>
                        </a:rPr>
                        <a:t>W3</a:t>
                      </a:r>
                      <a:endParaRPr lang="en-ZA" sz="1100" kern="1200" dirty="0">
                        <a:solidFill>
                          <a:schemeClr val="dk1"/>
                        </a:solidFill>
                        <a:effectLst/>
                        <a:latin typeface="+mn-lt"/>
                        <a:ea typeface="+mn-ea"/>
                        <a:cs typeface="+mn-cs"/>
                      </a:endParaRPr>
                    </a:p>
                  </a:txBody>
                  <a:tcPr marL="68580" marR="68580" marT="0" marB="0"/>
                </a:tc>
                <a:tc>
                  <a:txBody>
                    <a:bodyPr/>
                    <a:lstStyle/>
                    <a:p>
                      <a:pPr marL="0" algn="l" defTabSz="457200" rtl="0" eaLnBrk="1" latinLnBrk="0" hangingPunct="1">
                        <a:lnSpc>
                          <a:spcPct val="115000"/>
                        </a:lnSpc>
                        <a:spcAft>
                          <a:spcPts val="0"/>
                        </a:spcAft>
                      </a:pPr>
                      <a:r>
                        <a:rPr lang="en-ZA" sz="1100" kern="1200" dirty="0" smtClean="0">
                          <a:solidFill>
                            <a:schemeClr val="dk1"/>
                          </a:solidFill>
                          <a:effectLst/>
                          <a:latin typeface="+mn-lt"/>
                          <a:ea typeface="+mn-ea"/>
                          <a:cs typeface="+mn-cs"/>
                        </a:rPr>
                        <a:t>W4</a:t>
                      </a:r>
                      <a:endParaRPr lang="en-ZA" sz="1100" kern="1200" dirty="0">
                        <a:solidFill>
                          <a:schemeClr val="dk1"/>
                        </a:solidFill>
                        <a:effectLst/>
                        <a:latin typeface="+mn-lt"/>
                        <a:ea typeface="+mn-ea"/>
                        <a:cs typeface="+mn-cs"/>
                      </a:endParaRPr>
                    </a:p>
                  </a:txBody>
                  <a:tcPr marL="68580" marR="68580" marT="0" marB="0"/>
                </a:tc>
              </a:tr>
              <a:tr h="342426">
                <a:tc>
                  <a:txBody>
                    <a:bodyPr/>
                    <a:lstStyle/>
                    <a:p>
                      <a:pPr>
                        <a:lnSpc>
                          <a:spcPct val="115000"/>
                        </a:lnSpc>
                        <a:spcAft>
                          <a:spcPts val="0"/>
                        </a:spcAft>
                      </a:pPr>
                      <a:r>
                        <a:rPr lang="en-ZA" sz="1100" dirty="0" smtClean="0">
                          <a:effectLst/>
                          <a:latin typeface="+mn-lt"/>
                          <a:ea typeface="+mn-ea"/>
                          <a:cs typeface="+mn-cs"/>
                        </a:rPr>
                        <a:t>Technical</a:t>
                      </a:r>
                      <a:r>
                        <a:rPr lang="en-ZA" sz="1100" baseline="0" dirty="0" smtClean="0">
                          <a:effectLst/>
                          <a:latin typeface="+mn-lt"/>
                          <a:ea typeface="+mn-ea"/>
                          <a:cs typeface="+mn-cs"/>
                        </a:rPr>
                        <a:t> </a:t>
                      </a:r>
                      <a:r>
                        <a:rPr lang="en-ZA" sz="1100" baseline="0" dirty="0" err="1" smtClean="0">
                          <a:effectLst/>
                          <a:latin typeface="+mn-lt"/>
                          <a:ea typeface="+mn-ea"/>
                          <a:cs typeface="+mn-cs"/>
                        </a:rPr>
                        <a:t>Comm</a:t>
                      </a:r>
                      <a:r>
                        <a:rPr lang="en-ZA" sz="1100" baseline="0" dirty="0" smtClean="0">
                          <a:effectLst/>
                          <a:latin typeface="+mn-lt"/>
                          <a:ea typeface="+mn-ea"/>
                          <a:cs typeface="+mn-cs"/>
                        </a:rPr>
                        <a:t> workshop</a:t>
                      </a:r>
                      <a:endParaRPr lang="en-ZA" sz="1100" dirty="0">
                        <a:effectLst/>
                        <a:latin typeface="Calibri"/>
                        <a:ea typeface="Calibri"/>
                        <a:cs typeface="Times New Roman"/>
                      </a:endParaRPr>
                    </a:p>
                  </a:txBody>
                  <a:tcPr marL="68580" marR="68580" marT="0" marB="0"/>
                </a:tc>
                <a:tc gridSpan="20">
                  <a:txBody>
                    <a:bodyPr/>
                    <a:lstStyle/>
                    <a:p>
                      <a:pPr algn="ctr">
                        <a:lnSpc>
                          <a:spcPct val="115000"/>
                        </a:lnSpc>
                        <a:spcAft>
                          <a:spcPts val="0"/>
                        </a:spcAft>
                      </a:pPr>
                      <a:r>
                        <a:rPr lang="en-ZA" sz="1400" dirty="0" smtClean="0">
                          <a:effectLst/>
                        </a:rPr>
                        <a:t>Done</a:t>
                      </a:r>
                      <a:endParaRPr lang="en-ZA" sz="1400" dirty="0">
                        <a:effectLst/>
                        <a:latin typeface="Calibri"/>
                        <a:ea typeface="Calibri"/>
                        <a:cs typeface="Times New Roman"/>
                      </a:endParaRPr>
                    </a:p>
                  </a:txBody>
                  <a:tcPr marL="68580" marR="68580" marT="0" marB="0"/>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tc>
                <a:tc hMerge="1">
                  <a:txBody>
                    <a:bodyPr/>
                    <a:lstStyle/>
                    <a:p>
                      <a:endParaRPr lang="en-ZA"/>
                    </a:p>
                  </a:txBody>
                  <a:tcPr marL="68580" marR="68580" marT="0" marB="0"/>
                </a:tc>
                <a:tc hMerge="1">
                  <a:txBody>
                    <a:bodyPr/>
                    <a:lstStyle/>
                    <a:p>
                      <a:endParaRPr lang="en-ZA" dirty="0"/>
                    </a:p>
                  </a:txBody>
                  <a:tcPr marL="68580" marR="68580" marT="0" marB="0"/>
                </a:tc>
              </a:tr>
              <a:tr h="280177">
                <a:tc>
                  <a:txBody>
                    <a:bodyPr/>
                    <a:lstStyle/>
                    <a:p>
                      <a:pPr>
                        <a:lnSpc>
                          <a:spcPct val="115000"/>
                        </a:lnSpc>
                        <a:spcAft>
                          <a:spcPts val="0"/>
                        </a:spcAft>
                      </a:pPr>
                      <a:r>
                        <a:rPr lang="en-ZA" sz="1100" dirty="0" smtClean="0">
                          <a:effectLst/>
                        </a:rPr>
                        <a:t>Submission of Input</a:t>
                      </a:r>
                      <a:endParaRPr lang="en-ZA" sz="1100" dirty="0">
                        <a:effectLst/>
                        <a:latin typeface="Calibri"/>
                        <a:ea typeface="Calibri"/>
                        <a:cs typeface="Times New Roman"/>
                      </a:endParaRPr>
                    </a:p>
                  </a:txBody>
                  <a:tcPr marL="68580" marR="68580" marT="0" marB="0"/>
                </a:tc>
                <a:tc gridSpan="20">
                  <a:txBody>
                    <a:bodyPr/>
                    <a:lstStyle/>
                    <a:p>
                      <a:pPr marL="0" algn="ctr" defTabSz="457200" rtl="0" eaLnBrk="1" latinLnBrk="0" hangingPunct="1">
                        <a:lnSpc>
                          <a:spcPct val="115000"/>
                        </a:lnSpc>
                        <a:spcAft>
                          <a:spcPts val="0"/>
                        </a:spcAft>
                      </a:pPr>
                      <a:r>
                        <a:rPr lang="en-ZA" sz="1400" kern="1200" dirty="0" smtClean="0">
                          <a:solidFill>
                            <a:schemeClr val="dk1"/>
                          </a:solidFill>
                          <a:effectLst/>
                          <a:latin typeface="Calibri"/>
                          <a:ea typeface="Calibri"/>
                          <a:cs typeface="Times New Roman"/>
                        </a:rPr>
                        <a:t>Done</a:t>
                      </a:r>
                      <a:endParaRPr lang="en-ZA" sz="1400" dirty="0">
                        <a:effectLst/>
                        <a:latin typeface="Calibri"/>
                        <a:ea typeface="Calibri"/>
                        <a:cs typeface="Times New Roman"/>
                      </a:endParaRPr>
                    </a:p>
                  </a:txBody>
                  <a:tcPr marL="68580" marR="68580" marT="0" marB="0">
                    <a:solidFill>
                      <a:schemeClr val="accent5">
                        <a:lumMod val="40000"/>
                        <a:lumOff val="60000"/>
                      </a:schemeClr>
                    </a:solidFill>
                  </a:tcPr>
                </a:tc>
                <a:tc hMerge="1">
                  <a:txBody>
                    <a:bodyPr/>
                    <a:lstStyle/>
                    <a:p>
                      <a:endParaRPr lang="en-ZA" dirty="0"/>
                    </a:p>
                  </a:txBody>
                  <a:tcPr marL="68580" marR="68580" marT="0" marB="0">
                    <a:solidFill>
                      <a:schemeClr val="accent5">
                        <a:lumMod val="40000"/>
                        <a:lumOff val="60000"/>
                      </a:schemeClr>
                    </a:solidFill>
                  </a:tcPr>
                </a:tc>
                <a:tc hMerge="1">
                  <a:txBody>
                    <a:bodyPr/>
                    <a:lstStyle/>
                    <a:p>
                      <a:endParaRPr lang="en-ZA" dirty="0"/>
                    </a:p>
                  </a:txBody>
                  <a:tcPr marL="68580" marR="68580" marT="0" marB="0">
                    <a:solidFill>
                      <a:schemeClr val="accent5">
                        <a:lumMod val="40000"/>
                        <a:lumOff val="60000"/>
                      </a:schemeClr>
                    </a:solidFill>
                  </a:tcPr>
                </a:tc>
                <a:tc hMerge="1">
                  <a:txBody>
                    <a:bodyPr/>
                    <a:lstStyle/>
                    <a:p>
                      <a:endParaRPr lang="en-ZA" dirty="0"/>
                    </a:p>
                  </a:txBody>
                  <a:tcPr marL="68580" marR="68580" marT="0" marB="0">
                    <a:solidFill>
                      <a:schemeClr val="accent5">
                        <a:lumMod val="40000"/>
                        <a:lumOff val="60000"/>
                      </a:schemeClr>
                    </a:solidFill>
                  </a:tcPr>
                </a:tc>
                <a:tc hMerge="1">
                  <a:txBody>
                    <a:bodyPr/>
                    <a:lstStyle/>
                    <a:p>
                      <a:pPr marL="0" algn="l" defTabSz="457200" rtl="0" eaLnBrk="1" latinLnBrk="0" hangingPunct="1">
                        <a:lnSpc>
                          <a:spcPct val="115000"/>
                        </a:lnSpc>
                        <a:spcAft>
                          <a:spcPts val="0"/>
                        </a:spcAft>
                      </a:pPr>
                      <a:endParaRPr lang="en-ZA" sz="1100" kern="1200" dirty="0">
                        <a:solidFill>
                          <a:schemeClr val="dk1"/>
                        </a:solidFill>
                        <a:effectLst/>
                        <a:latin typeface="Calibri"/>
                        <a:ea typeface="Calibri"/>
                        <a:cs typeface="Times New Roman"/>
                      </a:endParaRPr>
                    </a:p>
                  </a:txBody>
                  <a:tcPr marL="68580" marR="68580" marT="0" marB="0">
                    <a:solidFill>
                      <a:schemeClr val="accent5">
                        <a:lumMod val="40000"/>
                        <a:lumOff val="60000"/>
                      </a:schemeClr>
                    </a:solidFill>
                  </a:tcPr>
                </a:tc>
                <a:tc hMerge="1">
                  <a:txBody>
                    <a:bodyPr/>
                    <a:lstStyle/>
                    <a:p>
                      <a:pPr marL="0" algn="l" defTabSz="457200" rtl="0" eaLnBrk="1" latinLnBrk="0" hangingPunct="1">
                        <a:lnSpc>
                          <a:spcPct val="115000"/>
                        </a:lnSpc>
                        <a:spcAft>
                          <a:spcPts val="0"/>
                        </a:spcAft>
                      </a:pPr>
                      <a:endParaRPr lang="en-ZA" sz="1100" kern="1200" dirty="0">
                        <a:solidFill>
                          <a:schemeClr val="dk1"/>
                        </a:solidFill>
                        <a:effectLst/>
                        <a:latin typeface="Calibri"/>
                        <a:ea typeface="Calibri"/>
                        <a:cs typeface="Times New Roman"/>
                      </a:endParaRPr>
                    </a:p>
                  </a:txBody>
                  <a:tcPr marL="68580" marR="68580" marT="0" marB="0">
                    <a:solidFill>
                      <a:schemeClr val="accent5">
                        <a:lumMod val="40000"/>
                        <a:lumOff val="60000"/>
                      </a:schemeClr>
                    </a:solidFill>
                  </a:tcPr>
                </a:tc>
                <a:tc hMerge="1">
                  <a:txBody>
                    <a:bodyPr/>
                    <a:lstStyle/>
                    <a:p>
                      <a:pPr>
                        <a:lnSpc>
                          <a:spcPct val="115000"/>
                        </a:lnSpc>
                        <a:spcAft>
                          <a:spcPts val="0"/>
                        </a:spcAft>
                      </a:pPr>
                      <a:endParaRPr lang="en-ZA" sz="1100">
                        <a:effectLst/>
                        <a:latin typeface="Calibri"/>
                        <a:ea typeface="Calibri"/>
                        <a:cs typeface="Times New Roman"/>
                      </a:endParaRPr>
                    </a:p>
                  </a:txBody>
                  <a:tcPr marL="68580" marR="68580" marT="0" marB="0">
                    <a:solidFill>
                      <a:schemeClr val="accent5">
                        <a:lumMod val="40000"/>
                        <a:lumOff val="60000"/>
                      </a:schemeClr>
                    </a:solidFill>
                  </a:tcPr>
                </a:tc>
                <a:tc hMerge="1">
                  <a:txBody>
                    <a:bodyPr/>
                    <a:lstStyle/>
                    <a:p>
                      <a:pPr>
                        <a:lnSpc>
                          <a:spcPct val="115000"/>
                        </a:lnSpc>
                        <a:spcAft>
                          <a:spcPts val="0"/>
                        </a:spcAft>
                      </a:pPr>
                      <a:endParaRPr lang="en-ZA" sz="1100">
                        <a:effectLst/>
                        <a:latin typeface="Calibri"/>
                        <a:ea typeface="Calibri"/>
                        <a:cs typeface="Times New Roman"/>
                      </a:endParaRPr>
                    </a:p>
                  </a:txBody>
                  <a:tcPr marL="68580" marR="68580" marT="0" marB="0">
                    <a:solidFill>
                      <a:schemeClr val="accent5">
                        <a:lumMod val="40000"/>
                        <a:lumOff val="60000"/>
                      </a:schemeClr>
                    </a:solidFill>
                  </a:tcPr>
                </a:tc>
                <a:tc hMerge="1">
                  <a:txBody>
                    <a:bodyPr/>
                    <a:lstStyle/>
                    <a:p>
                      <a:pPr>
                        <a:lnSpc>
                          <a:spcPct val="115000"/>
                        </a:lnSpc>
                        <a:spcAft>
                          <a:spcPts val="0"/>
                        </a:spcAft>
                      </a:pPr>
                      <a:endParaRPr lang="en-ZA" sz="1100">
                        <a:effectLst/>
                        <a:latin typeface="Calibri"/>
                        <a:ea typeface="Calibri"/>
                        <a:cs typeface="Times New Roman"/>
                      </a:endParaRPr>
                    </a:p>
                  </a:txBody>
                  <a:tcPr marL="68580" marR="68580" marT="0" marB="0">
                    <a:solidFill>
                      <a:schemeClr val="accent5">
                        <a:lumMod val="40000"/>
                        <a:lumOff val="60000"/>
                      </a:schemeClr>
                    </a:solidFill>
                  </a:tcPr>
                </a:tc>
                <a:tc hMerge="1">
                  <a:txBody>
                    <a:bodyPr/>
                    <a:lstStyle/>
                    <a:p>
                      <a:pPr>
                        <a:lnSpc>
                          <a:spcPct val="115000"/>
                        </a:lnSpc>
                        <a:spcAft>
                          <a:spcPts val="0"/>
                        </a:spcAft>
                      </a:pPr>
                      <a:endParaRPr lang="en-ZA" sz="1100">
                        <a:effectLst/>
                        <a:latin typeface="Calibri"/>
                        <a:ea typeface="Calibri"/>
                        <a:cs typeface="Times New Roman"/>
                      </a:endParaRPr>
                    </a:p>
                  </a:txBody>
                  <a:tcPr marL="68580" marR="68580" marT="0" marB="0">
                    <a:solidFill>
                      <a:schemeClr val="accent5">
                        <a:lumMod val="40000"/>
                        <a:lumOff val="60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hMerge="1">
                  <a:txBody>
                    <a:bodyPr/>
                    <a:lstStyle/>
                    <a:p>
                      <a:endParaRPr lang="en-ZA"/>
                    </a:p>
                  </a:txBody>
                  <a:tcPr marL="68580" marR="68580" marT="0" marB="0">
                    <a:solidFill>
                      <a:schemeClr val="accent5">
                        <a:lumMod val="40000"/>
                        <a:lumOff val="60000"/>
                      </a:schemeClr>
                    </a:solidFill>
                  </a:tcPr>
                </a:tc>
                <a:tc hMerge="1">
                  <a:txBody>
                    <a:bodyPr/>
                    <a:lstStyle/>
                    <a:p>
                      <a:endParaRPr lang="en-ZA" dirty="0"/>
                    </a:p>
                  </a:txBody>
                  <a:tcPr marL="68580" marR="68580" marT="0" marB="0">
                    <a:solidFill>
                      <a:schemeClr val="accent5">
                        <a:lumMod val="40000"/>
                        <a:lumOff val="60000"/>
                      </a:schemeClr>
                    </a:solidFill>
                  </a:tcPr>
                </a:tc>
              </a:tr>
              <a:tr h="304800">
                <a:tc>
                  <a:txBody>
                    <a:bodyPr/>
                    <a:lstStyle/>
                    <a:p>
                      <a:pPr>
                        <a:lnSpc>
                          <a:spcPct val="115000"/>
                        </a:lnSpc>
                        <a:spcAft>
                          <a:spcPts val="0"/>
                        </a:spcAft>
                      </a:pPr>
                      <a:r>
                        <a:rPr lang="en-ZA" sz="1100" dirty="0" smtClean="0">
                          <a:effectLst/>
                        </a:rPr>
                        <a:t>Consolidation</a:t>
                      </a:r>
                      <a:r>
                        <a:rPr lang="en-ZA" sz="1100" baseline="0" dirty="0" smtClean="0">
                          <a:effectLst/>
                        </a:rPr>
                        <a:t> of inputs</a:t>
                      </a:r>
                      <a:endParaRPr lang="en-ZA" sz="1100" dirty="0">
                        <a:effectLst/>
                        <a:latin typeface="Calibri"/>
                        <a:ea typeface="Calibri"/>
                        <a:cs typeface="Times New Roman"/>
                      </a:endParaRPr>
                    </a:p>
                  </a:txBody>
                  <a:tcPr marL="68580" marR="68580" marT="0" marB="0"/>
                </a:tc>
                <a:tc gridSpan="20">
                  <a:txBody>
                    <a:bodyPr/>
                    <a:lstStyle/>
                    <a:p>
                      <a:pPr algn="ctr">
                        <a:lnSpc>
                          <a:spcPct val="115000"/>
                        </a:lnSpc>
                        <a:spcAft>
                          <a:spcPts val="0"/>
                        </a:spcAft>
                      </a:pPr>
                      <a:r>
                        <a:rPr lang="en-ZA" sz="1400" dirty="0" smtClean="0">
                          <a:effectLst/>
                        </a:rPr>
                        <a:t>Done</a:t>
                      </a:r>
                      <a:endParaRPr lang="en-ZA" sz="1400" dirty="0">
                        <a:effectLst/>
                        <a:latin typeface="Calibri"/>
                        <a:ea typeface="Calibri"/>
                        <a:cs typeface="Times New Roman"/>
                      </a:endParaRPr>
                    </a:p>
                  </a:txBody>
                  <a:tcPr marL="68580" marR="68580" marT="0" marB="0"/>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hMerge="1">
                  <a:txBody>
                    <a:bodyPr/>
                    <a:lstStyle/>
                    <a:p>
                      <a:pPr>
                        <a:lnSpc>
                          <a:spcPct val="115000"/>
                        </a:lnSpc>
                        <a:spcAft>
                          <a:spcPts val="0"/>
                        </a:spcAft>
                      </a:pPr>
                      <a:endParaRPr lang="en-ZA" sz="1100">
                        <a:effectLst/>
                        <a:latin typeface="Calibri"/>
                        <a:ea typeface="Calibri"/>
                        <a:cs typeface="Times New Roman"/>
                      </a:endParaRPr>
                    </a:p>
                  </a:txBody>
                  <a:tcPr marL="68580" marR="68580" marT="0" marB="0">
                    <a:solidFill>
                      <a:schemeClr val="bg1">
                        <a:lumMod val="95000"/>
                      </a:schemeClr>
                    </a:solidFill>
                  </a:tcPr>
                </a:tc>
                <a:tc hMerge="1">
                  <a:txBody>
                    <a:bodyPr/>
                    <a:lstStyle/>
                    <a:p>
                      <a:pPr>
                        <a:lnSpc>
                          <a:spcPct val="115000"/>
                        </a:lnSpc>
                        <a:spcAft>
                          <a:spcPts val="0"/>
                        </a:spcAft>
                      </a:pPr>
                      <a:endParaRPr lang="en-ZA" sz="1100">
                        <a:effectLst/>
                        <a:latin typeface="Calibri"/>
                        <a:ea typeface="Calibri"/>
                        <a:cs typeface="Times New Roman"/>
                      </a:endParaRPr>
                    </a:p>
                  </a:txBody>
                  <a:tcPr marL="68580" marR="68580" marT="0" marB="0">
                    <a:solidFill>
                      <a:schemeClr val="bg1">
                        <a:lumMod val="95000"/>
                      </a:schemeClr>
                    </a:solidFill>
                  </a:tcPr>
                </a:tc>
                <a:tc hMerge="1">
                  <a:txBody>
                    <a:bodyPr/>
                    <a:lstStyle/>
                    <a:p>
                      <a:pPr>
                        <a:lnSpc>
                          <a:spcPct val="115000"/>
                        </a:lnSpc>
                        <a:spcAft>
                          <a:spcPts val="0"/>
                        </a:spcAft>
                      </a:pPr>
                      <a:endParaRPr lang="en-ZA" sz="1100">
                        <a:effectLst/>
                        <a:latin typeface="Calibri"/>
                        <a:ea typeface="Calibri"/>
                        <a:cs typeface="Times New Roman"/>
                      </a:endParaRPr>
                    </a:p>
                  </a:txBody>
                  <a:tcPr marL="68580" marR="68580" marT="0" marB="0">
                    <a:solidFill>
                      <a:schemeClr val="bg1">
                        <a:lumMod val="95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hMerge="1">
                  <a:txBody>
                    <a:bodyPr/>
                    <a:lstStyle/>
                    <a:p>
                      <a:pPr>
                        <a:lnSpc>
                          <a:spcPct val="115000"/>
                        </a:lnSpc>
                        <a:spcAft>
                          <a:spcPts val="0"/>
                        </a:spcAft>
                      </a:pPr>
                      <a:endParaRPr lang="en-ZA" sz="1100">
                        <a:effectLst/>
                        <a:latin typeface="Calibri"/>
                        <a:ea typeface="Calibri"/>
                        <a:cs typeface="Times New Roman"/>
                      </a:endParaRPr>
                    </a:p>
                  </a:txBody>
                  <a:tcPr marL="68580" marR="68580" marT="0" marB="0"/>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tc>
                <a:tc hMerge="1">
                  <a:txBody>
                    <a:bodyPr/>
                    <a:lstStyle/>
                    <a:p>
                      <a:endParaRPr lang="en-ZA"/>
                    </a:p>
                  </a:txBody>
                  <a:tcPr marL="68580" marR="68580" marT="0" marB="0"/>
                </a:tc>
                <a:tc hMerge="1">
                  <a:txBody>
                    <a:bodyPr/>
                    <a:lstStyle/>
                    <a:p>
                      <a:endParaRPr lang="en-ZA" dirty="0"/>
                    </a:p>
                  </a:txBody>
                  <a:tcPr marL="68580" marR="68580" marT="0" marB="0"/>
                </a:tc>
              </a:tr>
              <a:tr h="328246">
                <a:tc>
                  <a:txBody>
                    <a:bodyPr/>
                    <a:lstStyle/>
                    <a:p>
                      <a:pPr>
                        <a:lnSpc>
                          <a:spcPct val="115000"/>
                        </a:lnSpc>
                        <a:spcAft>
                          <a:spcPts val="0"/>
                        </a:spcAft>
                      </a:pPr>
                      <a:r>
                        <a:rPr lang="en-ZA" sz="1100" dirty="0" smtClean="0">
                          <a:effectLst/>
                        </a:rPr>
                        <a:t>Technical </a:t>
                      </a:r>
                      <a:r>
                        <a:rPr lang="en-ZA" sz="1100" dirty="0" err="1" smtClean="0">
                          <a:effectLst/>
                        </a:rPr>
                        <a:t>Comm</a:t>
                      </a:r>
                      <a:r>
                        <a:rPr lang="en-ZA" sz="1100" dirty="0" smtClean="0">
                          <a:effectLst/>
                        </a:rPr>
                        <a:t> Meeting</a:t>
                      </a:r>
                      <a:endParaRPr lang="en-ZA" sz="1100" dirty="0">
                        <a:effectLst/>
                        <a:latin typeface="Calibri"/>
                        <a:ea typeface="Calibri"/>
                        <a:cs typeface="Times New Roman"/>
                      </a:endParaRPr>
                    </a:p>
                  </a:txBody>
                  <a:tcPr marL="68580" marR="68580" marT="0" marB="0"/>
                </a:tc>
                <a:tc gridSpan="20">
                  <a:txBody>
                    <a:bodyPr/>
                    <a:lstStyle/>
                    <a:p>
                      <a:pPr algn="ctr">
                        <a:lnSpc>
                          <a:spcPct val="115000"/>
                        </a:lnSpc>
                        <a:spcAft>
                          <a:spcPts val="0"/>
                        </a:spcAft>
                      </a:pPr>
                      <a:r>
                        <a:rPr lang="en-ZA" sz="1400" dirty="0" smtClean="0">
                          <a:effectLst/>
                        </a:rPr>
                        <a:t>Done</a:t>
                      </a:r>
                      <a:endParaRPr lang="en-ZA" sz="1400" dirty="0">
                        <a:effectLst/>
                        <a:latin typeface="Calibri"/>
                        <a:ea typeface="Calibri"/>
                        <a:cs typeface="Times New Roman"/>
                      </a:endParaRPr>
                    </a:p>
                  </a:txBody>
                  <a:tcPr marL="68580" marR="68580" marT="0" marB="0">
                    <a:solidFill>
                      <a:schemeClr val="accent5">
                        <a:lumMod val="40000"/>
                        <a:lumOff val="60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hMerge="1">
                  <a:txBody>
                    <a:bodyPr/>
                    <a:lstStyle/>
                    <a:p>
                      <a:pPr>
                        <a:lnSpc>
                          <a:spcPct val="115000"/>
                        </a:lnSpc>
                        <a:spcAft>
                          <a:spcPts val="0"/>
                        </a:spcAft>
                      </a:pPr>
                      <a:endParaRPr lang="en-ZA" sz="1100">
                        <a:effectLst/>
                        <a:latin typeface="Calibri"/>
                        <a:ea typeface="Calibri"/>
                        <a:cs typeface="Times New Roman"/>
                      </a:endParaRPr>
                    </a:p>
                  </a:txBody>
                  <a:tcPr marL="68580" marR="68580" marT="0" marB="0">
                    <a:solidFill>
                      <a:schemeClr val="accent5">
                        <a:lumMod val="40000"/>
                        <a:lumOff val="60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hMerge="1">
                  <a:txBody>
                    <a:bodyPr/>
                    <a:lstStyle/>
                    <a:p>
                      <a:endParaRPr lang="en-ZA"/>
                    </a:p>
                  </a:txBody>
                  <a:tcPr marL="68580" marR="68580" marT="0" marB="0">
                    <a:solidFill>
                      <a:schemeClr val="accent5">
                        <a:lumMod val="40000"/>
                        <a:lumOff val="60000"/>
                      </a:schemeClr>
                    </a:solidFill>
                  </a:tcPr>
                </a:tc>
                <a:tc hMerge="1">
                  <a:txBody>
                    <a:bodyPr/>
                    <a:lstStyle/>
                    <a:p>
                      <a:endParaRPr lang="en-ZA" dirty="0"/>
                    </a:p>
                  </a:txBody>
                  <a:tcPr marL="68580" marR="68580" marT="0" marB="0">
                    <a:solidFill>
                      <a:schemeClr val="accent5">
                        <a:lumMod val="40000"/>
                        <a:lumOff val="60000"/>
                      </a:schemeClr>
                    </a:solidFill>
                  </a:tcPr>
                </a:tc>
              </a:tr>
              <a:tr h="450104">
                <a:tc>
                  <a:txBody>
                    <a:bodyPr/>
                    <a:lstStyle/>
                    <a:p>
                      <a:pPr>
                        <a:lnSpc>
                          <a:spcPct val="115000"/>
                        </a:lnSpc>
                        <a:spcAft>
                          <a:spcPts val="0"/>
                        </a:spcAft>
                      </a:pPr>
                      <a:r>
                        <a:rPr lang="en-ZA" sz="1100" dirty="0" smtClean="0">
                          <a:effectLst/>
                        </a:rPr>
                        <a:t>Council Meeting approval &amp; sign off on final draft PSC</a:t>
                      </a:r>
                      <a:endParaRPr lang="en-ZA" sz="1100" dirty="0">
                        <a:effectLst/>
                        <a:latin typeface="Calibri"/>
                        <a:ea typeface="Calibri"/>
                        <a:cs typeface="Times New Roman"/>
                      </a:endParaRPr>
                    </a:p>
                  </a:txBody>
                  <a:tcPr marL="68580" marR="68580" marT="0" marB="0"/>
                </a:tc>
                <a:tc gridSpan="20">
                  <a:txBody>
                    <a:bodyPr/>
                    <a:lstStyle/>
                    <a:p>
                      <a:pPr algn="ctr">
                        <a:lnSpc>
                          <a:spcPct val="115000"/>
                        </a:lnSpc>
                        <a:spcAft>
                          <a:spcPts val="0"/>
                        </a:spcAft>
                      </a:pPr>
                      <a:r>
                        <a:rPr lang="en-ZA" sz="1400" dirty="0" smtClean="0">
                          <a:effectLst/>
                        </a:rPr>
                        <a:t>Done</a:t>
                      </a:r>
                      <a:endParaRPr lang="en-ZA" sz="1400" dirty="0">
                        <a:effectLst/>
                        <a:latin typeface="Calibri"/>
                        <a:ea typeface="Calibri"/>
                        <a:cs typeface="Times New Roman"/>
                      </a:endParaRPr>
                    </a:p>
                  </a:txBody>
                  <a:tcPr marL="68580" marR="68580" marT="0" marB="0">
                    <a:solidFill>
                      <a:schemeClr val="bg1">
                        <a:lumMod val="95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hMerge="1">
                  <a:txBody>
                    <a:bodyPr/>
                    <a:lstStyle/>
                    <a:p>
                      <a:pPr>
                        <a:lnSpc>
                          <a:spcPct val="115000"/>
                        </a:lnSpc>
                        <a:spcAft>
                          <a:spcPts val="0"/>
                        </a:spcAft>
                      </a:pPr>
                      <a:endParaRPr lang="en-ZA" sz="1100">
                        <a:effectLst/>
                        <a:latin typeface="Calibri"/>
                        <a:ea typeface="Calibri"/>
                        <a:cs typeface="Times New Roman"/>
                      </a:endParaRPr>
                    </a:p>
                  </a:txBody>
                  <a:tcPr marL="68580" marR="68580" marT="0" marB="0">
                    <a:solidFill>
                      <a:schemeClr val="bg1">
                        <a:lumMod val="95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hMerge="1">
                  <a:txBody>
                    <a:bodyPr/>
                    <a:lstStyle/>
                    <a:p>
                      <a:pPr>
                        <a:lnSpc>
                          <a:spcPct val="115000"/>
                        </a:lnSpc>
                        <a:spcAft>
                          <a:spcPts val="0"/>
                        </a:spcAft>
                      </a:pPr>
                      <a:endParaRPr lang="en-ZA" sz="1100">
                        <a:effectLst/>
                        <a:latin typeface="Calibri"/>
                        <a:ea typeface="Calibri"/>
                        <a:cs typeface="Times New Roman"/>
                      </a:endParaRPr>
                    </a:p>
                  </a:txBody>
                  <a:tcPr marL="68580" marR="68580" marT="0" marB="0">
                    <a:solidFill>
                      <a:schemeClr val="bg1">
                        <a:lumMod val="95000"/>
                      </a:schemeClr>
                    </a:solidFill>
                  </a:tcPr>
                </a:tc>
                <a:tc hMerge="1">
                  <a:txBody>
                    <a:bodyPr/>
                    <a:lstStyle/>
                    <a:p>
                      <a:pPr>
                        <a:lnSpc>
                          <a:spcPct val="115000"/>
                        </a:lnSpc>
                        <a:spcAft>
                          <a:spcPts val="0"/>
                        </a:spcAft>
                      </a:pPr>
                      <a:endParaRPr lang="en-ZA" sz="1100">
                        <a:effectLst/>
                        <a:latin typeface="Calibri"/>
                        <a:ea typeface="Calibri"/>
                        <a:cs typeface="Times New Roman"/>
                      </a:endParaRPr>
                    </a:p>
                  </a:txBody>
                  <a:tcPr marL="68580" marR="68580" marT="0" marB="0">
                    <a:solidFill>
                      <a:schemeClr val="bg1">
                        <a:lumMod val="95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hMerge="1">
                  <a:txBody>
                    <a:bodyPr/>
                    <a:lstStyle/>
                    <a:p>
                      <a:endParaRPr lang="en-ZA"/>
                    </a:p>
                  </a:txBody>
                  <a:tcPr marL="68580" marR="68580" marT="0" marB="0">
                    <a:solidFill>
                      <a:schemeClr val="bg1">
                        <a:lumMod val="95000"/>
                      </a:schemeClr>
                    </a:solidFill>
                  </a:tcPr>
                </a:tc>
                <a:tc hMerge="1">
                  <a:txBody>
                    <a:bodyPr/>
                    <a:lstStyle/>
                    <a:p>
                      <a:endParaRPr lang="en-ZA" dirty="0"/>
                    </a:p>
                  </a:txBody>
                  <a:tcPr marL="68580" marR="68580" marT="0" marB="0">
                    <a:solidFill>
                      <a:schemeClr val="bg1">
                        <a:lumMod val="95000"/>
                      </a:schemeClr>
                    </a:solidFill>
                  </a:tcPr>
                </a:tc>
              </a:tr>
              <a:tr h="347065">
                <a:tc>
                  <a:txBody>
                    <a:bodyPr/>
                    <a:lstStyle/>
                    <a:p>
                      <a:pPr>
                        <a:lnSpc>
                          <a:spcPct val="115000"/>
                        </a:lnSpc>
                        <a:spcAft>
                          <a:spcPts val="0"/>
                        </a:spcAft>
                      </a:pPr>
                      <a:r>
                        <a:rPr lang="en-ZA" sz="1100" dirty="0" smtClean="0">
                          <a:effectLst/>
                        </a:rPr>
                        <a:t>Meeting with DTI</a:t>
                      </a:r>
                      <a:r>
                        <a:rPr lang="en-ZA" sz="1100" baseline="0" dirty="0" smtClean="0">
                          <a:effectLst/>
                        </a:rPr>
                        <a:t> 1</a:t>
                      </a:r>
                      <a:r>
                        <a:rPr lang="en-ZA" sz="1100" baseline="30000" dirty="0" smtClean="0">
                          <a:effectLst/>
                        </a:rPr>
                        <a:t>st</a:t>
                      </a:r>
                      <a:r>
                        <a:rPr lang="en-ZA" sz="1100" baseline="0" dirty="0" smtClean="0">
                          <a:effectLst/>
                        </a:rPr>
                        <a:t> draft of aligned PSC</a:t>
                      </a:r>
                      <a:endParaRPr lang="en-ZA" sz="1100" dirty="0">
                        <a:effectLst/>
                        <a:latin typeface="Calibri"/>
                        <a:ea typeface="Calibri"/>
                        <a:cs typeface="Times New Roman"/>
                      </a:endParaRPr>
                    </a:p>
                  </a:txBody>
                  <a:tcPr marL="68580" marR="68580" marT="0" marB="0"/>
                </a:tc>
                <a:tc gridSpan="20">
                  <a:txBody>
                    <a:bodyPr/>
                    <a:lstStyle/>
                    <a:p>
                      <a:pPr algn="ctr">
                        <a:lnSpc>
                          <a:spcPct val="115000"/>
                        </a:lnSpc>
                        <a:spcAft>
                          <a:spcPts val="0"/>
                        </a:spcAft>
                      </a:pPr>
                      <a:r>
                        <a:rPr lang="en-ZA" sz="1400" dirty="0" smtClean="0">
                          <a:effectLst/>
                        </a:rPr>
                        <a:t>Done</a:t>
                      </a:r>
                      <a:endParaRPr lang="en-ZA" sz="1400" dirty="0">
                        <a:effectLst/>
                        <a:latin typeface="Calibri"/>
                        <a:ea typeface="Calibri"/>
                        <a:cs typeface="Times New Roman"/>
                      </a:endParaRPr>
                    </a:p>
                  </a:txBody>
                  <a:tcPr marL="68580" marR="68580" marT="0" marB="0">
                    <a:solidFill>
                      <a:schemeClr val="accent5">
                        <a:lumMod val="40000"/>
                        <a:lumOff val="60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hMerge="1">
                  <a:txBody>
                    <a:bodyPr/>
                    <a:lstStyle/>
                    <a:p>
                      <a:pPr>
                        <a:lnSpc>
                          <a:spcPct val="115000"/>
                        </a:lnSpc>
                        <a:spcAft>
                          <a:spcPts val="0"/>
                        </a:spcAft>
                      </a:pPr>
                      <a:endParaRPr lang="en-ZA" sz="1100">
                        <a:effectLst/>
                        <a:latin typeface="Calibri"/>
                        <a:ea typeface="Calibri"/>
                        <a:cs typeface="Times New Roman"/>
                      </a:endParaRPr>
                    </a:p>
                  </a:txBody>
                  <a:tcPr marL="68580" marR="68580" marT="0" marB="0">
                    <a:solidFill>
                      <a:schemeClr val="accent5">
                        <a:lumMod val="40000"/>
                        <a:lumOff val="60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hMerge="1">
                  <a:txBody>
                    <a:bodyPr/>
                    <a:lstStyle/>
                    <a:p>
                      <a:pPr>
                        <a:lnSpc>
                          <a:spcPct val="115000"/>
                        </a:lnSpc>
                        <a:spcAft>
                          <a:spcPts val="0"/>
                        </a:spcAft>
                      </a:pPr>
                      <a:endParaRPr lang="en-ZA" sz="1100">
                        <a:effectLst/>
                        <a:latin typeface="Calibri"/>
                        <a:ea typeface="Calibri"/>
                        <a:cs typeface="Times New Roman"/>
                      </a:endParaRPr>
                    </a:p>
                  </a:txBody>
                  <a:tcPr marL="68580" marR="68580" marT="0" marB="0">
                    <a:solidFill>
                      <a:schemeClr val="accent5">
                        <a:lumMod val="40000"/>
                        <a:lumOff val="60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hMerge="1">
                  <a:txBody>
                    <a:bodyPr/>
                    <a:lstStyle/>
                    <a:p>
                      <a:endParaRPr lang="en-ZA"/>
                    </a:p>
                  </a:txBody>
                  <a:tcPr marL="68580" marR="68580" marT="0" marB="0">
                    <a:solidFill>
                      <a:schemeClr val="accent5">
                        <a:lumMod val="40000"/>
                        <a:lumOff val="60000"/>
                      </a:schemeClr>
                    </a:solidFill>
                  </a:tcPr>
                </a:tc>
                <a:tc hMerge="1">
                  <a:txBody>
                    <a:bodyPr/>
                    <a:lstStyle/>
                    <a:p>
                      <a:endParaRPr lang="en-ZA" dirty="0"/>
                    </a:p>
                  </a:txBody>
                  <a:tcPr marL="68580" marR="68580" marT="0" marB="0">
                    <a:solidFill>
                      <a:schemeClr val="accent5">
                        <a:lumMod val="40000"/>
                        <a:lumOff val="60000"/>
                      </a:schemeClr>
                    </a:solidFill>
                  </a:tcPr>
                </a:tc>
              </a:tr>
              <a:tr h="457200">
                <a:tc>
                  <a:txBody>
                    <a:bodyPr/>
                    <a:lstStyle/>
                    <a:p>
                      <a:pPr>
                        <a:lnSpc>
                          <a:spcPct val="115000"/>
                        </a:lnSpc>
                        <a:spcAft>
                          <a:spcPts val="0"/>
                        </a:spcAft>
                      </a:pPr>
                      <a:r>
                        <a:rPr lang="en-ZA" sz="1100" dirty="0" smtClean="0">
                          <a:effectLst/>
                          <a:latin typeface="Calibri"/>
                          <a:ea typeface="Calibri"/>
                          <a:cs typeface="Times New Roman"/>
                        </a:rPr>
                        <a:t>Technical </a:t>
                      </a:r>
                      <a:r>
                        <a:rPr lang="en-ZA" sz="1100" dirty="0" err="1" smtClean="0">
                          <a:effectLst/>
                          <a:latin typeface="Calibri"/>
                          <a:ea typeface="Calibri"/>
                          <a:cs typeface="Times New Roman"/>
                        </a:rPr>
                        <a:t>comm</a:t>
                      </a:r>
                      <a:r>
                        <a:rPr lang="en-ZA" sz="1100" dirty="0" smtClean="0">
                          <a:effectLst/>
                          <a:latin typeface="Calibri"/>
                          <a:ea typeface="Calibri"/>
                          <a:cs typeface="Times New Roman"/>
                        </a:rPr>
                        <a:t> Meeting review DTI’s comments</a:t>
                      </a:r>
                      <a:endParaRPr lang="en-ZA" sz="1100" dirty="0">
                        <a:effectLst/>
                        <a:latin typeface="Calibri"/>
                        <a:ea typeface="Calibri"/>
                        <a:cs typeface="Times New Roman"/>
                      </a:endParaRPr>
                    </a:p>
                  </a:txBody>
                  <a:tcPr marL="68580" marR="68580" marT="0" marB="0"/>
                </a:tc>
                <a:tc gridSpan="20">
                  <a:txBody>
                    <a:bodyPr/>
                    <a:lstStyle/>
                    <a:p>
                      <a:pPr algn="ctr">
                        <a:lnSpc>
                          <a:spcPct val="115000"/>
                        </a:lnSpc>
                        <a:spcAft>
                          <a:spcPts val="0"/>
                        </a:spcAft>
                      </a:pPr>
                      <a:r>
                        <a:rPr lang="en-ZA" sz="1400" dirty="0" smtClean="0">
                          <a:effectLst/>
                          <a:latin typeface="Calibri"/>
                          <a:ea typeface="Calibri"/>
                          <a:cs typeface="Times New Roman"/>
                        </a:rPr>
                        <a:t>Done</a:t>
                      </a:r>
                      <a:endParaRPr lang="en-ZA" sz="1400" dirty="0">
                        <a:effectLst/>
                        <a:latin typeface="Calibri"/>
                        <a:ea typeface="Calibri"/>
                        <a:cs typeface="Times New Roman"/>
                      </a:endParaRPr>
                    </a:p>
                  </a:txBody>
                  <a:tcPr marL="68580" marR="68580" marT="0" marB="0">
                    <a:solidFill>
                      <a:schemeClr val="bg1">
                        <a:lumMod val="95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hMerge="1">
                  <a:txBody>
                    <a:bodyPr/>
                    <a:lstStyle/>
                    <a:p>
                      <a:pPr>
                        <a:lnSpc>
                          <a:spcPct val="115000"/>
                        </a:lnSpc>
                        <a:spcAft>
                          <a:spcPts val="0"/>
                        </a:spcAft>
                      </a:pPr>
                      <a:endParaRPr lang="en-ZA" sz="1100">
                        <a:effectLst/>
                        <a:latin typeface="Calibri"/>
                        <a:ea typeface="Calibri"/>
                        <a:cs typeface="Times New Roman"/>
                      </a:endParaRPr>
                    </a:p>
                  </a:txBody>
                  <a:tcPr marL="68580" marR="68580" marT="0" marB="0">
                    <a:solidFill>
                      <a:schemeClr val="bg1">
                        <a:lumMod val="95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hMerge="1">
                  <a:txBody>
                    <a:bodyPr/>
                    <a:lstStyle/>
                    <a:p>
                      <a:pPr>
                        <a:lnSpc>
                          <a:spcPct val="115000"/>
                        </a:lnSpc>
                        <a:spcAft>
                          <a:spcPts val="0"/>
                        </a:spcAft>
                      </a:pPr>
                      <a:endParaRPr lang="en-ZA" sz="1100">
                        <a:effectLst/>
                        <a:latin typeface="Calibri"/>
                        <a:ea typeface="Calibri"/>
                        <a:cs typeface="Times New Roman"/>
                      </a:endParaRPr>
                    </a:p>
                  </a:txBody>
                  <a:tcPr marL="68580" marR="68580" marT="0" marB="0">
                    <a:solidFill>
                      <a:schemeClr val="bg1">
                        <a:lumMod val="95000"/>
                      </a:schemeClr>
                    </a:solidFill>
                  </a:tcPr>
                </a:tc>
                <a:tc hMerge="1">
                  <a:txBody>
                    <a:bodyPr/>
                    <a:lstStyle/>
                    <a:p>
                      <a:pPr>
                        <a:lnSpc>
                          <a:spcPct val="115000"/>
                        </a:lnSpc>
                        <a:spcAft>
                          <a:spcPts val="0"/>
                        </a:spcAft>
                      </a:pPr>
                      <a:endParaRPr lang="en-ZA" sz="1100">
                        <a:effectLst/>
                        <a:latin typeface="Calibri"/>
                        <a:ea typeface="Calibri"/>
                        <a:cs typeface="Times New Roman"/>
                      </a:endParaRPr>
                    </a:p>
                  </a:txBody>
                  <a:tcPr marL="68580" marR="68580" marT="0" marB="0">
                    <a:solidFill>
                      <a:schemeClr val="bg1">
                        <a:lumMod val="95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hMerge="1">
                  <a:txBody>
                    <a:bodyPr/>
                    <a:lstStyle/>
                    <a:p>
                      <a:endParaRPr lang="en-ZA"/>
                    </a:p>
                  </a:txBody>
                  <a:tcPr marL="68580" marR="68580" marT="0" marB="0">
                    <a:solidFill>
                      <a:schemeClr val="bg1">
                        <a:lumMod val="95000"/>
                      </a:schemeClr>
                    </a:solidFill>
                  </a:tcPr>
                </a:tc>
                <a:tc hMerge="1">
                  <a:txBody>
                    <a:bodyPr/>
                    <a:lstStyle/>
                    <a:p>
                      <a:endParaRPr lang="en-ZA" dirty="0"/>
                    </a:p>
                  </a:txBody>
                  <a:tcPr marL="68580" marR="68580" marT="0" marB="0">
                    <a:solidFill>
                      <a:schemeClr val="bg1">
                        <a:lumMod val="95000"/>
                      </a:schemeClr>
                    </a:solidFill>
                  </a:tcPr>
                </a:tc>
              </a:tr>
              <a:tr h="457200">
                <a:tc>
                  <a:txBody>
                    <a:bodyPr/>
                    <a:lstStyle/>
                    <a:p>
                      <a:pPr>
                        <a:lnSpc>
                          <a:spcPct val="115000"/>
                        </a:lnSpc>
                        <a:spcAft>
                          <a:spcPts val="0"/>
                        </a:spcAft>
                      </a:pPr>
                      <a:r>
                        <a:rPr lang="en-ZA" sz="1100" dirty="0" smtClean="0">
                          <a:effectLst/>
                          <a:latin typeface="Calibri"/>
                          <a:ea typeface="Calibri"/>
                          <a:cs typeface="Times New Roman"/>
                        </a:rPr>
                        <a:t>Meeting with DTI for Final Approval</a:t>
                      </a:r>
                      <a:r>
                        <a:rPr lang="en-ZA" sz="1100" baseline="0" dirty="0" smtClean="0">
                          <a:effectLst/>
                          <a:latin typeface="Calibri"/>
                          <a:ea typeface="Calibri"/>
                          <a:cs typeface="Times New Roman"/>
                        </a:rPr>
                        <a:t> of the aligned PSC</a:t>
                      </a:r>
                      <a:endParaRPr lang="en-ZA" sz="1100" dirty="0">
                        <a:effectLst/>
                        <a:latin typeface="Calibri"/>
                        <a:ea typeface="Calibri"/>
                        <a:cs typeface="Times New Roman"/>
                      </a:endParaRPr>
                    </a:p>
                  </a:txBody>
                  <a:tcPr marL="68580" marR="68580" marT="0" marB="0"/>
                </a:tc>
                <a:tc gridSpan="20">
                  <a:txBody>
                    <a:bodyPr/>
                    <a:lstStyle/>
                    <a:p>
                      <a:pPr algn="ctr">
                        <a:lnSpc>
                          <a:spcPct val="115000"/>
                        </a:lnSpc>
                        <a:spcAft>
                          <a:spcPts val="0"/>
                        </a:spcAft>
                      </a:pPr>
                      <a:r>
                        <a:rPr lang="en-ZA" sz="1400" dirty="0" smtClean="0">
                          <a:effectLst/>
                          <a:latin typeface="Calibri"/>
                          <a:ea typeface="Calibri"/>
                          <a:cs typeface="Times New Roman"/>
                        </a:rPr>
                        <a:t>Done</a:t>
                      </a:r>
                      <a:endParaRPr lang="en-ZA" sz="1400" dirty="0">
                        <a:effectLst/>
                        <a:latin typeface="Calibri"/>
                        <a:ea typeface="Calibri"/>
                        <a:cs typeface="Times New Roman"/>
                      </a:endParaRPr>
                    </a:p>
                    <a:p>
                      <a:pPr marL="0" algn="ctr" defTabSz="457200" rtl="0" eaLnBrk="1" latinLnBrk="0" hangingPunct="1">
                        <a:lnSpc>
                          <a:spcPct val="115000"/>
                        </a:lnSpc>
                        <a:spcAft>
                          <a:spcPts val="0"/>
                        </a:spcAft>
                      </a:pPr>
                      <a:r>
                        <a:rPr lang="en-ZA" sz="1400" kern="1200" dirty="0">
                          <a:solidFill>
                            <a:schemeClr val="dk1"/>
                          </a:solidFill>
                          <a:effectLst/>
                          <a:latin typeface="Calibri"/>
                          <a:ea typeface="Calibri"/>
                          <a:cs typeface="Times New Roman"/>
                        </a:rPr>
                        <a:t>  </a:t>
                      </a:r>
                    </a:p>
                  </a:txBody>
                  <a:tcPr marL="68580" marR="68580" marT="0" marB="0">
                    <a:solidFill>
                      <a:schemeClr val="accent5">
                        <a:lumMod val="40000"/>
                        <a:lumOff val="60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hMerge="1">
                  <a:txBody>
                    <a:bodyPr/>
                    <a:lstStyle/>
                    <a:p>
                      <a:pPr>
                        <a:lnSpc>
                          <a:spcPct val="115000"/>
                        </a:lnSpc>
                        <a:spcAft>
                          <a:spcPts val="0"/>
                        </a:spcAft>
                      </a:pPr>
                      <a:endParaRPr lang="en-ZA" sz="1100">
                        <a:effectLst/>
                        <a:latin typeface="Calibri"/>
                        <a:ea typeface="Calibri"/>
                        <a:cs typeface="Times New Roman"/>
                      </a:endParaRPr>
                    </a:p>
                  </a:txBody>
                  <a:tcPr marL="68580" marR="68580" marT="0" marB="0">
                    <a:solidFill>
                      <a:schemeClr val="accent5">
                        <a:lumMod val="40000"/>
                        <a:lumOff val="60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hMerge="1">
                  <a:txBody>
                    <a:bodyPr/>
                    <a:lstStyle/>
                    <a:p>
                      <a:pPr marL="0" algn="l" defTabSz="457200" rtl="0" eaLnBrk="1" latinLnBrk="0" hangingPunct="1">
                        <a:lnSpc>
                          <a:spcPct val="115000"/>
                        </a:lnSpc>
                        <a:spcAft>
                          <a:spcPts val="0"/>
                        </a:spcAft>
                      </a:pPr>
                      <a:endParaRPr lang="en-ZA" sz="1100" kern="1200" dirty="0">
                        <a:solidFill>
                          <a:schemeClr val="dk1"/>
                        </a:solidFill>
                        <a:effectLst/>
                        <a:latin typeface="Calibri"/>
                        <a:ea typeface="Calibri"/>
                        <a:cs typeface="Times New Roman"/>
                      </a:endParaRPr>
                    </a:p>
                  </a:txBody>
                  <a:tcPr marL="68580" marR="68580" marT="0" marB="0">
                    <a:solidFill>
                      <a:schemeClr val="accent5">
                        <a:lumMod val="40000"/>
                        <a:lumOff val="60000"/>
                      </a:schemeClr>
                    </a:solidFill>
                  </a:tcPr>
                </a:tc>
                <a:tc hMerge="1">
                  <a:txBody>
                    <a:bodyPr/>
                    <a:lstStyle/>
                    <a:p>
                      <a:pPr marL="0" algn="l" defTabSz="457200" rtl="0" eaLnBrk="1" latinLnBrk="0" hangingPunct="1">
                        <a:lnSpc>
                          <a:spcPct val="115000"/>
                        </a:lnSpc>
                        <a:spcAft>
                          <a:spcPts val="0"/>
                        </a:spcAft>
                      </a:pPr>
                      <a:endParaRPr lang="en-ZA" sz="1100" kern="1200" dirty="0">
                        <a:solidFill>
                          <a:schemeClr val="dk1"/>
                        </a:solidFill>
                        <a:effectLst/>
                        <a:latin typeface="Calibri"/>
                        <a:ea typeface="Calibri"/>
                        <a:cs typeface="Times New Roman"/>
                      </a:endParaRPr>
                    </a:p>
                  </a:txBody>
                  <a:tcPr marL="68580" marR="68580" marT="0" marB="0">
                    <a:solidFill>
                      <a:schemeClr val="accent5">
                        <a:lumMod val="40000"/>
                        <a:lumOff val="60000"/>
                      </a:schemeClr>
                    </a:solidFill>
                  </a:tcPr>
                </a:tc>
                <a:tc hMerge="1">
                  <a:txBody>
                    <a:bodyPr/>
                    <a:lstStyle/>
                    <a:p>
                      <a:pPr marL="0" algn="l" defTabSz="457200" rtl="0" eaLnBrk="1" latinLnBrk="0" hangingPunct="1">
                        <a:lnSpc>
                          <a:spcPct val="115000"/>
                        </a:lnSpc>
                        <a:spcAft>
                          <a:spcPts val="0"/>
                        </a:spcAft>
                      </a:pPr>
                      <a:endParaRPr lang="en-ZA" sz="1100" kern="1200" dirty="0">
                        <a:solidFill>
                          <a:schemeClr val="dk1"/>
                        </a:solidFill>
                        <a:effectLst/>
                        <a:latin typeface="Calibri"/>
                        <a:ea typeface="Calibri"/>
                        <a:cs typeface="Times New Roman"/>
                      </a:endParaRPr>
                    </a:p>
                  </a:txBody>
                  <a:tcPr marL="68580" marR="68580" marT="0" marB="0">
                    <a:solidFill>
                      <a:schemeClr val="accent5">
                        <a:lumMod val="40000"/>
                        <a:lumOff val="60000"/>
                      </a:schemeClr>
                    </a:solidFill>
                  </a:tcPr>
                </a:tc>
                <a:tc hMerge="1">
                  <a:txBody>
                    <a:bodyPr/>
                    <a:lstStyle/>
                    <a:p>
                      <a:pPr marL="0" algn="l" defTabSz="457200" rtl="0" eaLnBrk="1" latinLnBrk="0" hangingPunct="1">
                        <a:lnSpc>
                          <a:spcPct val="115000"/>
                        </a:lnSpc>
                        <a:spcAft>
                          <a:spcPts val="0"/>
                        </a:spcAft>
                      </a:pPr>
                      <a:endParaRPr lang="en-ZA" sz="1100" kern="1200" dirty="0">
                        <a:solidFill>
                          <a:schemeClr val="dk1"/>
                        </a:solidFill>
                        <a:effectLst/>
                        <a:latin typeface="Calibri"/>
                        <a:ea typeface="Calibri"/>
                        <a:cs typeface="Times New Roman"/>
                      </a:endParaRPr>
                    </a:p>
                  </a:txBody>
                  <a:tcPr marL="68580" marR="68580" marT="0" marB="0">
                    <a:solidFill>
                      <a:schemeClr val="accent5">
                        <a:lumMod val="40000"/>
                        <a:lumOff val="60000"/>
                      </a:schemeClr>
                    </a:solidFill>
                  </a:tcPr>
                </a:tc>
                <a:tc hMerge="1">
                  <a:txBody>
                    <a:bodyPr/>
                    <a:lstStyle/>
                    <a:p>
                      <a:pPr>
                        <a:lnSpc>
                          <a:spcPct val="115000"/>
                        </a:lnSpc>
                        <a:spcAft>
                          <a:spcPts val="0"/>
                        </a:spcAft>
                      </a:pPr>
                      <a:endParaRPr lang="en-ZA" sz="1100">
                        <a:effectLst/>
                        <a:latin typeface="Calibri"/>
                        <a:ea typeface="Calibri"/>
                        <a:cs typeface="Times New Roman"/>
                      </a:endParaRPr>
                    </a:p>
                  </a:txBody>
                  <a:tcPr marL="68580" marR="68580" marT="0" marB="0">
                    <a:solidFill>
                      <a:schemeClr val="accent5">
                        <a:lumMod val="40000"/>
                        <a:lumOff val="60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hMerge="1">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hMerge="1">
                  <a:txBody>
                    <a:bodyPr/>
                    <a:lstStyle/>
                    <a:p>
                      <a:endParaRPr lang="en-ZA"/>
                    </a:p>
                  </a:txBody>
                  <a:tcPr marL="68580" marR="68580" marT="0" marB="0">
                    <a:solidFill>
                      <a:schemeClr val="accent5">
                        <a:lumMod val="40000"/>
                        <a:lumOff val="60000"/>
                      </a:schemeClr>
                    </a:solidFill>
                  </a:tcPr>
                </a:tc>
                <a:tc hMerge="1">
                  <a:txBody>
                    <a:bodyPr/>
                    <a:lstStyle/>
                    <a:p>
                      <a:endParaRPr lang="en-ZA" dirty="0"/>
                    </a:p>
                  </a:txBody>
                  <a:tcPr marL="68580" marR="68580" marT="0" marB="0">
                    <a:solidFill>
                      <a:schemeClr val="accent5">
                        <a:lumMod val="40000"/>
                        <a:lumOff val="60000"/>
                      </a:schemeClr>
                    </a:solidFill>
                  </a:tcPr>
                </a:tc>
              </a:tr>
              <a:tr h="385582">
                <a:tc>
                  <a:txBody>
                    <a:bodyPr/>
                    <a:lstStyle/>
                    <a:p>
                      <a:pPr>
                        <a:lnSpc>
                          <a:spcPct val="115000"/>
                        </a:lnSpc>
                        <a:spcAft>
                          <a:spcPts val="0"/>
                        </a:spcAft>
                      </a:pPr>
                      <a:r>
                        <a:rPr lang="en-ZA" sz="1100" dirty="0" smtClean="0">
                          <a:effectLst/>
                          <a:latin typeface="Calibri"/>
                          <a:ea typeface="Calibri"/>
                          <a:cs typeface="Times New Roman"/>
                        </a:rPr>
                        <a:t>Gazette of aligned PSC under section 9 (5) – 60 days</a:t>
                      </a:r>
                      <a:endParaRPr lang="en-ZA" sz="1100" dirty="0">
                        <a:effectLst/>
                        <a:latin typeface="Calibri"/>
                        <a:ea typeface="Calibri"/>
                        <a:cs typeface="Times New Roman"/>
                      </a:endParaRPr>
                    </a:p>
                  </a:txBody>
                  <a:tcPr marL="68580" marR="68580" marT="0" marB="0"/>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tx1"/>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tx1"/>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tx1"/>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tx1"/>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tx1"/>
                    </a:solidFill>
                  </a:tcPr>
                </a:tc>
                <a:tc>
                  <a:txBody>
                    <a:bodyPr/>
                    <a:lstStyle/>
                    <a:p>
                      <a:pPr>
                        <a:lnSpc>
                          <a:spcPct val="115000"/>
                        </a:lnSpc>
                        <a:spcAft>
                          <a:spcPts val="0"/>
                        </a:spcAft>
                      </a:pPr>
                      <a:endParaRPr lang="en-ZA" sz="1100" kern="1200" dirty="0">
                        <a:solidFill>
                          <a:schemeClr val="dk1"/>
                        </a:solidFill>
                        <a:effectLst/>
                        <a:latin typeface="Calibri"/>
                        <a:ea typeface="Calibri"/>
                        <a:cs typeface="Times New Roman"/>
                      </a:endParaRPr>
                    </a:p>
                  </a:txBody>
                  <a:tcPr marL="68580" marR="68580" marT="0" marB="0">
                    <a:solidFill>
                      <a:schemeClr val="tx1"/>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tx1"/>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tx1"/>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a:txBody>
                    <a:bodyPr/>
                    <a:lstStyle/>
                    <a:p>
                      <a:endParaRPr lang="en-ZA"/>
                    </a:p>
                  </a:txBody>
                  <a:tcPr marL="68580" marR="68580" marT="0" marB="0">
                    <a:solidFill>
                      <a:schemeClr val="bg1">
                        <a:lumMod val="95000"/>
                      </a:schemeClr>
                    </a:solidFill>
                  </a:tcPr>
                </a:tc>
                <a:tc>
                  <a:txBody>
                    <a:bodyPr/>
                    <a:lstStyle/>
                    <a:p>
                      <a:endParaRPr lang="en-ZA" dirty="0"/>
                    </a:p>
                  </a:txBody>
                  <a:tcPr marL="68580" marR="68580" marT="0" marB="0">
                    <a:solidFill>
                      <a:schemeClr val="bg1">
                        <a:lumMod val="95000"/>
                      </a:schemeClr>
                    </a:solidFill>
                  </a:tcPr>
                </a:tc>
              </a:tr>
              <a:tr h="304800">
                <a:tc>
                  <a:txBody>
                    <a:bodyPr/>
                    <a:lstStyle/>
                    <a:p>
                      <a:pPr>
                        <a:lnSpc>
                          <a:spcPct val="115000"/>
                        </a:lnSpc>
                        <a:spcAft>
                          <a:spcPts val="0"/>
                        </a:spcAft>
                      </a:pPr>
                      <a:r>
                        <a:rPr lang="en-ZA" sz="1100" dirty="0" smtClean="0">
                          <a:effectLst/>
                          <a:latin typeface="Calibri"/>
                          <a:ea typeface="Calibri"/>
                          <a:cs typeface="Times New Roman"/>
                        </a:rPr>
                        <a:t>Analyse Public Inputs – 30 days</a:t>
                      </a:r>
                      <a:endParaRPr lang="en-ZA" sz="1100" dirty="0">
                        <a:effectLst/>
                        <a:latin typeface="Calibri"/>
                        <a:ea typeface="Calibri"/>
                        <a:cs typeface="Times New Roman"/>
                      </a:endParaRPr>
                    </a:p>
                  </a:txBody>
                  <a:tcPr marL="68580" marR="68580" marT="0" marB="0"/>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a:txBody>
                    <a:bodyPr/>
                    <a:lstStyle/>
                    <a:p>
                      <a:pPr>
                        <a:lnSpc>
                          <a:spcPct val="115000"/>
                        </a:lnSpc>
                        <a:spcAft>
                          <a:spcPts val="0"/>
                        </a:spcAft>
                      </a:pPr>
                      <a:endParaRPr lang="en-ZA" sz="1100">
                        <a:effectLst/>
                        <a:latin typeface="Calibri"/>
                        <a:ea typeface="Calibri"/>
                        <a:cs typeface="Times New Roman"/>
                      </a:endParaRPr>
                    </a:p>
                  </a:txBody>
                  <a:tcPr marL="68580" marR="68580" marT="0" marB="0">
                    <a:solidFill>
                      <a:schemeClr val="accent5">
                        <a:lumMod val="40000"/>
                        <a:lumOff val="60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tx1"/>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tx1"/>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tx1"/>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a:txBody>
                    <a:bodyPr/>
                    <a:lstStyle/>
                    <a:p>
                      <a:endParaRPr lang="en-ZA"/>
                    </a:p>
                  </a:txBody>
                  <a:tcPr marL="68580" marR="68580" marT="0" marB="0">
                    <a:solidFill>
                      <a:schemeClr val="accent5">
                        <a:lumMod val="40000"/>
                        <a:lumOff val="60000"/>
                      </a:schemeClr>
                    </a:solidFill>
                  </a:tcPr>
                </a:tc>
                <a:tc>
                  <a:txBody>
                    <a:bodyPr/>
                    <a:lstStyle/>
                    <a:p>
                      <a:endParaRPr lang="en-ZA" dirty="0"/>
                    </a:p>
                  </a:txBody>
                  <a:tcPr marL="68580" marR="68580" marT="0" marB="0">
                    <a:solidFill>
                      <a:schemeClr val="accent5">
                        <a:lumMod val="40000"/>
                        <a:lumOff val="60000"/>
                      </a:schemeClr>
                    </a:solidFill>
                  </a:tcPr>
                </a:tc>
              </a:tr>
              <a:tr h="332295">
                <a:tc>
                  <a:txBody>
                    <a:bodyPr/>
                    <a:lstStyle/>
                    <a:p>
                      <a:pPr>
                        <a:lnSpc>
                          <a:spcPct val="115000"/>
                        </a:lnSpc>
                        <a:spcAft>
                          <a:spcPts val="0"/>
                        </a:spcAft>
                      </a:pPr>
                      <a:r>
                        <a:rPr lang="en-ZA" sz="1100" dirty="0" smtClean="0">
                          <a:effectLst/>
                          <a:latin typeface="Calibri"/>
                          <a:ea typeface="Calibri"/>
                          <a:cs typeface="Times New Roman"/>
                        </a:rPr>
                        <a:t>Finalise the aligned PSC</a:t>
                      </a:r>
                      <a:r>
                        <a:rPr lang="en-ZA" sz="1100" baseline="0" dirty="0" smtClean="0">
                          <a:effectLst/>
                          <a:latin typeface="Calibri"/>
                          <a:ea typeface="Calibri"/>
                          <a:cs typeface="Times New Roman"/>
                        </a:rPr>
                        <a:t> doc with public input</a:t>
                      </a:r>
                      <a:endParaRPr lang="en-ZA" sz="1100" dirty="0">
                        <a:effectLst/>
                        <a:latin typeface="Calibri"/>
                        <a:ea typeface="Calibri"/>
                        <a:cs typeface="Times New Roman"/>
                      </a:endParaRPr>
                    </a:p>
                  </a:txBody>
                  <a:tcPr marL="68580" marR="68580" marT="0" marB="0"/>
                </a:tc>
                <a:tc>
                  <a:txBody>
                    <a:bodyPr/>
                    <a:lstStyle/>
                    <a:p>
                      <a:pPr>
                        <a:lnSpc>
                          <a:spcPct val="115000"/>
                        </a:lnSpc>
                        <a:spcAft>
                          <a:spcPts val="0"/>
                        </a:spcAft>
                      </a:pPr>
                      <a:endParaRPr lang="en-ZA" sz="1100">
                        <a:effectLst/>
                        <a:latin typeface="Calibri"/>
                        <a:ea typeface="Calibri"/>
                        <a:cs typeface="Times New Roman"/>
                      </a:endParaRPr>
                    </a:p>
                  </a:txBody>
                  <a:tcPr marL="68580" marR="68580" marT="0" marB="0">
                    <a:solidFill>
                      <a:schemeClr val="bg1">
                        <a:lumMod val="95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a:txBody>
                    <a:bodyPr/>
                    <a:lstStyle/>
                    <a:p>
                      <a:pPr>
                        <a:lnSpc>
                          <a:spcPct val="115000"/>
                        </a:lnSpc>
                        <a:spcAft>
                          <a:spcPts val="0"/>
                        </a:spcAft>
                      </a:pPr>
                      <a:endParaRPr lang="en-ZA" sz="1100">
                        <a:effectLst/>
                        <a:latin typeface="Calibri"/>
                        <a:ea typeface="Calibri"/>
                        <a:cs typeface="Times New Roman"/>
                      </a:endParaRPr>
                    </a:p>
                  </a:txBody>
                  <a:tcPr marL="68580" marR="68580" marT="0" marB="0">
                    <a:solidFill>
                      <a:schemeClr val="bg1">
                        <a:lumMod val="95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a:txBody>
                    <a:bodyPr/>
                    <a:lstStyle/>
                    <a:p>
                      <a:pPr>
                        <a:lnSpc>
                          <a:spcPct val="115000"/>
                        </a:lnSpc>
                        <a:spcAft>
                          <a:spcPts val="0"/>
                        </a:spcAft>
                      </a:pPr>
                      <a:endParaRPr lang="en-ZA" sz="1100">
                        <a:effectLst/>
                        <a:latin typeface="Calibri"/>
                        <a:ea typeface="Calibri"/>
                        <a:cs typeface="Times New Roman"/>
                      </a:endParaRPr>
                    </a:p>
                  </a:txBody>
                  <a:tcPr marL="68580" marR="68580" marT="0" marB="0">
                    <a:solidFill>
                      <a:schemeClr val="bg1">
                        <a:lumMod val="95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tx1"/>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tx1"/>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tx1"/>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a:txBody>
                    <a:bodyPr/>
                    <a:lstStyle/>
                    <a:p>
                      <a:endParaRPr lang="en-ZA" dirty="0"/>
                    </a:p>
                  </a:txBody>
                  <a:tcPr marL="68580" marR="68580" marT="0" marB="0">
                    <a:solidFill>
                      <a:schemeClr val="bg1">
                        <a:lumMod val="95000"/>
                      </a:schemeClr>
                    </a:solidFill>
                  </a:tcPr>
                </a:tc>
                <a:tc>
                  <a:txBody>
                    <a:bodyPr/>
                    <a:lstStyle/>
                    <a:p>
                      <a:endParaRPr lang="en-ZA" dirty="0"/>
                    </a:p>
                  </a:txBody>
                  <a:tcPr marL="68580" marR="68580" marT="0" marB="0">
                    <a:solidFill>
                      <a:schemeClr val="bg1">
                        <a:lumMod val="95000"/>
                      </a:schemeClr>
                    </a:solidFill>
                  </a:tcPr>
                </a:tc>
              </a:tr>
              <a:tr h="257907">
                <a:tc>
                  <a:txBody>
                    <a:bodyPr/>
                    <a:lstStyle/>
                    <a:p>
                      <a:pPr>
                        <a:lnSpc>
                          <a:spcPct val="115000"/>
                        </a:lnSpc>
                        <a:spcAft>
                          <a:spcPts val="0"/>
                        </a:spcAft>
                      </a:pPr>
                      <a:r>
                        <a:rPr lang="en-ZA" sz="1100" dirty="0" smtClean="0">
                          <a:effectLst/>
                          <a:latin typeface="Calibri"/>
                          <a:ea typeface="Calibri"/>
                          <a:cs typeface="Times New Roman"/>
                        </a:rPr>
                        <a:t>Presentation</a:t>
                      </a:r>
                      <a:r>
                        <a:rPr lang="en-ZA" sz="1100" baseline="0" dirty="0" smtClean="0">
                          <a:effectLst/>
                          <a:latin typeface="Calibri"/>
                          <a:ea typeface="Calibri"/>
                          <a:cs typeface="Times New Roman"/>
                        </a:rPr>
                        <a:t> to DTI for sign off the gazette</a:t>
                      </a:r>
                      <a:endParaRPr lang="en-ZA" sz="1100" dirty="0">
                        <a:effectLst/>
                        <a:latin typeface="Calibri"/>
                        <a:ea typeface="Calibri"/>
                        <a:cs typeface="Times New Roman"/>
                      </a:endParaRPr>
                    </a:p>
                  </a:txBody>
                  <a:tcPr marL="68580" marR="68580" marT="0" marB="0"/>
                </a:tc>
                <a:tc>
                  <a:txBody>
                    <a:bodyPr/>
                    <a:lstStyle/>
                    <a:p>
                      <a:pPr>
                        <a:lnSpc>
                          <a:spcPct val="115000"/>
                        </a:lnSpc>
                        <a:spcAft>
                          <a:spcPts val="0"/>
                        </a:spcAft>
                      </a:pPr>
                      <a:endParaRPr lang="en-ZA" sz="1100">
                        <a:effectLst/>
                        <a:latin typeface="Calibri"/>
                        <a:ea typeface="Calibri"/>
                        <a:cs typeface="Times New Roman"/>
                      </a:endParaRPr>
                    </a:p>
                  </a:txBody>
                  <a:tcPr marL="68580" marR="68580" marT="0" marB="0">
                    <a:solidFill>
                      <a:schemeClr val="accent5">
                        <a:lumMod val="40000"/>
                        <a:lumOff val="60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a:txBody>
                    <a:bodyPr/>
                    <a:lstStyle/>
                    <a:p>
                      <a:pPr>
                        <a:lnSpc>
                          <a:spcPct val="115000"/>
                        </a:lnSpc>
                        <a:spcAft>
                          <a:spcPts val="0"/>
                        </a:spcAft>
                      </a:pPr>
                      <a:endParaRPr lang="en-ZA" sz="1100">
                        <a:effectLst/>
                        <a:latin typeface="Calibri"/>
                        <a:ea typeface="Calibri"/>
                        <a:cs typeface="Times New Roman"/>
                      </a:endParaRPr>
                    </a:p>
                  </a:txBody>
                  <a:tcPr marL="68580" marR="68580" marT="0" marB="0">
                    <a:solidFill>
                      <a:schemeClr val="accent5">
                        <a:lumMod val="40000"/>
                        <a:lumOff val="60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tx1"/>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tx1"/>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tx1"/>
                    </a:solidFill>
                  </a:tcPr>
                </a:tc>
                <a:tc>
                  <a:txBody>
                    <a:bodyPr/>
                    <a:lstStyle/>
                    <a:p>
                      <a:endParaRPr lang="en-ZA"/>
                    </a:p>
                  </a:txBody>
                  <a:tcPr marL="68580" marR="68580" marT="0" marB="0">
                    <a:solidFill>
                      <a:schemeClr val="accent5">
                        <a:lumMod val="40000"/>
                        <a:lumOff val="60000"/>
                      </a:schemeClr>
                    </a:solidFill>
                  </a:tcPr>
                </a:tc>
                <a:tc>
                  <a:txBody>
                    <a:bodyPr/>
                    <a:lstStyle/>
                    <a:p>
                      <a:endParaRPr lang="en-ZA" dirty="0"/>
                    </a:p>
                  </a:txBody>
                  <a:tcPr marL="68580" marR="68580" marT="0" marB="0">
                    <a:solidFill>
                      <a:schemeClr val="accent5">
                        <a:lumMod val="40000"/>
                        <a:lumOff val="60000"/>
                      </a:schemeClr>
                    </a:solidFill>
                  </a:tcPr>
                </a:tc>
              </a:tr>
              <a:tr h="293077">
                <a:tc>
                  <a:txBody>
                    <a:bodyPr/>
                    <a:lstStyle/>
                    <a:p>
                      <a:pPr>
                        <a:lnSpc>
                          <a:spcPct val="115000"/>
                        </a:lnSpc>
                        <a:spcAft>
                          <a:spcPts val="0"/>
                        </a:spcAft>
                      </a:pPr>
                      <a:r>
                        <a:rPr lang="en-ZA" sz="1100" dirty="0" smtClean="0">
                          <a:effectLst/>
                          <a:latin typeface="Calibri"/>
                          <a:ea typeface="Calibri"/>
                          <a:cs typeface="Times New Roman"/>
                        </a:rPr>
                        <a:t>Gazette the final document under 9 (1)</a:t>
                      </a:r>
                      <a:endParaRPr lang="en-ZA" sz="1100" dirty="0">
                        <a:effectLst/>
                        <a:latin typeface="Calibri"/>
                        <a:ea typeface="Calibri"/>
                        <a:cs typeface="Times New Roman"/>
                      </a:endParaRPr>
                    </a:p>
                  </a:txBody>
                  <a:tcPr marL="68580" marR="68580" marT="0" marB="0"/>
                </a:tc>
                <a:tc>
                  <a:txBody>
                    <a:bodyPr/>
                    <a:lstStyle/>
                    <a:p>
                      <a:pPr>
                        <a:lnSpc>
                          <a:spcPct val="115000"/>
                        </a:lnSpc>
                        <a:spcAft>
                          <a:spcPts val="0"/>
                        </a:spcAft>
                      </a:pPr>
                      <a:endParaRPr lang="en-ZA" sz="1100">
                        <a:effectLst/>
                        <a:latin typeface="Calibri"/>
                        <a:ea typeface="Calibri"/>
                        <a:cs typeface="Times New Roman"/>
                      </a:endParaRPr>
                    </a:p>
                  </a:txBody>
                  <a:tcPr marL="68580" marR="68580" marT="0" marB="0">
                    <a:solidFill>
                      <a:schemeClr val="bg1">
                        <a:lumMod val="95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a:txBody>
                    <a:bodyPr/>
                    <a:lstStyle/>
                    <a:p>
                      <a:pPr>
                        <a:lnSpc>
                          <a:spcPct val="115000"/>
                        </a:lnSpc>
                        <a:spcAft>
                          <a:spcPts val="0"/>
                        </a:spcAft>
                      </a:pPr>
                      <a:endParaRPr lang="en-ZA" sz="1100">
                        <a:effectLst/>
                        <a:latin typeface="Calibri"/>
                        <a:ea typeface="Calibri"/>
                        <a:cs typeface="Times New Roman"/>
                      </a:endParaRPr>
                    </a:p>
                  </a:txBody>
                  <a:tcPr marL="68580" marR="68580" marT="0" marB="0">
                    <a:solidFill>
                      <a:schemeClr val="bg1">
                        <a:lumMod val="95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bg1">
                        <a:lumMod val="95000"/>
                      </a:schemeClr>
                    </a:solidFill>
                  </a:tcPr>
                </a:tc>
                <a:tc>
                  <a:txBody>
                    <a:bodyPr/>
                    <a:lstStyle/>
                    <a:p>
                      <a:endParaRPr lang="en-ZA" dirty="0"/>
                    </a:p>
                  </a:txBody>
                  <a:tcPr marL="68580" marR="68580" marT="0" marB="0">
                    <a:solidFill>
                      <a:schemeClr val="tx1"/>
                    </a:solidFill>
                  </a:tcPr>
                </a:tc>
                <a:tc>
                  <a:txBody>
                    <a:bodyPr/>
                    <a:lstStyle/>
                    <a:p>
                      <a:endParaRPr lang="en-ZA" dirty="0"/>
                    </a:p>
                  </a:txBody>
                  <a:tcPr marL="68580" marR="68580" marT="0" marB="0">
                    <a:solidFill>
                      <a:schemeClr val="bg1">
                        <a:lumMod val="95000"/>
                      </a:schemeClr>
                    </a:solidFill>
                  </a:tcPr>
                </a:tc>
              </a:tr>
              <a:tr h="376709">
                <a:tc>
                  <a:txBody>
                    <a:bodyPr/>
                    <a:lstStyle/>
                    <a:p>
                      <a:pPr>
                        <a:lnSpc>
                          <a:spcPct val="115000"/>
                        </a:lnSpc>
                        <a:spcAft>
                          <a:spcPts val="0"/>
                        </a:spcAft>
                      </a:pPr>
                      <a:r>
                        <a:rPr lang="en-ZA" sz="1100" dirty="0" smtClean="0">
                          <a:effectLst/>
                          <a:latin typeface="Calibri"/>
                          <a:ea typeface="Calibri"/>
                          <a:cs typeface="Times New Roman"/>
                        </a:rPr>
                        <a:t>Effective date</a:t>
                      </a:r>
                      <a:r>
                        <a:rPr lang="en-ZA" sz="1100" baseline="0" dirty="0" smtClean="0">
                          <a:effectLst/>
                          <a:latin typeface="Calibri"/>
                          <a:ea typeface="Calibri"/>
                          <a:cs typeface="Times New Roman"/>
                        </a:rPr>
                        <a:t> of Aligned PSC</a:t>
                      </a:r>
                      <a:endParaRPr lang="en-ZA" sz="1100" dirty="0">
                        <a:effectLst/>
                        <a:latin typeface="Calibri"/>
                        <a:ea typeface="Calibri"/>
                        <a:cs typeface="Times New Roman"/>
                      </a:endParaRPr>
                    </a:p>
                  </a:txBody>
                  <a:tcPr marL="68580" marR="68580" marT="0" marB="0">
                    <a:solidFill>
                      <a:schemeClr val="tx2">
                        <a:lumMod val="60000"/>
                        <a:lumOff val="40000"/>
                      </a:schemeClr>
                    </a:solidFill>
                  </a:tcPr>
                </a:tc>
                <a:tc>
                  <a:txBody>
                    <a:bodyPr/>
                    <a:lstStyle/>
                    <a:p>
                      <a:pPr>
                        <a:lnSpc>
                          <a:spcPct val="115000"/>
                        </a:lnSpc>
                        <a:spcAft>
                          <a:spcPts val="0"/>
                        </a:spcAft>
                      </a:pPr>
                      <a:endParaRPr lang="en-ZA" sz="1100">
                        <a:effectLst/>
                        <a:latin typeface="Calibri"/>
                        <a:ea typeface="Calibri"/>
                        <a:cs typeface="Times New Roman"/>
                      </a:endParaRPr>
                    </a:p>
                  </a:txBody>
                  <a:tcPr marL="68580" marR="68580" marT="0" marB="0">
                    <a:solidFill>
                      <a:schemeClr val="accent5">
                        <a:lumMod val="40000"/>
                        <a:lumOff val="60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a:txBody>
                    <a:bodyPr/>
                    <a:lstStyle/>
                    <a:p>
                      <a:pPr>
                        <a:lnSpc>
                          <a:spcPct val="115000"/>
                        </a:lnSpc>
                        <a:spcAft>
                          <a:spcPts val="0"/>
                        </a:spcAft>
                      </a:pPr>
                      <a:endParaRPr lang="en-ZA" sz="1100">
                        <a:effectLst/>
                        <a:latin typeface="Calibri"/>
                        <a:ea typeface="Calibri"/>
                        <a:cs typeface="Times New Roman"/>
                      </a:endParaRPr>
                    </a:p>
                  </a:txBody>
                  <a:tcPr marL="68580" marR="68580" marT="0" marB="0">
                    <a:solidFill>
                      <a:schemeClr val="accent5">
                        <a:lumMod val="40000"/>
                        <a:lumOff val="60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a:txBody>
                    <a:bodyPr/>
                    <a:lstStyle/>
                    <a:p>
                      <a:pPr>
                        <a:lnSpc>
                          <a:spcPct val="115000"/>
                        </a:lnSpc>
                        <a:spcAft>
                          <a:spcPts val="0"/>
                        </a:spcAft>
                      </a:pPr>
                      <a:endParaRPr lang="en-ZA" sz="1100" dirty="0">
                        <a:effectLst/>
                        <a:latin typeface="Calibri"/>
                        <a:ea typeface="Calibri"/>
                        <a:cs typeface="Times New Roman"/>
                      </a:endParaRPr>
                    </a:p>
                  </a:txBody>
                  <a:tcPr marL="68580" marR="68580" marT="0" marB="0">
                    <a:solidFill>
                      <a:schemeClr val="accent5">
                        <a:lumMod val="40000"/>
                        <a:lumOff val="60000"/>
                      </a:schemeClr>
                    </a:solidFill>
                  </a:tcPr>
                </a:tc>
                <a:tc>
                  <a:txBody>
                    <a:bodyPr/>
                    <a:lstStyle/>
                    <a:p>
                      <a:endParaRPr lang="en-ZA"/>
                    </a:p>
                  </a:txBody>
                  <a:tcPr marL="68580" marR="68580" marT="0" marB="0">
                    <a:solidFill>
                      <a:schemeClr val="accent5">
                        <a:lumMod val="40000"/>
                        <a:lumOff val="60000"/>
                      </a:schemeClr>
                    </a:solidFill>
                  </a:tcPr>
                </a:tc>
                <a:tc>
                  <a:txBody>
                    <a:bodyPr/>
                    <a:lstStyle/>
                    <a:p>
                      <a:endParaRPr lang="en-ZA" dirty="0"/>
                    </a:p>
                  </a:txBody>
                  <a:tcPr marL="68580" marR="68580" marT="0" marB="0">
                    <a:solidFill>
                      <a:schemeClr val="accent5">
                        <a:lumMod val="40000"/>
                        <a:lumOff val="60000"/>
                      </a:schemeClr>
                    </a:solidFill>
                  </a:tcPr>
                </a:tc>
              </a:tr>
            </a:tbl>
          </a:graphicData>
        </a:graphic>
      </p:graphicFrame>
      <p:sp>
        <p:nvSpPr>
          <p:cNvPr id="7" name="5-Point Star 6"/>
          <p:cNvSpPr/>
          <p:nvPr/>
        </p:nvSpPr>
        <p:spPr>
          <a:xfrm>
            <a:off x="8668072" y="6425497"/>
            <a:ext cx="527538" cy="412438"/>
          </a:xfrm>
          <a:prstGeom prst="star5">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ZA">
              <a:solidFill>
                <a:prstClr val="white"/>
              </a:solidFill>
            </a:endParaRPr>
          </a:p>
        </p:txBody>
      </p:sp>
    </p:spTree>
    <p:extLst>
      <p:ext uri="{BB962C8B-B14F-4D97-AF65-F5344CB8AC3E}">
        <p14:creationId xmlns:p14="http://schemas.microsoft.com/office/powerpoint/2010/main" val="222737443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2234679"/>
          </a:xfrm>
        </p:spPr>
        <p:txBody>
          <a:bodyPr>
            <a:normAutofit fontScale="90000"/>
          </a:bodyPr>
          <a:lstStyle/>
          <a:p>
            <a:r>
              <a:rPr lang="en-ZA" b="1" dirty="0"/>
              <a:t>AMENDMENT </a:t>
            </a:r>
            <a:r>
              <a:rPr lang="en-ZA" b="1" dirty="0" smtClean="0"/>
              <a:t>BILL</a:t>
            </a:r>
            <a:br>
              <a:rPr lang="en-ZA" b="1" dirty="0" smtClean="0"/>
            </a:br>
            <a:r>
              <a:rPr lang="en-ZA" b="1" dirty="0"/>
              <a:t>&amp;</a:t>
            </a:r>
            <a:br>
              <a:rPr lang="en-ZA" b="1" dirty="0"/>
            </a:br>
            <a:r>
              <a:rPr lang="en-ZA" b="1" dirty="0"/>
              <a:t>VERIFICATION </a:t>
            </a:r>
            <a:r>
              <a:rPr lang="en-ZA" b="1" dirty="0" smtClean="0"/>
              <a:t>PROCESS </a:t>
            </a:r>
            <a:br>
              <a:rPr lang="en-ZA" b="1" dirty="0" smtClean="0"/>
            </a:br>
            <a:endParaRPr lang="en-ZA" b="1" dirty="0"/>
          </a:p>
        </p:txBody>
      </p:sp>
    </p:spTree>
    <p:extLst>
      <p:ext uri="{BB962C8B-B14F-4D97-AF65-F5344CB8AC3E}">
        <p14:creationId xmlns:p14="http://schemas.microsoft.com/office/powerpoint/2010/main" val="74899227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2673" y="274638"/>
            <a:ext cx="7765831" cy="1143000"/>
          </a:xfrm>
        </p:spPr>
        <p:txBody>
          <a:bodyPr>
            <a:normAutofit fontScale="90000"/>
          </a:bodyPr>
          <a:lstStyle/>
          <a:p>
            <a:r>
              <a:rPr lang="en-ZA" b="1" dirty="0" smtClean="0"/>
              <a:t> KEY </a:t>
            </a:r>
            <a:r>
              <a:rPr lang="en-ZA" b="1" dirty="0"/>
              <a:t>AMENDMENT </a:t>
            </a:r>
            <a:r>
              <a:rPr lang="en-ZA" b="1" dirty="0" smtClean="0"/>
              <a:t>TO B-BBEE ACT:</a:t>
            </a:r>
            <a:br>
              <a:rPr lang="en-ZA" b="1" dirty="0" smtClean="0"/>
            </a:br>
            <a:r>
              <a:rPr lang="en-ZA" b="1" dirty="0" smtClean="0"/>
              <a:t>COMMISION</a:t>
            </a:r>
            <a:endParaRPr lang="en-ZA" b="1" dirty="0"/>
          </a:p>
        </p:txBody>
      </p:sp>
      <p:sp>
        <p:nvSpPr>
          <p:cNvPr id="3" name="Content Placeholder 2"/>
          <p:cNvSpPr>
            <a:spLocks noGrp="1"/>
          </p:cNvSpPr>
          <p:nvPr>
            <p:ph idx="1"/>
          </p:nvPr>
        </p:nvSpPr>
        <p:spPr>
          <a:xfrm>
            <a:off x="1043608" y="1484784"/>
            <a:ext cx="8136904" cy="5287296"/>
          </a:xfrm>
        </p:spPr>
        <p:txBody>
          <a:bodyPr>
            <a:normAutofit fontScale="85000" lnSpcReduction="10000"/>
          </a:bodyPr>
          <a:lstStyle/>
          <a:p>
            <a:r>
              <a:rPr lang="en-ZA" dirty="0" smtClean="0"/>
              <a:t>Key Amendments to B-BBEE Act</a:t>
            </a:r>
          </a:p>
          <a:p>
            <a:pPr lvl="1"/>
            <a:r>
              <a:rPr lang="en-ZA" dirty="0" smtClean="0"/>
              <a:t>Establish a B-BBEE commission (like Ombudsman)- its function</a:t>
            </a:r>
          </a:p>
          <a:p>
            <a:pPr lvl="2"/>
            <a:r>
              <a:rPr lang="en-ZA" dirty="0" smtClean="0"/>
              <a:t>Oversee and supervise compliance to the B-BBEE Act</a:t>
            </a:r>
          </a:p>
          <a:p>
            <a:pPr lvl="2"/>
            <a:r>
              <a:rPr lang="en-ZA" dirty="0" smtClean="0"/>
              <a:t>Investigate complaints</a:t>
            </a:r>
          </a:p>
          <a:p>
            <a:pPr lvl="2"/>
            <a:r>
              <a:rPr lang="en-ZA" dirty="0" smtClean="0"/>
              <a:t>Maintain a register of BBBEE transaction of specific threshold</a:t>
            </a:r>
          </a:p>
          <a:p>
            <a:pPr lvl="2"/>
            <a:r>
              <a:rPr lang="en-ZA" dirty="0" smtClean="0"/>
              <a:t>Deal with “Fronting Practices”</a:t>
            </a:r>
          </a:p>
          <a:p>
            <a:pPr lvl="3"/>
            <a:r>
              <a:rPr lang="en-ZA" dirty="0" smtClean="0"/>
              <a:t>Defined as act/conduct that directly or indirectly undermines or frustrate the achievement of </a:t>
            </a:r>
            <a:r>
              <a:rPr lang="en-ZA" dirty="0"/>
              <a:t>the </a:t>
            </a:r>
            <a:r>
              <a:rPr lang="en-ZA" dirty="0" smtClean="0"/>
              <a:t>B-BBEE </a:t>
            </a:r>
            <a:r>
              <a:rPr lang="en-ZA" dirty="0"/>
              <a:t>objectives </a:t>
            </a:r>
            <a:r>
              <a:rPr lang="en-ZA" dirty="0" smtClean="0"/>
              <a:t> or the implementation of any provision of the BBBEE Act;</a:t>
            </a:r>
          </a:p>
          <a:p>
            <a:pPr lvl="2"/>
            <a:r>
              <a:rPr lang="en-ZA" dirty="0" smtClean="0"/>
              <a:t>Misrepresentation of information or engaging in Fronting Practices may result in:</a:t>
            </a:r>
          </a:p>
          <a:p>
            <a:pPr lvl="3"/>
            <a:r>
              <a:rPr lang="en-ZA" dirty="0" smtClean="0"/>
              <a:t>A fine and/or up to 10 Years imprisonment for individual or both; and</a:t>
            </a:r>
          </a:p>
          <a:p>
            <a:pPr lvl="3"/>
            <a:r>
              <a:rPr lang="en-ZA" dirty="0"/>
              <a:t> </a:t>
            </a:r>
            <a:r>
              <a:rPr lang="en-ZA" dirty="0" smtClean="0"/>
              <a:t>A company may be fined up to 10% of its annual turnover;</a:t>
            </a:r>
          </a:p>
          <a:p>
            <a:pPr lvl="3"/>
            <a:r>
              <a:rPr lang="en-ZA" dirty="0" smtClean="0"/>
              <a:t> Any person convicted of an offence is banned from contracting with any organ of state for 10 years.</a:t>
            </a:r>
          </a:p>
          <a:p>
            <a:pPr lvl="2"/>
            <a:endParaRPr lang="en-ZA" dirty="0" smtClean="0"/>
          </a:p>
        </p:txBody>
      </p:sp>
    </p:spTree>
    <p:extLst>
      <p:ext uri="{BB962C8B-B14F-4D97-AF65-F5344CB8AC3E}">
        <p14:creationId xmlns:p14="http://schemas.microsoft.com/office/powerpoint/2010/main" val="227814797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09001" y="1600200"/>
            <a:ext cx="7899503" cy="4997152"/>
          </a:xfrm>
        </p:spPr>
        <p:txBody>
          <a:bodyPr>
            <a:normAutofit fontScale="77500" lnSpcReduction="20000"/>
          </a:bodyPr>
          <a:lstStyle/>
          <a:p>
            <a:r>
              <a:rPr lang="en-ZA" dirty="0" smtClean="0"/>
              <a:t>Enforce reporting obligation For Sector Codes including PSC </a:t>
            </a:r>
          </a:p>
          <a:p>
            <a:r>
              <a:rPr lang="en-ZA" dirty="0" smtClean="0"/>
              <a:t>One of the mandate of PSCC is to Monitor &amp; Evaluate the state of Transformation in the Property Sector</a:t>
            </a:r>
          </a:p>
          <a:p>
            <a:r>
              <a:rPr lang="en-ZA" dirty="0" smtClean="0"/>
              <a:t>PSC 1st Reporting – 2014</a:t>
            </a:r>
          </a:p>
          <a:p>
            <a:pPr lvl="1"/>
            <a:r>
              <a:rPr lang="en-ZA" dirty="0" smtClean="0"/>
              <a:t>Council sampled listed and large entities contribution 75% of the total sector value</a:t>
            </a:r>
          </a:p>
          <a:p>
            <a:pPr lvl="1"/>
            <a:r>
              <a:rPr lang="en-ZA" dirty="0" smtClean="0"/>
              <a:t>Residential  out of 6 estate agencies – Only 1 submitted a report</a:t>
            </a:r>
          </a:p>
          <a:p>
            <a:pPr lvl="1"/>
            <a:r>
              <a:rPr lang="en-ZA" dirty="0" smtClean="0"/>
              <a:t>Response did not meet the expectation</a:t>
            </a:r>
          </a:p>
          <a:p>
            <a:pPr lvl="1"/>
            <a:r>
              <a:rPr lang="en-ZA" dirty="0" smtClean="0"/>
              <a:t>In the future - Failure to report  maybe enforced by commission directly</a:t>
            </a:r>
          </a:p>
          <a:p>
            <a:r>
              <a:rPr lang="en-ZA" dirty="0" smtClean="0"/>
              <a:t>Importance of reporting on sector and for the codes</a:t>
            </a:r>
          </a:p>
          <a:p>
            <a:pPr lvl="1"/>
            <a:r>
              <a:rPr lang="en-ZA" dirty="0" smtClean="0"/>
              <a:t>Understanding where we are and challenges enables intelligent discussion about where we are going</a:t>
            </a:r>
            <a:endParaRPr lang="en-ZA" dirty="0"/>
          </a:p>
          <a:p>
            <a:pPr lvl="1"/>
            <a:endParaRPr lang="en-ZA" dirty="0"/>
          </a:p>
        </p:txBody>
      </p:sp>
      <p:sp>
        <p:nvSpPr>
          <p:cNvPr id="6" name="Title 1"/>
          <p:cNvSpPr>
            <a:spLocks noGrp="1"/>
          </p:cNvSpPr>
          <p:nvPr>
            <p:ph type="title"/>
          </p:nvPr>
        </p:nvSpPr>
        <p:spPr>
          <a:xfrm>
            <a:off x="1270665" y="274638"/>
            <a:ext cx="7765831" cy="1143000"/>
          </a:xfrm>
        </p:spPr>
        <p:txBody>
          <a:bodyPr>
            <a:normAutofit fontScale="90000"/>
          </a:bodyPr>
          <a:lstStyle/>
          <a:p>
            <a:r>
              <a:rPr lang="en-ZA" b="1" dirty="0" smtClean="0"/>
              <a:t>KEY </a:t>
            </a:r>
            <a:r>
              <a:rPr lang="en-ZA" b="1" dirty="0"/>
              <a:t>AMENDMENT </a:t>
            </a:r>
            <a:r>
              <a:rPr lang="en-ZA" b="1" dirty="0" smtClean="0"/>
              <a:t>TO B-BBEE ACT:</a:t>
            </a:r>
            <a:br>
              <a:rPr lang="en-ZA" b="1" dirty="0" smtClean="0"/>
            </a:br>
            <a:r>
              <a:rPr lang="en-ZA" b="1" dirty="0" smtClean="0"/>
              <a:t>REPORTING</a:t>
            </a:r>
            <a:endParaRPr lang="en-ZA" b="1" dirty="0"/>
          </a:p>
        </p:txBody>
      </p:sp>
    </p:spTree>
    <p:extLst>
      <p:ext uri="{BB962C8B-B14F-4D97-AF65-F5344CB8AC3E}">
        <p14:creationId xmlns:p14="http://schemas.microsoft.com/office/powerpoint/2010/main" val="3785137339"/>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8944" y="274638"/>
            <a:ext cx="8229600" cy="1143000"/>
          </a:xfrm>
        </p:spPr>
        <p:txBody>
          <a:bodyPr>
            <a:normAutofit fontScale="90000"/>
          </a:bodyPr>
          <a:lstStyle/>
          <a:p>
            <a:r>
              <a:rPr lang="en-ZA" b="1" dirty="0" smtClean="0"/>
              <a:t>WHO QUALIFY TO DO YOUR BBBEE VERIFICATION</a:t>
            </a:r>
            <a:endParaRPr lang="en-ZA" b="1" dirty="0"/>
          </a:p>
        </p:txBody>
      </p:sp>
      <p:sp>
        <p:nvSpPr>
          <p:cNvPr id="3" name="Content Placeholder 2"/>
          <p:cNvSpPr>
            <a:spLocks noGrp="1"/>
          </p:cNvSpPr>
          <p:nvPr>
            <p:ph idx="1"/>
          </p:nvPr>
        </p:nvSpPr>
        <p:spPr>
          <a:xfrm>
            <a:off x="1835696" y="1600200"/>
            <a:ext cx="6851104" cy="4525963"/>
          </a:xfrm>
        </p:spPr>
        <p:txBody>
          <a:bodyPr/>
          <a:lstStyle/>
          <a:p>
            <a:r>
              <a:rPr lang="en-ZA" dirty="0" smtClean="0"/>
              <a:t>2 Accrediting agencies</a:t>
            </a:r>
          </a:p>
          <a:p>
            <a:pPr lvl="1"/>
            <a:r>
              <a:rPr lang="en-ZA" dirty="0" smtClean="0"/>
              <a:t>SANAS – accredited agency</a:t>
            </a:r>
          </a:p>
          <a:p>
            <a:pPr lvl="2"/>
            <a:r>
              <a:rPr lang="en-ZA" dirty="0" smtClean="0"/>
              <a:t>Need have extension of Scope for sector Code</a:t>
            </a:r>
          </a:p>
          <a:p>
            <a:pPr lvl="1"/>
            <a:r>
              <a:rPr lang="en-ZA" dirty="0" smtClean="0"/>
              <a:t>IRBA – accredited Auditors</a:t>
            </a:r>
          </a:p>
          <a:p>
            <a:pPr lvl="2"/>
            <a:r>
              <a:rPr lang="en-ZA" dirty="0" smtClean="0"/>
              <a:t>Attended BBBEE MDP course</a:t>
            </a:r>
          </a:p>
        </p:txBody>
      </p:sp>
    </p:spTree>
    <p:extLst>
      <p:ext uri="{BB962C8B-B14F-4D97-AF65-F5344CB8AC3E}">
        <p14:creationId xmlns:p14="http://schemas.microsoft.com/office/powerpoint/2010/main" val="273566551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b="1" dirty="0" smtClean="0"/>
              <a:t>Verification Process</a:t>
            </a:r>
            <a:endParaRPr lang="en-ZA" b="1" dirty="0"/>
          </a:p>
        </p:txBody>
      </p:sp>
      <p:sp>
        <p:nvSpPr>
          <p:cNvPr id="3" name="Content Placeholder 2"/>
          <p:cNvSpPr>
            <a:spLocks noGrp="1"/>
          </p:cNvSpPr>
          <p:nvPr>
            <p:ph idx="1"/>
          </p:nvPr>
        </p:nvSpPr>
        <p:spPr>
          <a:xfrm>
            <a:off x="1547665" y="1600200"/>
            <a:ext cx="7488831" cy="4525963"/>
          </a:xfrm>
        </p:spPr>
        <p:txBody>
          <a:bodyPr/>
          <a:lstStyle/>
          <a:p>
            <a:r>
              <a:rPr lang="en-ZA" dirty="0" smtClean="0"/>
              <a:t>Verification agencies/ Auditors</a:t>
            </a:r>
          </a:p>
          <a:p>
            <a:pPr lvl="1"/>
            <a:r>
              <a:rPr lang="en-ZA" dirty="0" smtClean="0"/>
              <a:t>Briefed about your requirement</a:t>
            </a:r>
          </a:p>
          <a:p>
            <a:pPr lvl="1"/>
            <a:r>
              <a:rPr lang="en-ZA" dirty="0" smtClean="0"/>
              <a:t>Puts a plan</a:t>
            </a:r>
          </a:p>
          <a:p>
            <a:pPr lvl="2"/>
            <a:r>
              <a:rPr lang="en-ZA" dirty="0" smtClean="0"/>
              <a:t>List of required documents</a:t>
            </a:r>
          </a:p>
          <a:p>
            <a:pPr lvl="2"/>
            <a:r>
              <a:rPr lang="en-ZA" dirty="0" smtClean="0"/>
              <a:t>Sample interviews (Estate agents and/or Employees)</a:t>
            </a:r>
          </a:p>
          <a:p>
            <a:pPr lvl="2"/>
            <a:r>
              <a:rPr lang="en-ZA" dirty="0" smtClean="0"/>
              <a:t>Apply methodology</a:t>
            </a:r>
          </a:p>
          <a:p>
            <a:pPr lvl="2"/>
            <a:endParaRPr lang="en-ZA" dirty="0" smtClean="0"/>
          </a:p>
        </p:txBody>
      </p:sp>
    </p:spTree>
    <p:extLst>
      <p:ext uri="{BB962C8B-B14F-4D97-AF65-F5344CB8AC3E}">
        <p14:creationId xmlns:p14="http://schemas.microsoft.com/office/powerpoint/2010/main" val="232709749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b="1" dirty="0" smtClean="0"/>
              <a:t>BBBEE CERTIFICATE</a:t>
            </a:r>
            <a:endParaRPr lang="en-ZA" b="1" dirty="0"/>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5496" y="1439614"/>
            <a:ext cx="3424645" cy="4525963"/>
          </a:xfrm>
          <a:prstGeom prst="rect">
            <a:avLst/>
          </a:prstGeom>
          <a:ln w="9525">
            <a:solidFill>
              <a:schemeClr val="tx1"/>
            </a:solidFill>
            <a:miter lim="800000"/>
            <a:headEnd/>
            <a:tailEnd/>
          </a:ln>
          <a:effectLst>
            <a:innerShdw blurRad="76200">
              <a:srgbClr val="000000"/>
            </a:innerShdw>
          </a:effectLst>
          <a:extLst>
            <a:ext uri="{909E8E84-426E-40DD-AFC4-6F175D3DCCD1}">
              <a14:hiddenFill xmlns:a14="http://schemas.microsoft.com/office/drawing/2010/main">
                <a:solidFill>
                  <a:schemeClr val="accent1"/>
                </a:solidFill>
              </a14:hiddenFill>
            </a:ext>
          </a:extLst>
        </p:spPr>
      </p:pic>
      <p:cxnSp>
        <p:nvCxnSpPr>
          <p:cNvPr id="4" name="Straight Arrow Connector 3"/>
          <p:cNvCxnSpPr/>
          <p:nvPr/>
        </p:nvCxnSpPr>
        <p:spPr>
          <a:xfrm>
            <a:off x="2411760" y="1700808"/>
            <a:ext cx="2672680"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2843808" y="2204864"/>
            <a:ext cx="2240632"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2555776" y="2420888"/>
            <a:ext cx="2528664"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12" name="Right Brace 11"/>
          <p:cNvSpPr/>
          <p:nvPr/>
        </p:nvSpPr>
        <p:spPr>
          <a:xfrm>
            <a:off x="3203848" y="2564904"/>
            <a:ext cx="216024" cy="792088"/>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ZA"/>
          </a:p>
        </p:txBody>
      </p:sp>
      <p:cxnSp>
        <p:nvCxnSpPr>
          <p:cNvPr id="16" name="Straight Arrow Connector 15"/>
          <p:cNvCxnSpPr>
            <a:stCxn id="12" idx="1"/>
          </p:cNvCxnSpPr>
          <p:nvPr/>
        </p:nvCxnSpPr>
        <p:spPr>
          <a:xfrm flipV="1">
            <a:off x="3419872" y="2924944"/>
            <a:ext cx="1592560" cy="36004"/>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19" name="Right Brace 18"/>
          <p:cNvSpPr/>
          <p:nvPr/>
        </p:nvSpPr>
        <p:spPr>
          <a:xfrm>
            <a:off x="2555776" y="3501008"/>
            <a:ext cx="108012" cy="576064"/>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ZA"/>
          </a:p>
        </p:txBody>
      </p:sp>
      <p:cxnSp>
        <p:nvCxnSpPr>
          <p:cNvPr id="20" name="Straight Arrow Connector 19"/>
          <p:cNvCxnSpPr/>
          <p:nvPr/>
        </p:nvCxnSpPr>
        <p:spPr>
          <a:xfrm>
            <a:off x="2699792" y="3789040"/>
            <a:ext cx="2312640"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1403648" y="4149080"/>
            <a:ext cx="3608784"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1403648" y="4293096"/>
            <a:ext cx="3608784"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1556048" y="4581128"/>
            <a:ext cx="3456384"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1895629" y="5517232"/>
            <a:ext cx="3240360"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899592" y="5085184"/>
            <a:ext cx="4112840"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5724128" y="1484784"/>
            <a:ext cx="3168352" cy="4247317"/>
          </a:xfrm>
          <a:prstGeom prst="rect">
            <a:avLst/>
          </a:prstGeom>
          <a:noFill/>
        </p:spPr>
        <p:txBody>
          <a:bodyPr wrap="square" rtlCol="0">
            <a:spAutoFit/>
          </a:bodyPr>
          <a:lstStyle/>
          <a:p>
            <a:r>
              <a:rPr lang="en-ZA" b="1" dirty="0" smtClean="0"/>
              <a:t>BBBEE Verification Company</a:t>
            </a:r>
          </a:p>
          <a:p>
            <a:endParaRPr lang="en-ZA" b="1" dirty="0"/>
          </a:p>
          <a:p>
            <a:r>
              <a:rPr lang="en-ZA" b="1" dirty="0" smtClean="0"/>
              <a:t>Name of Company</a:t>
            </a:r>
          </a:p>
          <a:p>
            <a:r>
              <a:rPr lang="en-ZA" b="1" dirty="0" smtClean="0"/>
              <a:t>Recognition Level</a:t>
            </a:r>
          </a:p>
          <a:p>
            <a:endParaRPr lang="en-ZA" b="1" dirty="0"/>
          </a:p>
          <a:p>
            <a:r>
              <a:rPr lang="en-ZA" b="1" dirty="0" smtClean="0"/>
              <a:t>Company Details</a:t>
            </a:r>
          </a:p>
          <a:p>
            <a:endParaRPr lang="en-ZA" b="1" dirty="0"/>
          </a:p>
          <a:p>
            <a:endParaRPr lang="en-ZA" b="1" dirty="0" smtClean="0"/>
          </a:p>
          <a:p>
            <a:r>
              <a:rPr lang="en-ZA" b="1" dirty="0"/>
              <a:t>I</a:t>
            </a:r>
            <a:r>
              <a:rPr lang="en-ZA" b="1" dirty="0" smtClean="0"/>
              <a:t>ndividual score</a:t>
            </a:r>
          </a:p>
          <a:p>
            <a:r>
              <a:rPr lang="en-ZA" b="1" dirty="0" smtClean="0"/>
              <a:t>Certificate Issue Date</a:t>
            </a:r>
          </a:p>
          <a:p>
            <a:r>
              <a:rPr lang="en-ZA" b="1" dirty="0" smtClean="0"/>
              <a:t>Certificate Expiry Date</a:t>
            </a:r>
          </a:p>
          <a:p>
            <a:r>
              <a:rPr lang="en-ZA" b="1" dirty="0" smtClean="0"/>
              <a:t>Sector compliance Certificate</a:t>
            </a:r>
          </a:p>
          <a:p>
            <a:endParaRPr lang="en-ZA" b="1" dirty="0"/>
          </a:p>
          <a:p>
            <a:r>
              <a:rPr lang="en-ZA" b="1" dirty="0" smtClean="0"/>
              <a:t>Seal</a:t>
            </a:r>
          </a:p>
          <a:p>
            <a:r>
              <a:rPr lang="en-ZA" b="1" dirty="0" smtClean="0"/>
              <a:t>SANAS accredited Agency</a:t>
            </a:r>
            <a:endParaRPr lang="en-ZA" b="1" dirty="0"/>
          </a:p>
        </p:txBody>
      </p:sp>
    </p:spTree>
    <p:extLst>
      <p:ext uri="{BB962C8B-B14F-4D97-AF65-F5344CB8AC3E}">
        <p14:creationId xmlns:p14="http://schemas.microsoft.com/office/powerpoint/2010/main" val="865643411"/>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392"/>
            <a:ext cx="8229600" cy="1143000"/>
          </a:xfrm>
        </p:spPr>
        <p:txBody>
          <a:bodyPr/>
          <a:lstStyle/>
          <a:p>
            <a:r>
              <a:rPr lang="en-ZA" b="1" dirty="0" smtClean="0"/>
              <a:t>BBBEE CERTIFICATE</a:t>
            </a:r>
            <a:endParaRPr lang="en-ZA" b="1" dirty="0"/>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19672" y="1439614"/>
            <a:ext cx="3424645" cy="4525963"/>
          </a:xfrm>
          <a:prstGeom prst="rect">
            <a:avLst/>
          </a:prstGeom>
          <a:ln w="9525">
            <a:solidFill>
              <a:schemeClr val="tx1"/>
            </a:solidFill>
            <a:miter lim="800000"/>
            <a:headEnd/>
            <a:tailEnd/>
          </a:ln>
          <a:effectLst>
            <a:innerShdw blurRad="76200">
              <a:srgbClr val="000000"/>
            </a:innerShdw>
          </a:effectLst>
          <a:extLst>
            <a:ext uri="{909E8E84-426E-40DD-AFC4-6F175D3DCCD1}">
              <a14:hiddenFill xmlns:a14="http://schemas.microsoft.com/office/drawing/2010/main">
                <a:solidFill>
                  <a:schemeClr val="accent1"/>
                </a:solidFill>
              </a14:hiddenFill>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8064" y="908720"/>
            <a:ext cx="3932202" cy="20882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4" name="Table 3"/>
          <p:cNvGraphicFramePr>
            <a:graphicFrameLocks noGrp="1"/>
          </p:cNvGraphicFramePr>
          <p:nvPr>
            <p:extLst>
              <p:ext uri="{D42A27DB-BD31-4B8C-83A1-F6EECF244321}">
                <p14:modId xmlns:p14="http://schemas.microsoft.com/office/powerpoint/2010/main" val="2564493740"/>
              </p:ext>
            </p:extLst>
          </p:nvPr>
        </p:nvGraphicFramePr>
        <p:xfrm>
          <a:off x="5148064" y="3284984"/>
          <a:ext cx="3888432" cy="3337560"/>
        </p:xfrm>
        <a:graphic>
          <a:graphicData uri="http://schemas.openxmlformats.org/drawingml/2006/table">
            <a:tbl>
              <a:tblPr firstRow="1" bandRow="1">
                <a:tableStyleId>{5C22544A-7EE6-4342-B048-85BDC9FD1C3A}</a:tableStyleId>
              </a:tblPr>
              <a:tblGrid>
                <a:gridCol w="2734054"/>
                <a:gridCol w="1154378"/>
              </a:tblGrid>
              <a:tr h="370840">
                <a:tc>
                  <a:txBody>
                    <a:bodyPr/>
                    <a:lstStyle/>
                    <a:p>
                      <a:r>
                        <a:rPr lang="en-ZA" sz="1400" dirty="0" smtClean="0"/>
                        <a:t>ELEMENTS</a:t>
                      </a:r>
                      <a:endParaRPr lang="en-ZA" sz="1400" dirty="0"/>
                    </a:p>
                  </a:txBody>
                  <a:tcPr/>
                </a:tc>
                <a:tc>
                  <a:txBody>
                    <a:bodyPr/>
                    <a:lstStyle/>
                    <a:p>
                      <a:r>
                        <a:rPr lang="en-ZA" sz="1400" dirty="0" smtClean="0"/>
                        <a:t>SCORE</a:t>
                      </a:r>
                      <a:endParaRPr lang="en-ZA" sz="1400" dirty="0"/>
                    </a:p>
                  </a:txBody>
                  <a:tcPr/>
                </a:tc>
              </a:tr>
              <a:tr h="370840">
                <a:tc>
                  <a:txBody>
                    <a:bodyPr/>
                    <a:lstStyle/>
                    <a:p>
                      <a:r>
                        <a:rPr lang="en-ZA" sz="1400" dirty="0" smtClean="0"/>
                        <a:t>Ownership</a:t>
                      </a:r>
                      <a:endParaRPr lang="en-ZA" sz="1400" dirty="0"/>
                    </a:p>
                  </a:txBody>
                  <a:tcPr/>
                </a:tc>
                <a:tc>
                  <a:txBody>
                    <a:bodyPr/>
                    <a:lstStyle/>
                    <a:p>
                      <a:r>
                        <a:rPr lang="en-ZA" sz="1400" dirty="0" smtClean="0"/>
                        <a:t>21.51</a:t>
                      </a:r>
                    </a:p>
                  </a:txBody>
                  <a:tcPr/>
                </a:tc>
              </a:tr>
              <a:tr h="370840">
                <a:tc>
                  <a:txBody>
                    <a:bodyPr/>
                    <a:lstStyle/>
                    <a:p>
                      <a:r>
                        <a:rPr lang="en-ZA" sz="1400" dirty="0" smtClean="0"/>
                        <a:t>Management Control</a:t>
                      </a:r>
                      <a:endParaRPr lang="en-ZA" sz="1400" dirty="0"/>
                    </a:p>
                  </a:txBody>
                  <a:tcPr/>
                </a:tc>
                <a:tc>
                  <a:txBody>
                    <a:bodyPr/>
                    <a:lstStyle/>
                    <a:p>
                      <a:r>
                        <a:rPr lang="en-ZA" sz="1400" dirty="0" smtClean="0"/>
                        <a:t>9.56</a:t>
                      </a:r>
                      <a:endParaRPr lang="en-ZA" sz="1400" dirty="0"/>
                    </a:p>
                  </a:txBody>
                  <a:tcPr/>
                </a:tc>
              </a:tr>
              <a:tr h="370840">
                <a:tc>
                  <a:txBody>
                    <a:bodyPr/>
                    <a:lstStyle/>
                    <a:p>
                      <a:r>
                        <a:rPr lang="en-ZA" sz="1400" dirty="0" smtClean="0"/>
                        <a:t>Employment</a:t>
                      </a:r>
                      <a:r>
                        <a:rPr lang="en-ZA" sz="1400" baseline="0" dirty="0" smtClean="0"/>
                        <a:t> Equity</a:t>
                      </a:r>
                      <a:endParaRPr lang="en-ZA" sz="1400" dirty="0"/>
                    </a:p>
                  </a:txBody>
                  <a:tcPr/>
                </a:tc>
                <a:tc>
                  <a:txBody>
                    <a:bodyPr/>
                    <a:lstStyle/>
                    <a:p>
                      <a:r>
                        <a:rPr lang="en-ZA" sz="1400" dirty="0" smtClean="0"/>
                        <a:t>6.69</a:t>
                      </a:r>
                      <a:endParaRPr lang="en-ZA" sz="1400" dirty="0"/>
                    </a:p>
                  </a:txBody>
                  <a:tcPr/>
                </a:tc>
              </a:tr>
              <a:tr h="370840">
                <a:tc>
                  <a:txBody>
                    <a:bodyPr/>
                    <a:lstStyle/>
                    <a:p>
                      <a:r>
                        <a:rPr lang="en-ZA" sz="1400" dirty="0" smtClean="0"/>
                        <a:t>Skill Development</a:t>
                      </a:r>
                      <a:endParaRPr lang="en-ZA" sz="1400" dirty="0"/>
                    </a:p>
                  </a:txBody>
                  <a:tcPr/>
                </a:tc>
                <a:tc>
                  <a:txBody>
                    <a:bodyPr/>
                    <a:lstStyle/>
                    <a:p>
                      <a:r>
                        <a:rPr lang="en-ZA" sz="1400" dirty="0" smtClean="0"/>
                        <a:t>14.8</a:t>
                      </a:r>
                      <a:endParaRPr lang="en-ZA" sz="1400" dirty="0"/>
                    </a:p>
                  </a:txBody>
                  <a:tcPr/>
                </a:tc>
              </a:tr>
              <a:tr h="370840">
                <a:tc>
                  <a:txBody>
                    <a:bodyPr/>
                    <a:lstStyle/>
                    <a:p>
                      <a:r>
                        <a:rPr lang="en-ZA" sz="1400" dirty="0" smtClean="0"/>
                        <a:t>Pref.</a:t>
                      </a:r>
                      <a:r>
                        <a:rPr lang="en-ZA" sz="1400" baseline="0" dirty="0" smtClean="0"/>
                        <a:t>  Procurement</a:t>
                      </a:r>
                      <a:endParaRPr lang="en-ZA" sz="1400" dirty="0"/>
                    </a:p>
                  </a:txBody>
                  <a:tcPr/>
                </a:tc>
                <a:tc>
                  <a:txBody>
                    <a:bodyPr/>
                    <a:lstStyle/>
                    <a:p>
                      <a:r>
                        <a:rPr lang="en-ZA" sz="1400" dirty="0" smtClean="0"/>
                        <a:t>16.31</a:t>
                      </a:r>
                      <a:endParaRPr lang="en-ZA" sz="1400" dirty="0"/>
                    </a:p>
                  </a:txBody>
                  <a:tcPr/>
                </a:tc>
              </a:tr>
              <a:tr h="370840">
                <a:tc>
                  <a:txBody>
                    <a:bodyPr/>
                    <a:lstStyle/>
                    <a:p>
                      <a:r>
                        <a:rPr lang="en-ZA" sz="1400" dirty="0" smtClean="0"/>
                        <a:t>Enterprise</a:t>
                      </a:r>
                      <a:r>
                        <a:rPr lang="en-ZA" sz="1400" baseline="0" dirty="0" smtClean="0"/>
                        <a:t> Development</a:t>
                      </a:r>
                      <a:endParaRPr lang="en-ZA" sz="1400" dirty="0"/>
                    </a:p>
                  </a:txBody>
                  <a:tcPr/>
                </a:tc>
                <a:tc>
                  <a:txBody>
                    <a:bodyPr/>
                    <a:lstStyle/>
                    <a:p>
                      <a:r>
                        <a:rPr lang="en-ZA" sz="1400" dirty="0" smtClean="0"/>
                        <a:t>11</a:t>
                      </a:r>
                      <a:endParaRPr lang="en-ZA" sz="1400" dirty="0"/>
                    </a:p>
                  </a:txBody>
                  <a:tcPr/>
                </a:tc>
              </a:tr>
              <a:tr h="370840">
                <a:tc>
                  <a:txBody>
                    <a:bodyPr/>
                    <a:lstStyle/>
                    <a:p>
                      <a:r>
                        <a:rPr lang="en-ZA" sz="1400" dirty="0" smtClean="0"/>
                        <a:t>Socio-Economic</a:t>
                      </a:r>
                      <a:r>
                        <a:rPr lang="en-ZA" sz="1400" baseline="0" dirty="0" smtClean="0"/>
                        <a:t> Development</a:t>
                      </a:r>
                      <a:endParaRPr lang="en-ZA" sz="1400" dirty="0"/>
                    </a:p>
                  </a:txBody>
                  <a:tcPr/>
                </a:tc>
                <a:tc>
                  <a:txBody>
                    <a:bodyPr/>
                    <a:lstStyle/>
                    <a:p>
                      <a:r>
                        <a:rPr lang="en-ZA" sz="1400" dirty="0" smtClean="0"/>
                        <a:t>10.6</a:t>
                      </a:r>
                      <a:endParaRPr lang="en-ZA" sz="1400" dirty="0"/>
                    </a:p>
                  </a:txBody>
                  <a:tcPr/>
                </a:tc>
              </a:tr>
              <a:tr h="370840">
                <a:tc>
                  <a:txBody>
                    <a:bodyPr/>
                    <a:lstStyle/>
                    <a:p>
                      <a:pPr algn="r"/>
                      <a:r>
                        <a:rPr lang="en-ZA" sz="1400" b="1" dirty="0" smtClean="0"/>
                        <a:t>TOTAL</a:t>
                      </a:r>
                      <a:endParaRPr lang="en-ZA" sz="1400" b="1" dirty="0"/>
                    </a:p>
                  </a:txBody>
                  <a:tcPr/>
                </a:tc>
                <a:tc>
                  <a:txBody>
                    <a:bodyPr/>
                    <a:lstStyle/>
                    <a:p>
                      <a:r>
                        <a:rPr lang="en-ZA" sz="1400" b="1" dirty="0" smtClean="0"/>
                        <a:t>90.47</a:t>
                      </a:r>
                      <a:endParaRPr lang="en-ZA" sz="1400" b="1" dirty="0"/>
                    </a:p>
                  </a:txBody>
                  <a:tcPr/>
                </a:tc>
              </a:tr>
            </a:tbl>
          </a:graphicData>
        </a:graphic>
      </p:graphicFrame>
    </p:spTree>
    <p:extLst>
      <p:ext uri="{BB962C8B-B14F-4D97-AF65-F5344CB8AC3E}">
        <p14:creationId xmlns:p14="http://schemas.microsoft.com/office/powerpoint/2010/main" val="364437228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p:cNvGraphicFramePr>
            <a:graphicFrameLocks noGrp="1"/>
          </p:cNvGraphicFramePr>
          <p:nvPr>
            <p:extLst>
              <p:ext uri="{D42A27DB-BD31-4B8C-83A1-F6EECF244321}">
                <p14:modId xmlns:p14="http://schemas.microsoft.com/office/powerpoint/2010/main" val="3671796522"/>
              </p:ext>
            </p:extLst>
          </p:nvPr>
        </p:nvGraphicFramePr>
        <p:xfrm>
          <a:off x="1475656" y="1340768"/>
          <a:ext cx="3672408" cy="4647300"/>
        </p:xfrm>
        <a:graphic>
          <a:graphicData uri="http://schemas.openxmlformats.org/drawingml/2006/table">
            <a:tbl>
              <a:tblPr firstRow="1" bandRow="1">
                <a:tableStyleId>{5C22544A-7EE6-4342-B048-85BDC9FD1C3A}</a:tableStyleId>
              </a:tblPr>
              <a:tblGrid>
                <a:gridCol w="1674912"/>
                <a:gridCol w="1997496"/>
              </a:tblGrid>
              <a:tr h="818267">
                <a:tc>
                  <a:txBody>
                    <a:bodyPr/>
                    <a:lstStyle/>
                    <a:p>
                      <a:pPr algn="ctr">
                        <a:lnSpc>
                          <a:spcPct val="115000"/>
                        </a:lnSpc>
                        <a:spcAft>
                          <a:spcPts val="0"/>
                        </a:spcAft>
                      </a:pPr>
                      <a:r>
                        <a:rPr lang="en-US" sz="1600" b="1" kern="1200" dirty="0">
                          <a:solidFill>
                            <a:schemeClr val="bg1"/>
                          </a:solidFill>
                          <a:effectLst/>
                        </a:rPr>
                        <a:t>B-BBEE Contributor Status</a:t>
                      </a:r>
                      <a:endParaRPr lang="en-ZA" sz="1200" b="1" dirty="0">
                        <a:solidFill>
                          <a:schemeClr val="bg1"/>
                        </a:solidFill>
                        <a:effectLst/>
                        <a:latin typeface="Calibri"/>
                        <a:ea typeface="Calibri"/>
                        <a:cs typeface="Times New Roman"/>
                      </a:endParaRPr>
                    </a:p>
                  </a:txBody>
                  <a:tcPr marL="90416" marR="90416" marT="45208" marB="45208">
                    <a:solidFill>
                      <a:schemeClr val="accent1">
                        <a:lumMod val="50000"/>
                      </a:schemeClr>
                    </a:solidFill>
                  </a:tcPr>
                </a:tc>
                <a:tc>
                  <a:txBody>
                    <a:bodyPr/>
                    <a:lstStyle/>
                    <a:p>
                      <a:pPr algn="ctr">
                        <a:lnSpc>
                          <a:spcPct val="115000"/>
                        </a:lnSpc>
                        <a:spcAft>
                          <a:spcPts val="0"/>
                        </a:spcAft>
                      </a:pPr>
                      <a:r>
                        <a:rPr lang="en-US" sz="1600" b="1" kern="1200" dirty="0">
                          <a:effectLst/>
                        </a:rPr>
                        <a:t>Current</a:t>
                      </a:r>
                      <a:endParaRPr lang="en-ZA" sz="1200" b="1" dirty="0">
                        <a:effectLst/>
                      </a:endParaRPr>
                    </a:p>
                    <a:p>
                      <a:pPr algn="ctr">
                        <a:lnSpc>
                          <a:spcPct val="115000"/>
                        </a:lnSpc>
                        <a:spcAft>
                          <a:spcPts val="0"/>
                        </a:spcAft>
                      </a:pPr>
                      <a:r>
                        <a:rPr lang="en-US" sz="1600" b="1" kern="1200" dirty="0">
                          <a:effectLst/>
                        </a:rPr>
                        <a:t>Qualification</a:t>
                      </a:r>
                      <a:endParaRPr lang="en-ZA" sz="1200" b="1" dirty="0">
                        <a:effectLst/>
                        <a:latin typeface="Calibri"/>
                        <a:ea typeface="Calibri"/>
                        <a:cs typeface="Times New Roman"/>
                      </a:endParaRPr>
                    </a:p>
                  </a:txBody>
                  <a:tcPr marL="90416" marR="90416" marT="45208" marB="45208">
                    <a:solidFill>
                      <a:schemeClr val="accent1">
                        <a:lumMod val="50000"/>
                      </a:schemeClr>
                    </a:solidFill>
                  </a:tcPr>
                </a:tc>
              </a:tr>
              <a:tr h="428222">
                <a:tc>
                  <a:txBody>
                    <a:bodyPr/>
                    <a:lstStyle/>
                    <a:p>
                      <a:pPr>
                        <a:lnSpc>
                          <a:spcPct val="115000"/>
                        </a:lnSpc>
                        <a:spcAft>
                          <a:spcPts val="0"/>
                        </a:spcAft>
                      </a:pPr>
                      <a:r>
                        <a:rPr lang="en-US" sz="1400" b="1" kern="1200">
                          <a:solidFill>
                            <a:schemeClr val="bg1"/>
                          </a:solidFill>
                          <a:effectLst/>
                          <a:latin typeface="Century Gothic" panose="020B0502020202020204" pitchFamily="34" charset="0"/>
                        </a:rPr>
                        <a:t>Level One</a:t>
                      </a:r>
                      <a:endParaRPr lang="en-ZA" sz="1200" b="1">
                        <a:solidFill>
                          <a:schemeClr val="bg1"/>
                        </a:solidFill>
                        <a:effectLst/>
                        <a:latin typeface="Century Gothic" panose="020B0502020202020204" pitchFamily="34" charset="0"/>
                        <a:ea typeface="Calibri"/>
                        <a:cs typeface="Times New Roman"/>
                      </a:endParaRPr>
                    </a:p>
                  </a:txBody>
                  <a:tcPr marL="90416" marR="90416" marT="45208" marB="45208">
                    <a:solidFill>
                      <a:schemeClr val="accent1">
                        <a:lumMod val="50000"/>
                      </a:schemeClr>
                    </a:solidFill>
                  </a:tcPr>
                </a:tc>
                <a:tc>
                  <a:txBody>
                    <a:bodyPr/>
                    <a:lstStyle/>
                    <a:p>
                      <a:pPr>
                        <a:lnSpc>
                          <a:spcPct val="115000"/>
                        </a:lnSpc>
                        <a:spcAft>
                          <a:spcPts val="0"/>
                        </a:spcAft>
                      </a:pPr>
                      <a:r>
                        <a:rPr lang="en-US" sz="1400" b="1" kern="1200" dirty="0">
                          <a:solidFill>
                            <a:schemeClr val="tx2">
                              <a:lumMod val="75000"/>
                            </a:schemeClr>
                          </a:solidFill>
                          <a:effectLst/>
                          <a:latin typeface="Century Gothic" panose="020B0502020202020204" pitchFamily="34" charset="0"/>
                        </a:rPr>
                        <a:t>≥100 points</a:t>
                      </a:r>
                      <a:endParaRPr lang="en-ZA" sz="1200" b="1" dirty="0">
                        <a:solidFill>
                          <a:schemeClr val="tx2">
                            <a:lumMod val="75000"/>
                          </a:schemeClr>
                        </a:solidFill>
                        <a:effectLst/>
                        <a:latin typeface="Century Gothic" panose="020B0502020202020204" pitchFamily="34" charset="0"/>
                        <a:ea typeface="Calibri"/>
                        <a:cs typeface="Times New Roman"/>
                      </a:endParaRPr>
                    </a:p>
                  </a:txBody>
                  <a:tcPr marL="90416" marR="90416" marT="45208" marB="45208"/>
                </a:tc>
              </a:tr>
              <a:tr h="346596">
                <a:tc>
                  <a:txBody>
                    <a:bodyPr/>
                    <a:lstStyle/>
                    <a:p>
                      <a:pPr>
                        <a:lnSpc>
                          <a:spcPct val="115000"/>
                        </a:lnSpc>
                        <a:spcAft>
                          <a:spcPts val="0"/>
                        </a:spcAft>
                      </a:pPr>
                      <a:r>
                        <a:rPr lang="en-ZA" sz="1400" b="1" kern="1200">
                          <a:solidFill>
                            <a:schemeClr val="bg1"/>
                          </a:solidFill>
                          <a:effectLst/>
                          <a:latin typeface="Century Gothic" panose="020B0502020202020204" pitchFamily="34" charset="0"/>
                        </a:rPr>
                        <a:t>Level Two</a:t>
                      </a:r>
                      <a:endParaRPr lang="en-ZA" sz="1200" b="1">
                        <a:solidFill>
                          <a:schemeClr val="bg1"/>
                        </a:solidFill>
                        <a:effectLst/>
                        <a:latin typeface="Century Gothic" panose="020B0502020202020204" pitchFamily="34" charset="0"/>
                        <a:ea typeface="Calibri"/>
                        <a:cs typeface="Times New Roman"/>
                      </a:endParaRPr>
                    </a:p>
                  </a:txBody>
                  <a:tcPr marL="90416" marR="90416" marT="45208" marB="45208">
                    <a:solidFill>
                      <a:schemeClr val="accent1">
                        <a:lumMod val="50000"/>
                      </a:schemeClr>
                    </a:solidFill>
                  </a:tcPr>
                </a:tc>
                <a:tc>
                  <a:txBody>
                    <a:bodyPr/>
                    <a:lstStyle/>
                    <a:p>
                      <a:pPr>
                        <a:lnSpc>
                          <a:spcPct val="115000"/>
                        </a:lnSpc>
                        <a:spcAft>
                          <a:spcPts val="0"/>
                        </a:spcAft>
                      </a:pPr>
                      <a:r>
                        <a:rPr lang="en-US" sz="1400" b="1" kern="1200" dirty="0">
                          <a:solidFill>
                            <a:schemeClr val="tx2">
                              <a:lumMod val="75000"/>
                            </a:schemeClr>
                          </a:solidFill>
                          <a:effectLst/>
                          <a:latin typeface="Century Gothic" panose="020B0502020202020204" pitchFamily="34" charset="0"/>
                        </a:rPr>
                        <a:t>≥85 but &lt;100 points</a:t>
                      </a:r>
                      <a:endParaRPr lang="en-ZA" sz="1200" b="1" dirty="0">
                        <a:solidFill>
                          <a:schemeClr val="tx2">
                            <a:lumMod val="75000"/>
                          </a:schemeClr>
                        </a:solidFill>
                        <a:effectLst/>
                        <a:latin typeface="Century Gothic" panose="020B0502020202020204" pitchFamily="34" charset="0"/>
                        <a:ea typeface="Calibri"/>
                        <a:cs typeface="Times New Roman"/>
                      </a:endParaRPr>
                    </a:p>
                  </a:txBody>
                  <a:tcPr marL="90416" marR="90416" marT="45208" marB="45208"/>
                </a:tc>
              </a:tr>
              <a:tr h="433245">
                <a:tc>
                  <a:txBody>
                    <a:bodyPr/>
                    <a:lstStyle/>
                    <a:p>
                      <a:pPr>
                        <a:lnSpc>
                          <a:spcPct val="115000"/>
                        </a:lnSpc>
                        <a:spcAft>
                          <a:spcPts val="0"/>
                        </a:spcAft>
                      </a:pPr>
                      <a:r>
                        <a:rPr lang="en-US" sz="1400" b="1" kern="1200" dirty="0">
                          <a:solidFill>
                            <a:schemeClr val="bg1"/>
                          </a:solidFill>
                          <a:effectLst/>
                          <a:latin typeface="Century Gothic" panose="020B0502020202020204" pitchFamily="34" charset="0"/>
                        </a:rPr>
                        <a:t>Level Three</a:t>
                      </a:r>
                      <a:endParaRPr lang="en-ZA" sz="1200" b="1" dirty="0">
                        <a:solidFill>
                          <a:schemeClr val="bg1"/>
                        </a:solidFill>
                        <a:effectLst/>
                        <a:latin typeface="Century Gothic" panose="020B0502020202020204" pitchFamily="34" charset="0"/>
                        <a:ea typeface="Calibri"/>
                        <a:cs typeface="Times New Roman"/>
                      </a:endParaRPr>
                    </a:p>
                  </a:txBody>
                  <a:tcPr marL="90416" marR="90416" marT="45208" marB="45208">
                    <a:solidFill>
                      <a:schemeClr val="accent1">
                        <a:lumMod val="50000"/>
                      </a:schemeClr>
                    </a:solidFill>
                  </a:tcPr>
                </a:tc>
                <a:tc>
                  <a:txBody>
                    <a:bodyPr/>
                    <a:lstStyle/>
                    <a:p>
                      <a:pPr>
                        <a:lnSpc>
                          <a:spcPct val="115000"/>
                        </a:lnSpc>
                        <a:spcAft>
                          <a:spcPts val="0"/>
                        </a:spcAft>
                      </a:pPr>
                      <a:r>
                        <a:rPr lang="en-US" sz="1400" b="1" kern="1200" dirty="0">
                          <a:solidFill>
                            <a:schemeClr val="tx2">
                              <a:lumMod val="75000"/>
                            </a:schemeClr>
                          </a:solidFill>
                          <a:effectLst/>
                          <a:latin typeface="Century Gothic" panose="020B0502020202020204" pitchFamily="34" charset="0"/>
                        </a:rPr>
                        <a:t>≥75 but &lt;85 points</a:t>
                      </a:r>
                      <a:endParaRPr lang="en-ZA" sz="1200" b="1" dirty="0">
                        <a:solidFill>
                          <a:schemeClr val="tx2">
                            <a:lumMod val="75000"/>
                          </a:schemeClr>
                        </a:solidFill>
                        <a:effectLst/>
                        <a:latin typeface="Century Gothic" panose="020B0502020202020204" pitchFamily="34" charset="0"/>
                        <a:ea typeface="Calibri"/>
                        <a:cs typeface="Times New Roman"/>
                      </a:endParaRPr>
                    </a:p>
                  </a:txBody>
                  <a:tcPr marL="90416" marR="90416" marT="45208" marB="45208"/>
                </a:tc>
              </a:tr>
              <a:tr h="470290">
                <a:tc>
                  <a:txBody>
                    <a:bodyPr/>
                    <a:lstStyle/>
                    <a:p>
                      <a:pPr>
                        <a:lnSpc>
                          <a:spcPct val="115000"/>
                        </a:lnSpc>
                        <a:spcAft>
                          <a:spcPts val="0"/>
                        </a:spcAft>
                      </a:pPr>
                      <a:r>
                        <a:rPr lang="en-US" sz="1400" b="1" kern="1200">
                          <a:solidFill>
                            <a:schemeClr val="bg1"/>
                          </a:solidFill>
                          <a:effectLst/>
                          <a:latin typeface="Century Gothic" panose="020B0502020202020204" pitchFamily="34" charset="0"/>
                        </a:rPr>
                        <a:t>Level Four</a:t>
                      </a:r>
                      <a:endParaRPr lang="en-ZA" sz="1200" b="1">
                        <a:solidFill>
                          <a:schemeClr val="bg1"/>
                        </a:solidFill>
                        <a:effectLst/>
                        <a:latin typeface="Century Gothic" panose="020B0502020202020204" pitchFamily="34" charset="0"/>
                        <a:ea typeface="Calibri"/>
                        <a:cs typeface="Times New Roman"/>
                      </a:endParaRPr>
                    </a:p>
                  </a:txBody>
                  <a:tcPr marL="90416" marR="90416" marT="45208" marB="45208">
                    <a:solidFill>
                      <a:schemeClr val="accent1">
                        <a:lumMod val="50000"/>
                      </a:schemeClr>
                    </a:solidFill>
                  </a:tcPr>
                </a:tc>
                <a:tc>
                  <a:txBody>
                    <a:bodyPr/>
                    <a:lstStyle/>
                    <a:p>
                      <a:pPr>
                        <a:lnSpc>
                          <a:spcPct val="115000"/>
                        </a:lnSpc>
                        <a:spcAft>
                          <a:spcPts val="0"/>
                        </a:spcAft>
                      </a:pPr>
                      <a:r>
                        <a:rPr lang="en-US" sz="1400" b="1" kern="1200" dirty="0">
                          <a:solidFill>
                            <a:schemeClr val="tx2">
                              <a:lumMod val="75000"/>
                            </a:schemeClr>
                          </a:solidFill>
                          <a:effectLst/>
                          <a:latin typeface="Century Gothic" panose="020B0502020202020204" pitchFamily="34" charset="0"/>
                        </a:rPr>
                        <a:t>≥65 but &lt;75 points</a:t>
                      </a:r>
                      <a:endParaRPr lang="en-ZA" sz="1200" b="1" dirty="0">
                        <a:solidFill>
                          <a:schemeClr val="tx2">
                            <a:lumMod val="75000"/>
                          </a:schemeClr>
                        </a:solidFill>
                        <a:effectLst/>
                        <a:latin typeface="Century Gothic" panose="020B0502020202020204" pitchFamily="34" charset="0"/>
                        <a:ea typeface="Calibri"/>
                        <a:cs typeface="Times New Roman"/>
                      </a:endParaRPr>
                    </a:p>
                  </a:txBody>
                  <a:tcPr marL="90416" marR="90416" marT="45208" marB="45208"/>
                </a:tc>
              </a:tr>
              <a:tr h="386781">
                <a:tc>
                  <a:txBody>
                    <a:bodyPr/>
                    <a:lstStyle/>
                    <a:p>
                      <a:pPr>
                        <a:lnSpc>
                          <a:spcPct val="115000"/>
                        </a:lnSpc>
                        <a:spcAft>
                          <a:spcPts val="0"/>
                        </a:spcAft>
                      </a:pPr>
                      <a:r>
                        <a:rPr lang="en-US" sz="1400" b="1" kern="1200">
                          <a:solidFill>
                            <a:schemeClr val="bg1"/>
                          </a:solidFill>
                          <a:effectLst/>
                          <a:latin typeface="Century Gothic" panose="020B0502020202020204" pitchFamily="34" charset="0"/>
                        </a:rPr>
                        <a:t>Level Five</a:t>
                      </a:r>
                      <a:endParaRPr lang="en-ZA" sz="1200" b="1">
                        <a:solidFill>
                          <a:schemeClr val="bg1"/>
                        </a:solidFill>
                        <a:effectLst/>
                        <a:latin typeface="Century Gothic" panose="020B0502020202020204" pitchFamily="34" charset="0"/>
                        <a:ea typeface="Calibri"/>
                        <a:cs typeface="Times New Roman"/>
                      </a:endParaRPr>
                    </a:p>
                  </a:txBody>
                  <a:tcPr marL="90416" marR="90416" marT="45208" marB="45208">
                    <a:solidFill>
                      <a:schemeClr val="accent1">
                        <a:lumMod val="50000"/>
                      </a:schemeClr>
                    </a:solidFill>
                  </a:tcPr>
                </a:tc>
                <a:tc>
                  <a:txBody>
                    <a:bodyPr/>
                    <a:lstStyle/>
                    <a:p>
                      <a:pPr>
                        <a:lnSpc>
                          <a:spcPct val="115000"/>
                        </a:lnSpc>
                        <a:spcAft>
                          <a:spcPts val="0"/>
                        </a:spcAft>
                      </a:pPr>
                      <a:r>
                        <a:rPr lang="en-US" sz="1400" b="1" kern="1200" dirty="0">
                          <a:solidFill>
                            <a:schemeClr val="tx2">
                              <a:lumMod val="75000"/>
                            </a:schemeClr>
                          </a:solidFill>
                          <a:effectLst/>
                          <a:latin typeface="Century Gothic" panose="020B0502020202020204" pitchFamily="34" charset="0"/>
                        </a:rPr>
                        <a:t>≥55 but &lt;65 points</a:t>
                      </a:r>
                      <a:endParaRPr lang="en-ZA" sz="1200" b="1" dirty="0">
                        <a:solidFill>
                          <a:schemeClr val="tx2">
                            <a:lumMod val="75000"/>
                          </a:schemeClr>
                        </a:solidFill>
                        <a:effectLst/>
                        <a:latin typeface="Century Gothic" panose="020B0502020202020204" pitchFamily="34" charset="0"/>
                        <a:ea typeface="Calibri"/>
                        <a:cs typeface="Times New Roman"/>
                      </a:endParaRPr>
                    </a:p>
                  </a:txBody>
                  <a:tcPr marL="90416" marR="90416" marT="45208" marB="45208"/>
                </a:tc>
              </a:tr>
              <a:tr h="348257">
                <a:tc>
                  <a:txBody>
                    <a:bodyPr/>
                    <a:lstStyle/>
                    <a:p>
                      <a:pPr>
                        <a:lnSpc>
                          <a:spcPct val="115000"/>
                        </a:lnSpc>
                        <a:spcAft>
                          <a:spcPts val="0"/>
                        </a:spcAft>
                      </a:pPr>
                      <a:r>
                        <a:rPr lang="en-ZA" sz="1400" b="1" kern="1200">
                          <a:solidFill>
                            <a:schemeClr val="bg1"/>
                          </a:solidFill>
                          <a:effectLst/>
                          <a:latin typeface="Century Gothic" panose="020B0502020202020204" pitchFamily="34" charset="0"/>
                        </a:rPr>
                        <a:t>Level Six</a:t>
                      </a:r>
                      <a:endParaRPr lang="en-ZA" sz="1200" b="1">
                        <a:solidFill>
                          <a:schemeClr val="bg1"/>
                        </a:solidFill>
                        <a:effectLst/>
                        <a:latin typeface="Century Gothic" panose="020B0502020202020204" pitchFamily="34" charset="0"/>
                        <a:ea typeface="Calibri"/>
                        <a:cs typeface="Times New Roman"/>
                      </a:endParaRPr>
                    </a:p>
                  </a:txBody>
                  <a:tcPr marL="90416" marR="90416" marT="45208" marB="45208">
                    <a:solidFill>
                      <a:schemeClr val="accent1">
                        <a:lumMod val="50000"/>
                      </a:schemeClr>
                    </a:solidFill>
                  </a:tcPr>
                </a:tc>
                <a:tc>
                  <a:txBody>
                    <a:bodyPr/>
                    <a:lstStyle/>
                    <a:p>
                      <a:pPr>
                        <a:lnSpc>
                          <a:spcPct val="115000"/>
                        </a:lnSpc>
                        <a:spcAft>
                          <a:spcPts val="0"/>
                        </a:spcAft>
                      </a:pPr>
                      <a:r>
                        <a:rPr lang="en-US" sz="1400" b="1" kern="1200">
                          <a:solidFill>
                            <a:schemeClr val="tx2">
                              <a:lumMod val="75000"/>
                            </a:schemeClr>
                          </a:solidFill>
                          <a:effectLst/>
                          <a:latin typeface="Century Gothic" panose="020B0502020202020204" pitchFamily="34" charset="0"/>
                        </a:rPr>
                        <a:t>≥45 but &lt;55 points</a:t>
                      </a:r>
                      <a:endParaRPr lang="en-ZA" sz="1200" b="1">
                        <a:solidFill>
                          <a:schemeClr val="tx2">
                            <a:lumMod val="75000"/>
                          </a:schemeClr>
                        </a:solidFill>
                        <a:effectLst/>
                        <a:latin typeface="Century Gothic" panose="020B0502020202020204" pitchFamily="34" charset="0"/>
                        <a:ea typeface="Calibri"/>
                        <a:cs typeface="Times New Roman"/>
                      </a:endParaRPr>
                    </a:p>
                  </a:txBody>
                  <a:tcPr marL="90416" marR="90416" marT="45208" marB="45208"/>
                </a:tc>
              </a:tr>
              <a:tr h="470290">
                <a:tc>
                  <a:txBody>
                    <a:bodyPr/>
                    <a:lstStyle/>
                    <a:p>
                      <a:pPr>
                        <a:lnSpc>
                          <a:spcPct val="115000"/>
                        </a:lnSpc>
                        <a:spcAft>
                          <a:spcPts val="0"/>
                        </a:spcAft>
                      </a:pPr>
                      <a:r>
                        <a:rPr lang="en-US" sz="1400" b="1" kern="1200">
                          <a:solidFill>
                            <a:schemeClr val="bg1"/>
                          </a:solidFill>
                          <a:effectLst/>
                          <a:latin typeface="Century Gothic" panose="020B0502020202020204" pitchFamily="34" charset="0"/>
                        </a:rPr>
                        <a:t>Level Seven </a:t>
                      </a:r>
                      <a:endParaRPr lang="en-ZA" sz="1200" b="1">
                        <a:solidFill>
                          <a:schemeClr val="bg1"/>
                        </a:solidFill>
                        <a:effectLst/>
                        <a:latin typeface="Century Gothic" panose="020B0502020202020204" pitchFamily="34" charset="0"/>
                        <a:ea typeface="Calibri"/>
                        <a:cs typeface="Times New Roman"/>
                      </a:endParaRPr>
                    </a:p>
                  </a:txBody>
                  <a:tcPr marL="90416" marR="90416" marT="45208" marB="45208">
                    <a:solidFill>
                      <a:schemeClr val="accent1">
                        <a:lumMod val="50000"/>
                      </a:schemeClr>
                    </a:solidFill>
                  </a:tcPr>
                </a:tc>
                <a:tc>
                  <a:txBody>
                    <a:bodyPr/>
                    <a:lstStyle/>
                    <a:p>
                      <a:pPr>
                        <a:lnSpc>
                          <a:spcPct val="115000"/>
                        </a:lnSpc>
                        <a:spcAft>
                          <a:spcPts val="0"/>
                        </a:spcAft>
                      </a:pPr>
                      <a:r>
                        <a:rPr lang="en-US" sz="1400" b="1" kern="1200" dirty="0">
                          <a:solidFill>
                            <a:schemeClr val="tx2">
                              <a:lumMod val="75000"/>
                            </a:schemeClr>
                          </a:solidFill>
                          <a:effectLst/>
                          <a:latin typeface="Century Gothic" panose="020B0502020202020204" pitchFamily="34" charset="0"/>
                        </a:rPr>
                        <a:t>≥40 but &lt;45 points</a:t>
                      </a:r>
                      <a:endParaRPr lang="en-ZA" sz="1200" b="1" dirty="0">
                        <a:solidFill>
                          <a:schemeClr val="tx2">
                            <a:lumMod val="75000"/>
                          </a:schemeClr>
                        </a:solidFill>
                        <a:effectLst/>
                        <a:latin typeface="Century Gothic" panose="020B0502020202020204" pitchFamily="34" charset="0"/>
                        <a:ea typeface="Calibri"/>
                        <a:cs typeface="Times New Roman"/>
                      </a:endParaRPr>
                    </a:p>
                  </a:txBody>
                  <a:tcPr marL="90416" marR="90416" marT="45208" marB="45208"/>
                </a:tc>
              </a:tr>
              <a:tr h="470290">
                <a:tc>
                  <a:txBody>
                    <a:bodyPr/>
                    <a:lstStyle/>
                    <a:p>
                      <a:pPr>
                        <a:lnSpc>
                          <a:spcPct val="115000"/>
                        </a:lnSpc>
                        <a:spcAft>
                          <a:spcPts val="0"/>
                        </a:spcAft>
                      </a:pPr>
                      <a:r>
                        <a:rPr lang="en-US" sz="1400" b="1" kern="1200">
                          <a:solidFill>
                            <a:schemeClr val="bg1"/>
                          </a:solidFill>
                          <a:effectLst/>
                          <a:latin typeface="Century Gothic" panose="020B0502020202020204" pitchFamily="34" charset="0"/>
                        </a:rPr>
                        <a:t>Level Eight</a:t>
                      </a:r>
                      <a:endParaRPr lang="en-ZA" sz="1200" b="1">
                        <a:solidFill>
                          <a:schemeClr val="bg1"/>
                        </a:solidFill>
                        <a:effectLst/>
                        <a:latin typeface="Century Gothic" panose="020B0502020202020204" pitchFamily="34" charset="0"/>
                        <a:ea typeface="Calibri"/>
                        <a:cs typeface="Times New Roman"/>
                      </a:endParaRPr>
                    </a:p>
                  </a:txBody>
                  <a:tcPr marL="90416" marR="90416" marT="45208" marB="45208">
                    <a:solidFill>
                      <a:schemeClr val="accent1">
                        <a:lumMod val="50000"/>
                      </a:schemeClr>
                    </a:solidFill>
                  </a:tcPr>
                </a:tc>
                <a:tc>
                  <a:txBody>
                    <a:bodyPr/>
                    <a:lstStyle/>
                    <a:p>
                      <a:pPr>
                        <a:lnSpc>
                          <a:spcPct val="115000"/>
                        </a:lnSpc>
                        <a:spcAft>
                          <a:spcPts val="0"/>
                        </a:spcAft>
                      </a:pPr>
                      <a:r>
                        <a:rPr lang="en-US" sz="1400" b="1" kern="1200" dirty="0">
                          <a:solidFill>
                            <a:schemeClr val="tx2">
                              <a:lumMod val="75000"/>
                            </a:schemeClr>
                          </a:solidFill>
                          <a:effectLst/>
                          <a:latin typeface="Century Gothic" panose="020B0502020202020204" pitchFamily="34" charset="0"/>
                        </a:rPr>
                        <a:t>≥30 but &lt;40 points</a:t>
                      </a:r>
                      <a:endParaRPr lang="en-ZA" sz="1200" b="1" dirty="0">
                        <a:solidFill>
                          <a:schemeClr val="tx2">
                            <a:lumMod val="75000"/>
                          </a:schemeClr>
                        </a:solidFill>
                        <a:effectLst/>
                        <a:latin typeface="Century Gothic" panose="020B0502020202020204" pitchFamily="34" charset="0"/>
                        <a:ea typeface="Calibri"/>
                        <a:cs typeface="Times New Roman"/>
                      </a:endParaRPr>
                    </a:p>
                  </a:txBody>
                  <a:tcPr marL="90416" marR="90416" marT="45208" marB="45208"/>
                </a:tc>
              </a:tr>
              <a:tr h="361665">
                <a:tc>
                  <a:txBody>
                    <a:bodyPr/>
                    <a:lstStyle/>
                    <a:p>
                      <a:pPr>
                        <a:lnSpc>
                          <a:spcPct val="115000"/>
                        </a:lnSpc>
                        <a:spcAft>
                          <a:spcPts val="0"/>
                        </a:spcAft>
                      </a:pPr>
                      <a:r>
                        <a:rPr lang="en-US" sz="1400" b="1" kern="1200" dirty="0">
                          <a:solidFill>
                            <a:schemeClr val="bg1"/>
                          </a:solidFill>
                          <a:effectLst/>
                          <a:latin typeface="Century Gothic" panose="020B0502020202020204" pitchFamily="34" charset="0"/>
                        </a:rPr>
                        <a:t>Non-Compliant</a:t>
                      </a:r>
                      <a:endParaRPr lang="en-ZA" sz="1200" b="1" dirty="0">
                        <a:solidFill>
                          <a:schemeClr val="bg1"/>
                        </a:solidFill>
                        <a:effectLst/>
                        <a:latin typeface="Century Gothic" panose="020B0502020202020204" pitchFamily="34" charset="0"/>
                        <a:ea typeface="Calibri"/>
                        <a:cs typeface="Times New Roman"/>
                      </a:endParaRPr>
                    </a:p>
                  </a:txBody>
                  <a:tcPr marL="90416" marR="90416" marT="45208" marB="45208">
                    <a:solidFill>
                      <a:schemeClr val="accent1">
                        <a:lumMod val="50000"/>
                      </a:schemeClr>
                    </a:solidFill>
                  </a:tcPr>
                </a:tc>
                <a:tc>
                  <a:txBody>
                    <a:bodyPr/>
                    <a:lstStyle/>
                    <a:p>
                      <a:pPr>
                        <a:lnSpc>
                          <a:spcPct val="115000"/>
                        </a:lnSpc>
                        <a:spcAft>
                          <a:spcPts val="0"/>
                        </a:spcAft>
                      </a:pPr>
                      <a:r>
                        <a:rPr lang="en-US" sz="1400" b="1" kern="1200" dirty="0">
                          <a:solidFill>
                            <a:schemeClr val="tx2">
                              <a:lumMod val="75000"/>
                            </a:schemeClr>
                          </a:solidFill>
                          <a:effectLst/>
                          <a:latin typeface="Century Gothic" panose="020B0502020202020204" pitchFamily="34" charset="0"/>
                        </a:rPr>
                        <a:t>&lt;30 points</a:t>
                      </a:r>
                      <a:endParaRPr lang="en-ZA" sz="1200" b="1" dirty="0">
                        <a:solidFill>
                          <a:schemeClr val="tx2">
                            <a:lumMod val="75000"/>
                          </a:schemeClr>
                        </a:solidFill>
                        <a:effectLst/>
                        <a:latin typeface="Century Gothic" panose="020B0502020202020204" pitchFamily="34" charset="0"/>
                        <a:ea typeface="Calibri"/>
                        <a:cs typeface="Times New Roman"/>
                      </a:endParaRPr>
                    </a:p>
                  </a:txBody>
                  <a:tcPr marL="90416" marR="90416" marT="45208" marB="45208"/>
                </a:tc>
              </a:tr>
            </a:tbl>
          </a:graphicData>
        </a:graphic>
      </p:graphicFrame>
      <p:sp>
        <p:nvSpPr>
          <p:cNvPr id="10" name="Rectangle 1"/>
          <p:cNvSpPr>
            <a:spLocks noChangeArrowheads="1"/>
          </p:cNvSpPr>
          <p:nvPr/>
        </p:nvSpPr>
        <p:spPr bwMode="auto">
          <a:xfrm>
            <a:off x="1296988" y="159543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itchFamily="34" charset="0"/>
            </a:endParaRPr>
          </a:p>
        </p:txBody>
      </p:sp>
      <p:sp>
        <p:nvSpPr>
          <p:cNvPr id="12" name="Title 1"/>
          <p:cNvSpPr txBox="1">
            <a:spLocks/>
          </p:cNvSpPr>
          <p:nvPr/>
        </p:nvSpPr>
        <p:spPr>
          <a:xfrm>
            <a:off x="457200" y="-27384"/>
            <a:ext cx="8229600" cy="1143000"/>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ZA" b="1" dirty="0" smtClean="0"/>
              <a:t>CHANGES TO THE CODES</a:t>
            </a:r>
            <a:br>
              <a:rPr lang="en-ZA" b="1" dirty="0" smtClean="0"/>
            </a:br>
            <a:r>
              <a:rPr lang="en-ZA" b="1" dirty="0" smtClean="0"/>
              <a:t>Its implication to PSC</a:t>
            </a:r>
            <a:endParaRPr lang="en-ZA" b="1" dirty="0"/>
          </a:p>
        </p:txBody>
      </p:sp>
      <p:sp>
        <p:nvSpPr>
          <p:cNvPr id="2" name="5-Point Star 1"/>
          <p:cNvSpPr/>
          <p:nvPr/>
        </p:nvSpPr>
        <p:spPr>
          <a:xfrm>
            <a:off x="6084168" y="620688"/>
            <a:ext cx="2880320" cy="2592288"/>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2800" b="1" dirty="0" smtClean="0"/>
              <a:t>Total</a:t>
            </a:r>
          </a:p>
          <a:p>
            <a:pPr algn="ctr"/>
            <a:r>
              <a:rPr lang="en-ZA" sz="2800" b="1" dirty="0" smtClean="0"/>
              <a:t>90.47</a:t>
            </a:r>
            <a:endParaRPr lang="en-ZA" sz="2800" b="1" dirty="0"/>
          </a:p>
        </p:txBody>
      </p:sp>
      <p:cxnSp>
        <p:nvCxnSpPr>
          <p:cNvPr id="4" name="Straight Arrow Connector 3"/>
          <p:cNvCxnSpPr/>
          <p:nvPr/>
        </p:nvCxnSpPr>
        <p:spPr>
          <a:xfrm flipH="1">
            <a:off x="5076056" y="2052638"/>
            <a:ext cx="1728192" cy="858107"/>
          </a:xfrm>
          <a:prstGeom prst="straightConnector1">
            <a:avLst/>
          </a:prstGeom>
          <a:ln w="28575">
            <a:solidFill>
              <a:schemeClr val="tx1">
                <a:lumMod val="85000"/>
                <a:lumOff val="15000"/>
              </a:schemeClr>
            </a:solidFill>
            <a:tailEnd type="arrow"/>
          </a:ln>
        </p:spPr>
        <p:style>
          <a:lnRef idx="1">
            <a:schemeClr val="accent1"/>
          </a:lnRef>
          <a:fillRef idx="0">
            <a:schemeClr val="accent1"/>
          </a:fillRef>
          <a:effectRef idx="0">
            <a:schemeClr val="accent1"/>
          </a:effectRef>
          <a:fontRef idx="minor">
            <a:schemeClr val="tx1"/>
          </a:fontRef>
        </p:style>
      </p:cxnSp>
      <p:pic>
        <p:nvPicPr>
          <p:cNvPr id="13"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354348" y="3412703"/>
            <a:ext cx="2538132" cy="3354359"/>
          </a:xfrm>
          <a:prstGeom prst="rect">
            <a:avLst/>
          </a:prstGeom>
          <a:ln w="9525">
            <a:solidFill>
              <a:schemeClr val="tx1"/>
            </a:solidFill>
            <a:miter lim="800000"/>
            <a:headEnd/>
            <a:tailEnd/>
          </a:ln>
          <a:effectLst>
            <a:innerShdw blurRad="76200">
              <a:srgbClr val="000000"/>
            </a:innerShdw>
          </a:effectLst>
          <a:extLst>
            <a:ext uri="{909E8E84-426E-40DD-AFC4-6F175D3DCCD1}">
              <a14:hiddenFill xmlns:a14="http://schemas.microsoft.com/office/drawing/2010/main">
                <a:solidFill>
                  <a:schemeClr val="accent1"/>
                </a:solidFill>
              </a14:hiddenFill>
            </a:ext>
          </a:extLst>
        </p:spPr>
      </p:pic>
      <p:cxnSp>
        <p:nvCxnSpPr>
          <p:cNvPr id="14" name="Straight Arrow Connector 13"/>
          <p:cNvCxnSpPr/>
          <p:nvPr/>
        </p:nvCxnSpPr>
        <p:spPr>
          <a:xfrm>
            <a:off x="5076056" y="2852936"/>
            <a:ext cx="2160240" cy="115212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19254020"/>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p:cNvGraphicFramePr>
            <a:graphicFrameLocks noGrp="1"/>
          </p:cNvGraphicFramePr>
          <p:nvPr>
            <p:extLst>
              <p:ext uri="{D42A27DB-BD31-4B8C-83A1-F6EECF244321}">
                <p14:modId xmlns:p14="http://schemas.microsoft.com/office/powerpoint/2010/main" val="2065409174"/>
              </p:ext>
            </p:extLst>
          </p:nvPr>
        </p:nvGraphicFramePr>
        <p:xfrm>
          <a:off x="1537320" y="2100169"/>
          <a:ext cx="7413741" cy="4533903"/>
        </p:xfrm>
        <a:graphic>
          <a:graphicData uri="http://schemas.openxmlformats.org/drawingml/2006/table">
            <a:tbl>
              <a:tblPr firstRow="1" bandRow="1">
                <a:tableStyleId>{5C22544A-7EE6-4342-B048-85BDC9FD1C3A}</a:tableStyleId>
              </a:tblPr>
              <a:tblGrid>
                <a:gridCol w="1940509"/>
                <a:gridCol w="2814805"/>
                <a:gridCol w="2658427"/>
              </a:tblGrid>
              <a:tr h="818267">
                <a:tc>
                  <a:txBody>
                    <a:bodyPr/>
                    <a:lstStyle/>
                    <a:p>
                      <a:pPr algn="ctr">
                        <a:lnSpc>
                          <a:spcPct val="115000"/>
                        </a:lnSpc>
                        <a:spcAft>
                          <a:spcPts val="0"/>
                        </a:spcAft>
                      </a:pPr>
                      <a:r>
                        <a:rPr lang="en-US" sz="1600" b="1" kern="1200" dirty="0">
                          <a:solidFill>
                            <a:schemeClr val="bg1"/>
                          </a:solidFill>
                          <a:effectLst/>
                        </a:rPr>
                        <a:t>B-BBEE Contributor Status</a:t>
                      </a:r>
                      <a:endParaRPr lang="en-ZA" sz="1200" b="1" dirty="0">
                        <a:solidFill>
                          <a:schemeClr val="bg1"/>
                        </a:solidFill>
                        <a:effectLst/>
                        <a:latin typeface="Calibri"/>
                        <a:ea typeface="Calibri"/>
                        <a:cs typeface="Times New Roman"/>
                      </a:endParaRPr>
                    </a:p>
                  </a:txBody>
                  <a:tcPr marL="90416" marR="90416" marT="45208" marB="45208">
                    <a:solidFill>
                      <a:schemeClr val="accent1">
                        <a:lumMod val="50000"/>
                      </a:schemeClr>
                    </a:solidFill>
                  </a:tcPr>
                </a:tc>
                <a:tc>
                  <a:txBody>
                    <a:bodyPr/>
                    <a:lstStyle/>
                    <a:p>
                      <a:pPr algn="ctr">
                        <a:lnSpc>
                          <a:spcPct val="115000"/>
                        </a:lnSpc>
                        <a:spcAft>
                          <a:spcPts val="0"/>
                        </a:spcAft>
                      </a:pPr>
                      <a:r>
                        <a:rPr lang="en-US" sz="1600" b="1" kern="1200" dirty="0">
                          <a:effectLst/>
                        </a:rPr>
                        <a:t>Current</a:t>
                      </a:r>
                      <a:endParaRPr lang="en-ZA" sz="1200" b="1" dirty="0">
                        <a:effectLst/>
                      </a:endParaRPr>
                    </a:p>
                    <a:p>
                      <a:pPr algn="ctr">
                        <a:lnSpc>
                          <a:spcPct val="115000"/>
                        </a:lnSpc>
                        <a:spcAft>
                          <a:spcPts val="0"/>
                        </a:spcAft>
                      </a:pPr>
                      <a:r>
                        <a:rPr lang="en-US" sz="1600" b="1" kern="1200" dirty="0">
                          <a:effectLst/>
                        </a:rPr>
                        <a:t>Qualification</a:t>
                      </a:r>
                      <a:endParaRPr lang="en-ZA" sz="1200" b="1" dirty="0">
                        <a:effectLst/>
                        <a:latin typeface="Calibri"/>
                        <a:ea typeface="Calibri"/>
                        <a:cs typeface="Times New Roman"/>
                      </a:endParaRPr>
                    </a:p>
                  </a:txBody>
                  <a:tcPr marL="90416" marR="90416" marT="45208" marB="45208">
                    <a:solidFill>
                      <a:schemeClr val="accent1">
                        <a:lumMod val="50000"/>
                      </a:schemeClr>
                    </a:solidFill>
                  </a:tcPr>
                </a:tc>
                <a:tc>
                  <a:txBody>
                    <a:bodyPr/>
                    <a:lstStyle/>
                    <a:p>
                      <a:pPr algn="ctr">
                        <a:lnSpc>
                          <a:spcPct val="115000"/>
                        </a:lnSpc>
                        <a:spcAft>
                          <a:spcPts val="0"/>
                        </a:spcAft>
                      </a:pPr>
                      <a:r>
                        <a:rPr lang="en-US" sz="1600" b="1" kern="1200" dirty="0">
                          <a:effectLst/>
                        </a:rPr>
                        <a:t>New</a:t>
                      </a:r>
                      <a:endParaRPr lang="en-ZA" sz="1200" b="1" dirty="0">
                        <a:effectLst/>
                      </a:endParaRPr>
                    </a:p>
                    <a:p>
                      <a:pPr algn="ctr">
                        <a:lnSpc>
                          <a:spcPct val="115000"/>
                        </a:lnSpc>
                        <a:spcAft>
                          <a:spcPts val="0"/>
                        </a:spcAft>
                      </a:pPr>
                      <a:r>
                        <a:rPr lang="en-US" sz="1600" b="1" kern="1200" dirty="0">
                          <a:effectLst/>
                        </a:rPr>
                        <a:t>Qualification</a:t>
                      </a:r>
                      <a:endParaRPr lang="en-ZA" sz="1200" b="1" dirty="0">
                        <a:effectLst/>
                        <a:latin typeface="Calibri"/>
                        <a:ea typeface="Calibri"/>
                        <a:cs typeface="Times New Roman"/>
                      </a:endParaRPr>
                    </a:p>
                  </a:txBody>
                  <a:tcPr marL="90416" marR="90416" marT="45208" marB="45208">
                    <a:solidFill>
                      <a:schemeClr val="accent1">
                        <a:lumMod val="50000"/>
                      </a:schemeClr>
                    </a:solidFill>
                  </a:tcPr>
                </a:tc>
              </a:tr>
              <a:tr h="428222">
                <a:tc>
                  <a:txBody>
                    <a:bodyPr/>
                    <a:lstStyle/>
                    <a:p>
                      <a:pPr>
                        <a:lnSpc>
                          <a:spcPct val="115000"/>
                        </a:lnSpc>
                        <a:spcAft>
                          <a:spcPts val="0"/>
                        </a:spcAft>
                      </a:pPr>
                      <a:r>
                        <a:rPr lang="en-US" sz="1400" b="1" kern="1200">
                          <a:solidFill>
                            <a:schemeClr val="bg1"/>
                          </a:solidFill>
                          <a:effectLst/>
                          <a:latin typeface="Century Gothic" panose="020B0502020202020204" pitchFamily="34" charset="0"/>
                        </a:rPr>
                        <a:t>Level One</a:t>
                      </a:r>
                      <a:endParaRPr lang="en-ZA" sz="1200" b="1">
                        <a:solidFill>
                          <a:schemeClr val="bg1"/>
                        </a:solidFill>
                        <a:effectLst/>
                        <a:latin typeface="Century Gothic" panose="020B0502020202020204" pitchFamily="34" charset="0"/>
                        <a:ea typeface="Calibri"/>
                        <a:cs typeface="Times New Roman"/>
                      </a:endParaRPr>
                    </a:p>
                  </a:txBody>
                  <a:tcPr marL="90416" marR="90416" marT="45208" marB="45208">
                    <a:solidFill>
                      <a:schemeClr val="accent1">
                        <a:lumMod val="50000"/>
                      </a:schemeClr>
                    </a:solidFill>
                  </a:tcPr>
                </a:tc>
                <a:tc>
                  <a:txBody>
                    <a:bodyPr/>
                    <a:lstStyle/>
                    <a:p>
                      <a:pPr>
                        <a:lnSpc>
                          <a:spcPct val="115000"/>
                        </a:lnSpc>
                        <a:spcAft>
                          <a:spcPts val="0"/>
                        </a:spcAft>
                      </a:pPr>
                      <a:r>
                        <a:rPr lang="en-US" sz="1400" b="1" kern="1200" dirty="0">
                          <a:solidFill>
                            <a:schemeClr val="tx2">
                              <a:lumMod val="75000"/>
                            </a:schemeClr>
                          </a:solidFill>
                          <a:effectLst/>
                          <a:latin typeface="Century Gothic" panose="020B0502020202020204" pitchFamily="34" charset="0"/>
                        </a:rPr>
                        <a:t>≥100 points</a:t>
                      </a:r>
                      <a:endParaRPr lang="en-ZA" sz="1200" b="1" dirty="0">
                        <a:solidFill>
                          <a:schemeClr val="tx2">
                            <a:lumMod val="75000"/>
                          </a:schemeClr>
                        </a:solidFill>
                        <a:effectLst/>
                        <a:latin typeface="Century Gothic" panose="020B0502020202020204" pitchFamily="34" charset="0"/>
                        <a:ea typeface="Calibri"/>
                        <a:cs typeface="Times New Roman"/>
                      </a:endParaRPr>
                    </a:p>
                  </a:txBody>
                  <a:tcPr marL="90416" marR="90416" marT="45208" marB="45208"/>
                </a:tc>
                <a:tc>
                  <a:txBody>
                    <a:bodyPr/>
                    <a:lstStyle/>
                    <a:p>
                      <a:pPr>
                        <a:lnSpc>
                          <a:spcPct val="115000"/>
                        </a:lnSpc>
                        <a:spcAft>
                          <a:spcPts val="0"/>
                        </a:spcAft>
                      </a:pPr>
                      <a:r>
                        <a:rPr lang="en-US" sz="1400" b="1" kern="1200" dirty="0">
                          <a:solidFill>
                            <a:schemeClr val="tx2">
                              <a:lumMod val="75000"/>
                            </a:schemeClr>
                          </a:solidFill>
                          <a:effectLst/>
                          <a:latin typeface="Century Gothic" panose="020B0502020202020204" pitchFamily="34" charset="0"/>
                        </a:rPr>
                        <a:t>≥100 points </a:t>
                      </a:r>
                      <a:endParaRPr lang="en-ZA" sz="1200" b="1" dirty="0">
                        <a:solidFill>
                          <a:schemeClr val="tx2">
                            <a:lumMod val="75000"/>
                          </a:schemeClr>
                        </a:solidFill>
                        <a:effectLst/>
                        <a:latin typeface="Century Gothic" panose="020B0502020202020204" pitchFamily="34" charset="0"/>
                        <a:ea typeface="Calibri"/>
                        <a:cs typeface="Times New Roman"/>
                      </a:endParaRPr>
                    </a:p>
                  </a:txBody>
                  <a:tcPr marL="90416" marR="90416" marT="45208" marB="45208"/>
                </a:tc>
              </a:tr>
              <a:tr h="346596">
                <a:tc>
                  <a:txBody>
                    <a:bodyPr/>
                    <a:lstStyle/>
                    <a:p>
                      <a:pPr>
                        <a:lnSpc>
                          <a:spcPct val="115000"/>
                        </a:lnSpc>
                        <a:spcAft>
                          <a:spcPts val="0"/>
                        </a:spcAft>
                      </a:pPr>
                      <a:r>
                        <a:rPr lang="en-ZA" sz="1400" b="1" kern="1200">
                          <a:solidFill>
                            <a:schemeClr val="bg1"/>
                          </a:solidFill>
                          <a:effectLst/>
                          <a:latin typeface="Century Gothic" panose="020B0502020202020204" pitchFamily="34" charset="0"/>
                        </a:rPr>
                        <a:t>Level Two</a:t>
                      </a:r>
                      <a:endParaRPr lang="en-ZA" sz="1200" b="1">
                        <a:solidFill>
                          <a:schemeClr val="bg1"/>
                        </a:solidFill>
                        <a:effectLst/>
                        <a:latin typeface="Century Gothic" panose="020B0502020202020204" pitchFamily="34" charset="0"/>
                        <a:ea typeface="Calibri"/>
                        <a:cs typeface="Times New Roman"/>
                      </a:endParaRPr>
                    </a:p>
                  </a:txBody>
                  <a:tcPr marL="90416" marR="90416" marT="45208" marB="45208">
                    <a:solidFill>
                      <a:schemeClr val="accent1">
                        <a:lumMod val="50000"/>
                      </a:schemeClr>
                    </a:solidFill>
                  </a:tcPr>
                </a:tc>
                <a:tc>
                  <a:txBody>
                    <a:bodyPr/>
                    <a:lstStyle/>
                    <a:p>
                      <a:pPr>
                        <a:lnSpc>
                          <a:spcPct val="115000"/>
                        </a:lnSpc>
                        <a:spcAft>
                          <a:spcPts val="0"/>
                        </a:spcAft>
                      </a:pPr>
                      <a:r>
                        <a:rPr lang="en-US" sz="1400" b="1" kern="1200" dirty="0">
                          <a:solidFill>
                            <a:schemeClr val="tx2">
                              <a:lumMod val="75000"/>
                            </a:schemeClr>
                          </a:solidFill>
                          <a:effectLst/>
                          <a:latin typeface="Century Gothic" panose="020B0502020202020204" pitchFamily="34" charset="0"/>
                        </a:rPr>
                        <a:t>≥85 but &lt;100 points</a:t>
                      </a:r>
                      <a:endParaRPr lang="en-ZA" sz="1200" b="1" dirty="0">
                        <a:solidFill>
                          <a:schemeClr val="tx2">
                            <a:lumMod val="75000"/>
                          </a:schemeClr>
                        </a:solidFill>
                        <a:effectLst/>
                        <a:latin typeface="Century Gothic" panose="020B0502020202020204" pitchFamily="34" charset="0"/>
                        <a:ea typeface="Calibri"/>
                        <a:cs typeface="Times New Roman"/>
                      </a:endParaRPr>
                    </a:p>
                  </a:txBody>
                  <a:tcPr marL="90416" marR="90416" marT="45208" marB="45208">
                    <a:solidFill>
                      <a:srgbClr val="0070C0"/>
                    </a:solidFill>
                  </a:tcPr>
                </a:tc>
                <a:tc>
                  <a:txBody>
                    <a:bodyPr/>
                    <a:lstStyle/>
                    <a:p>
                      <a:pPr>
                        <a:lnSpc>
                          <a:spcPct val="115000"/>
                        </a:lnSpc>
                        <a:spcAft>
                          <a:spcPts val="0"/>
                        </a:spcAft>
                      </a:pPr>
                      <a:r>
                        <a:rPr lang="en-US" sz="1400" b="1" kern="1200" dirty="0">
                          <a:solidFill>
                            <a:schemeClr val="tx2">
                              <a:lumMod val="75000"/>
                            </a:schemeClr>
                          </a:solidFill>
                          <a:effectLst/>
                          <a:latin typeface="Century Gothic" panose="020B0502020202020204" pitchFamily="34" charset="0"/>
                        </a:rPr>
                        <a:t>≥95 but &lt;100 points</a:t>
                      </a:r>
                      <a:endParaRPr lang="en-ZA" sz="1200" b="1" dirty="0">
                        <a:solidFill>
                          <a:schemeClr val="tx2">
                            <a:lumMod val="75000"/>
                          </a:schemeClr>
                        </a:solidFill>
                        <a:effectLst/>
                        <a:latin typeface="Century Gothic" panose="020B0502020202020204" pitchFamily="34" charset="0"/>
                        <a:ea typeface="Calibri"/>
                        <a:cs typeface="Times New Roman"/>
                      </a:endParaRPr>
                    </a:p>
                  </a:txBody>
                  <a:tcPr marL="90416" marR="90416" marT="45208" marB="45208"/>
                </a:tc>
              </a:tr>
              <a:tr h="433245">
                <a:tc>
                  <a:txBody>
                    <a:bodyPr/>
                    <a:lstStyle/>
                    <a:p>
                      <a:pPr>
                        <a:lnSpc>
                          <a:spcPct val="115000"/>
                        </a:lnSpc>
                        <a:spcAft>
                          <a:spcPts val="0"/>
                        </a:spcAft>
                      </a:pPr>
                      <a:r>
                        <a:rPr lang="en-US" sz="1400" b="1" kern="1200">
                          <a:solidFill>
                            <a:schemeClr val="bg1"/>
                          </a:solidFill>
                          <a:effectLst/>
                          <a:latin typeface="Century Gothic" panose="020B0502020202020204" pitchFamily="34" charset="0"/>
                        </a:rPr>
                        <a:t>Level Three</a:t>
                      </a:r>
                      <a:endParaRPr lang="en-ZA" sz="1200" b="1">
                        <a:solidFill>
                          <a:schemeClr val="bg1"/>
                        </a:solidFill>
                        <a:effectLst/>
                        <a:latin typeface="Century Gothic" panose="020B0502020202020204" pitchFamily="34" charset="0"/>
                        <a:ea typeface="Calibri"/>
                        <a:cs typeface="Times New Roman"/>
                      </a:endParaRPr>
                    </a:p>
                  </a:txBody>
                  <a:tcPr marL="90416" marR="90416" marT="45208" marB="45208">
                    <a:solidFill>
                      <a:schemeClr val="accent1">
                        <a:lumMod val="50000"/>
                      </a:schemeClr>
                    </a:solidFill>
                  </a:tcPr>
                </a:tc>
                <a:tc>
                  <a:txBody>
                    <a:bodyPr/>
                    <a:lstStyle/>
                    <a:p>
                      <a:pPr>
                        <a:lnSpc>
                          <a:spcPct val="115000"/>
                        </a:lnSpc>
                        <a:spcAft>
                          <a:spcPts val="0"/>
                        </a:spcAft>
                      </a:pPr>
                      <a:r>
                        <a:rPr lang="en-US" sz="1400" b="1" kern="1200" dirty="0">
                          <a:solidFill>
                            <a:schemeClr val="tx2">
                              <a:lumMod val="75000"/>
                            </a:schemeClr>
                          </a:solidFill>
                          <a:effectLst/>
                          <a:latin typeface="Century Gothic" panose="020B0502020202020204" pitchFamily="34" charset="0"/>
                        </a:rPr>
                        <a:t>≥75 but &lt;85 points</a:t>
                      </a:r>
                      <a:endParaRPr lang="en-ZA" sz="1200" b="1" dirty="0">
                        <a:solidFill>
                          <a:schemeClr val="tx2">
                            <a:lumMod val="75000"/>
                          </a:schemeClr>
                        </a:solidFill>
                        <a:effectLst/>
                        <a:latin typeface="Century Gothic" panose="020B0502020202020204" pitchFamily="34" charset="0"/>
                        <a:ea typeface="Calibri"/>
                        <a:cs typeface="Times New Roman"/>
                      </a:endParaRPr>
                    </a:p>
                  </a:txBody>
                  <a:tcPr marL="90416" marR="90416" marT="45208" marB="45208">
                    <a:noFill/>
                  </a:tcPr>
                </a:tc>
                <a:tc>
                  <a:txBody>
                    <a:bodyPr/>
                    <a:lstStyle/>
                    <a:p>
                      <a:pPr>
                        <a:lnSpc>
                          <a:spcPct val="115000"/>
                        </a:lnSpc>
                        <a:spcAft>
                          <a:spcPts val="0"/>
                        </a:spcAft>
                      </a:pPr>
                      <a:r>
                        <a:rPr lang="en-US" sz="1400" b="1" kern="1200" dirty="0">
                          <a:solidFill>
                            <a:schemeClr val="tx2">
                              <a:lumMod val="75000"/>
                            </a:schemeClr>
                          </a:solidFill>
                          <a:effectLst/>
                          <a:latin typeface="Century Gothic" panose="020B0502020202020204" pitchFamily="34" charset="0"/>
                        </a:rPr>
                        <a:t>≥90 but &lt;95 points</a:t>
                      </a:r>
                      <a:endParaRPr lang="en-ZA" sz="1200" b="1" dirty="0">
                        <a:solidFill>
                          <a:schemeClr val="tx2">
                            <a:lumMod val="75000"/>
                          </a:schemeClr>
                        </a:solidFill>
                        <a:effectLst/>
                        <a:latin typeface="Century Gothic" panose="020B0502020202020204" pitchFamily="34" charset="0"/>
                        <a:ea typeface="Calibri"/>
                        <a:cs typeface="Times New Roman"/>
                      </a:endParaRPr>
                    </a:p>
                  </a:txBody>
                  <a:tcPr marL="90416" marR="90416" marT="45208" marB="45208">
                    <a:solidFill>
                      <a:srgbClr val="0070C0"/>
                    </a:solidFill>
                  </a:tcPr>
                </a:tc>
              </a:tr>
              <a:tr h="470290">
                <a:tc>
                  <a:txBody>
                    <a:bodyPr/>
                    <a:lstStyle/>
                    <a:p>
                      <a:pPr>
                        <a:lnSpc>
                          <a:spcPct val="115000"/>
                        </a:lnSpc>
                        <a:spcAft>
                          <a:spcPts val="0"/>
                        </a:spcAft>
                      </a:pPr>
                      <a:r>
                        <a:rPr lang="en-US" sz="1400" b="1" kern="1200">
                          <a:solidFill>
                            <a:schemeClr val="bg1"/>
                          </a:solidFill>
                          <a:effectLst/>
                          <a:latin typeface="Century Gothic" panose="020B0502020202020204" pitchFamily="34" charset="0"/>
                        </a:rPr>
                        <a:t>Level Four</a:t>
                      </a:r>
                      <a:endParaRPr lang="en-ZA" sz="1200" b="1">
                        <a:solidFill>
                          <a:schemeClr val="bg1"/>
                        </a:solidFill>
                        <a:effectLst/>
                        <a:latin typeface="Century Gothic" panose="020B0502020202020204" pitchFamily="34" charset="0"/>
                        <a:ea typeface="Calibri"/>
                        <a:cs typeface="Times New Roman"/>
                      </a:endParaRPr>
                    </a:p>
                  </a:txBody>
                  <a:tcPr marL="90416" marR="90416" marT="45208" marB="45208">
                    <a:solidFill>
                      <a:schemeClr val="accent1">
                        <a:lumMod val="50000"/>
                      </a:schemeClr>
                    </a:solidFill>
                  </a:tcPr>
                </a:tc>
                <a:tc>
                  <a:txBody>
                    <a:bodyPr/>
                    <a:lstStyle/>
                    <a:p>
                      <a:pPr>
                        <a:lnSpc>
                          <a:spcPct val="115000"/>
                        </a:lnSpc>
                        <a:spcAft>
                          <a:spcPts val="0"/>
                        </a:spcAft>
                      </a:pPr>
                      <a:r>
                        <a:rPr lang="en-US" sz="1400" b="1" kern="1200" dirty="0">
                          <a:solidFill>
                            <a:schemeClr val="tx2">
                              <a:lumMod val="75000"/>
                            </a:schemeClr>
                          </a:solidFill>
                          <a:effectLst/>
                          <a:latin typeface="Century Gothic" panose="020B0502020202020204" pitchFamily="34" charset="0"/>
                        </a:rPr>
                        <a:t>≥65 but &lt;75 points</a:t>
                      </a:r>
                      <a:endParaRPr lang="en-ZA" sz="1200" b="1" dirty="0">
                        <a:solidFill>
                          <a:schemeClr val="tx2">
                            <a:lumMod val="75000"/>
                          </a:schemeClr>
                        </a:solidFill>
                        <a:effectLst/>
                        <a:latin typeface="Century Gothic" panose="020B0502020202020204" pitchFamily="34" charset="0"/>
                        <a:ea typeface="Calibri"/>
                        <a:cs typeface="Times New Roman"/>
                      </a:endParaRPr>
                    </a:p>
                  </a:txBody>
                  <a:tcPr marL="90416" marR="90416" marT="45208" marB="45208"/>
                </a:tc>
                <a:tc>
                  <a:txBody>
                    <a:bodyPr/>
                    <a:lstStyle/>
                    <a:p>
                      <a:pPr>
                        <a:lnSpc>
                          <a:spcPct val="115000"/>
                        </a:lnSpc>
                        <a:spcAft>
                          <a:spcPts val="0"/>
                        </a:spcAft>
                      </a:pPr>
                      <a:r>
                        <a:rPr lang="en-US" sz="1400" b="1" kern="1200">
                          <a:solidFill>
                            <a:schemeClr val="tx2">
                              <a:lumMod val="75000"/>
                            </a:schemeClr>
                          </a:solidFill>
                          <a:effectLst/>
                          <a:latin typeface="Century Gothic" panose="020B0502020202020204" pitchFamily="34" charset="0"/>
                        </a:rPr>
                        <a:t>≥80 but &lt;90 points</a:t>
                      </a:r>
                      <a:endParaRPr lang="en-ZA" sz="1200" b="1">
                        <a:solidFill>
                          <a:schemeClr val="tx2">
                            <a:lumMod val="75000"/>
                          </a:schemeClr>
                        </a:solidFill>
                        <a:effectLst/>
                        <a:latin typeface="Century Gothic" panose="020B0502020202020204" pitchFamily="34" charset="0"/>
                        <a:ea typeface="Calibri"/>
                        <a:cs typeface="Times New Roman"/>
                      </a:endParaRPr>
                    </a:p>
                  </a:txBody>
                  <a:tcPr marL="90416" marR="90416" marT="45208" marB="45208"/>
                </a:tc>
              </a:tr>
              <a:tr h="386781">
                <a:tc>
                  <a:txBody>
                    <a:bodyPr/>
                    <a:lstStyle/>
                    <a:p>
                      <a:pPr>
                        <a:lnSpc>
                          <a:spcPct val="115000"/>
                        </a:lnSpc>
                        <a:spcAft>
                          <a:spcPts val="0"/>
                        </a:spcAft>
                      </a:pPr>
                      <a:r>
                        <a:rPr lang="en-US" sz="1400" b="1" kern="1200">
                          <a:solidFill>
                            <a:schemeClr val="bg1"/>
                          </a:solidFill>
                          <a:effectLst/>
                          <a:latin typeface="Century Gothic" panose="020B0502020202020204" pitchFamily="34" charset="0"/>
                        </a:rPr>
                        <a:t>Level Five</a:t>
                      </a:r>
                      <a:endParaRPr lang="en-ZA" sz="1200" b="1">
                        <a:solidFill>
                          <a:schemeClr val="bg1"/>
                        </a:solidFill>
                        <a:effectLst/>
                        <a:latin typeface="Century Gothic" panose="020B0502020202020204" pitchFamily="34" charset="0"/>
                        <a:ea typeface="Calibri"/>
                        <a:cs typeface="Times New Roman"/>
                      </a:endParaRPr>
                    </a:p>
                  </a:txBody>
                  <a:tcPr marL="90416" marR="90416" marT="45208" marB="45208">
                    <a:solidFill>
                      <a:schemeClr val="accent1">
                        <a:lumMod val="50000"/>
                      </a:schemeClr>
                    </a:solidFill>
                  </a:tcPr>
                </a:tc>
                <a:tc>
                  <a:txBody>
                    <a:bodyPr/>
                    <a:lstStyle/>
                    <a:p>
                      <a:pPr>
                        <a:lnSpc>
                          <a:spcPct val="115000"/>
                        </a:lnSpc>
                        <a:spcAft>
                          <a:spcPts val="0"/>
                        </a:spcAft>
                      </a:pPr>
                      <a:r>
                        <a:rPr lang="en-US" sz="1400" b="1" kern="1200" dirty="0">
                          <a:solidFill>
                            <a:schemeClr val="tx2">
                              <a:lumMod val="75000"/>
                            </a:schemeClr>
                          </a:solidFill>
                          <a:effectLst/>
                          <a:latin typeface="Century Gothic" panose="020B0502020202020204" pitchFamily="34" charset="0"/>
                        </a:rPr>
                        <a:t>≥55 but &lt;65 points</a:t>
                      </a:r>
                      <a:endParaRPr lang="en-ZA" sz="1200" b="1" dirty="0">
                        <a:solidFill>
                          <a:schemeClr val="tx2">
                            <a:lumMod val="75000"/>
                          </a:schemeClr>
                        </a:solidFill>
                        <a:effectLst/>
                        <a:latin typeface="Century Gothic" panose="020B0502020202020204" pitchFamily="34" charset="0"/>
                        <a:ea typeface="Calibri"/>
                        <a:cs typeface="Times New Roman"/>
                      </a:endParaRPr>
                    </a:p>
                  </a:txBody>
                  <a:tcPr marL="90416" marR="90416" marT="45208" marB="45208"/>
                </a:tc>
                <a:tc>
                  <a:txBody>
                    <a:bodyPr/>
                    <a:lstStyle/>
                    <a:p>
                      <a:pPr>
                        <a:lnSpc>
                          <a:spcPct val="115000"/>
                        </a:lnSpc>
                        <a:spcAft>
                          <a:spcPts val="0"/>
                        </a:spcAft>
                      </a:pPr>
                      <a:r>
                        <a:rPr lang="en-US" sz="1400" b="1" kern="1200" dirty="0">
                          <a:solidFill>
                            <a:schemeClr val="tx2">
                              <a:lumMod val="75000"/>
                            </a:schemeClr>
                          </a:solidFill>
                          <a:effectLst/>
                          <a:latin typeface="Century Gothic" panose="020B0502020202020204" pitchFamily="34" charset="0"/>
                        </a:rPr>
                        <a:t>≥75 but &lt;80 points</a:t>
                      </a:r>
                      <a:endParaRPr lang="en-ZA" sz="1200" b="1" dirty="0">
                        <a:solidFill>
                          <a:schemeClr val="tx2">
                            <a:lumMod val="75000"/>
                          </a:schemeClr>
                        </a:solidFill>
                        <a:effectLst/>
                        <a:latin typeface="Century Gothic" panose="020B0502020202020204" pitchFamily="34" charset="0"/>
                        <a:ea typeface="Calibri"/>
                        <a:cs typeface="Times New Roman"/>
                      </a:endParaRPr>
                    </a:p>
                  </a:txBody>
                  <a:tcPr marL="90416" marR="90416" marT="45208" marB="45208">
                    <a:noFill/>
                  </a:tcPr>
                </a:tc>
              </a:tr>
              <a:tr h="348257">
                <a:tc>
                  <a:txBody>
                    <a:bodyPr/>
                    <a:lstStyle/>
                    <a:p>
                      <a:pPr>
                        <a:lnSpc>
                          <a:spcPct val="115000"/>
                        </a:lnSpc>
                        <a:spcAft>
                          <a:spcPts val="0"/>
                        </a:spcAft>
                      </a:pPr>
                      <a:r>
                        <a:rPr lang="en-ZA" sz="1400" b="1" kern="1200">
                          <a:solidFill>
                            <a:schemeClr val="bg1"/>
                          </a:solidFill>
                          <a:effectLst/>
                          <a:latin typeface="Century Gothic" panose="020B0502020202020204" pitchFamily="34" charset="0"/>
                        </a:rPr>
                        <a:t>Level Six</a:t>
                      </a:r>
                      <a:endParaRPr lang="en-ZA" sz="1200" b="1">
                        <a:solidFill>
                          <a:schemeClr val="bg1"/>
                        </a:solidFill>
                        <a:effectLst/>
                        <a:latin typeface="Century Gothic" panose="020B0502020202020204" pitchFamily="34" charset="0"/>
                        <a:ea typeface="Calibri"/>
                        <a:cs typeface="Times New Roman"/>
                      </a:endParaRPr>
                    </a:p>
                  </a:txBody>
                  <a:tcPr marL="90416" marR="90416" marT="45208" marB="45208">
                    <a:solidFill>
                      <a:schemeClr val="accent1">
                        <a:lumMod val="50000"/>
                      </a:schemeClr>
                    </a:solidFill>
                  </a:tcPr>
                </a:tc>
                <a:tc>
                  <a:txBody>
                    <a:bodyPr/>
                    <a:lstStyle/>
                    <a:p>
                      <a:pPr>
                        <a:lnSpc>
                          <a:spcPct val="115000"/>
                        </a:lnSpc>
                        <a:spcAft>
                          <a:spcPts val="0"/>
                        </a:spcAft>
                      </a:pPr>
                      <a:r>
                        <a:rPr lang="en-US" sz="1400" b="1" kern="1200" dirty="0">
                          <a:solidFill>
                            <a:schemeClr val="tx2">
                              <a:lumMod val="75000"/>
                            </a:schemeClr>
                          </a:solidFill>
                          <a:effectLst/>
                          <a:latin typeface="Century Gothic" panose="020B0502020202020204" pitchFamily="34" charset="0"/>
                        </a:rPr>
                        <a:t>≥45 but &lt;55 points</a:t>
                      </a:r>
                      <a:endParaRPr lang="en-ZA" sz="1200" b="1" dirty="0">
                        <a:solidFill>
                          <a:schemeClr val="tx2">
                            <a:lumMod val="75000"/>
                          </a:schemeClr>
                        </a:solidFill>
                        <a:effectLst/>
                        <a:latin typeface="Century Gothic" panose="020B0502020202020204" pitchFamily="34" charset="0"/>
                        <a:ea typeface="Calibri"/>
                        <a:cs typeface="Times New Roman"/>
                      </a:endParaRPr>
                    </a:p>
                  </a:txBody>
                  <a:tcPr marL="90416" marR="90416" marT="45208" marB="45208"/>
                </a:tc>
                <a:tc>
                  <a:txBody>
                    <a:bodyPr/>
                    <a:lstStyle/>
                    <a:p>
                      <a:pPr>
                        <a:lnSpc>
                          <a:spcPct val="115000"/>
                        </a:lnSpc>
                        <a:spcAft>
                          <a:spcPts val="0"/>
                        </a:spcAft>
                      </a:pPr>
                      <a:r>
                        <a:rPr lang="en-US" sz="1400" b="1" kern="1200" dirty="0">
                          <a:solidFill>
                            <a:schemeClr val="tx2">
                              <a:lumMod val="75000"/>
                            </a:schemeClr>
                          </a:solidFill>
                          <a:effectLst/>
                          <a:latin typeface="Century Gothic" panose="020B0502020202020204" pitchFamily="34" charset="0"/>
                        </a:rPr>
                        <a:t>≥70 but &lt;75 points</a:t>
                      </a:r>
                      <a:endParaRPr lang="en-ZA" sz="1200" b="1" dirty="0">
                        <a:solidFill>
                          <a:schemeClr val="tx2">
                            <a:lumMod val="75000"/>
                          </a:schemeClr>
                        </a:solidFill>
                        <a:effectLst/>
                        <a:latin typeface="Century Gothic" panose="020B0502020202020204" pitchFamily="34" charset="0"/>
                        <a:ea typeface="Calibri"/>
                        <a:cs typeface="Times New Roman"/>
                      </a:endParaRPr>
                    </a:p>
                  </a:txBody>
                  <a:tcPr marL="90416" marR="90416" marT="45208" marB="45208"/>
                </a:tc>
              </a:tr>
              <a:tr h="470290">
                <a:tc>
                  <a:txBody>
                    <a:bodyPr/>
                    <a:lstStyle/>
                    <a:p>
                      <a:pPr>
                        <a:lnSpc>
                          <a:spcPct val="115000"/>
                        </a:lnSpc>
                        <a:spcAft>
                          <a:spcPts val="0"/>
                        </a:spcAft>
                      </a:pPr>
                      <a:r>
                        <a:rPr lang="en-US" sz="1400" b="1" kern="1200">
                          <a:solidFill>
                            <a:schemeClr val="bg1"/>
                          </a:solidFill>
                          <a:effectLst/>
                          <a:latin typeface="Century Gothic" panose="020B0502020202020204" pitchFamily="34" charset="0"/>
                        </a:rPr>
                        <a:t>Level Seven </a:t>
                      </a:r>
                      <a:endParaRPr lang="en-ZA" sz="1200" b="1">
                        <a:solidFill>
                          <a:schemeClr val="bg1"/>
                        </a:solidFill>
                        <a:effectLst/>
                        <a:latin typeface="Century Gothic" panose="020B0502020202020204" pitchFamily="34" charset="0"/>
                        <a:ea typeface="Calibri"/>
                        <a:cs typeface="Times New Roman"/>
                      </a:endParaRPr>
                    </a:p>
                  </a:txBody>
                  <a:tcPr marL="90416" marR="90416" marT="45208" marB="45208">
                    <a:solidFill>
                      <a:schemeClr val="accent1">
                        <a:lumMod val="50000"/>
                      </a:schemeClr>
                    </a:solidFill>
                  </a:tcPr>
                </a:tc>
                <a:tc>
                  <a:txBody>
                    <a:bodyPr/>
                    <a:lstStyle/>
                    <a:p>
                      <a:pPr>
                        <a:lnSpc>
                          <a:spcPct val="115000"/>
                        </a:lnSpc>
                        <a:spcAft>
                          <a:spcPts val="0"/>
                        </a:spcAft>
                      </a:pPr>
                      <a:r>
                        <a:rPr lang="en-US" sz="1400" b="1" kern="1200">
                          <a:solidFill>
                            <a:schemeClr val="tx2">
                              <a:lumMod val="75000"/>
                            </a:schemeClr>
                          </a:solidFill>
                          <a:effectLst/>
                          <a:latin typeface="Century Gothic" panose="020B0502020202020204" pitchFamily="34" charset="0"/>
                        </a:rPr>
                        <a:t>≥40 but &lt;45 points</a:t>
                      </a:r>
                      <a:endParaRPr lang="en-ZA" sz="1200" b="1">
                        <a:solidFill>
                          <a:schemeClr val="tx2">
                            <a:lumMod val="75000"/>
                          </a:schemeClr>
                        </a:solidFill>
                        <a:effectLst/>
                        <a:latin typeface="Century Gothic" panose="020B0502020202020204" pitchFamily="34" charset="0"/>
                        <a:ea typeface="Calibri"/>
                        <a:cs typeface="Times New Roman"/>
                      </a:endParaRPr>
                    </a:p>
                  </a:txBody>
                  <a:tcPr marL="90416" marR="90416" marT="45208" marB="45208"/>
                </a:tc>
                <a:tc>
                  <a:txBody>
                    <a:bodyPr/>
                    <a:lstStyle/>
                    <a:p>
                      <a:pPr>
                        <a:lnSpc>
                          <a:spcPct val="115000"/>
                        </a:lnSpc>
                        <a:spcAft>
                          <a:spcPts val="0"/>
                        </a:spcAft>
                      </a:pPr>
                      <a:r>
                        <a:rPr lang="en-US" sz="1400" b="1" kern="1200">
                          <a:solidFill>
                            <a:schemeClr val="tx2">
                              <a:lumMod val="75000"/>
                            </a:schemeClr>
                          </a:solidFill>
                          <a:effectLst/>
                          <a:latin typeface="Century Gothic" panose="020B0502020202020204" pitchFamily="34" charset="0"/>
                        </a:rPr>
                        <a:t>≥55 but &lt;70 points</a:t>
                      </a:r>
                      <a:endParaRPr lang="en-ZA" sz="1200" b="1">
                        <a:solidFill>
                          <a:schemeClr val="tx2">
                            <a:lumMod val="75000"/>
                          </a:schemeClr>
                        </a:solidFill>
                        <a:effectLst/>
                        <a:latin typeface="Century Gothic" panose="020B0502020202020204" pitchFamily="34" charset="0"/>
                        <a:ea typeface="Calibri"/>
                        <a:cs typeface="Times New Roman"/>
                      </a:endParaRPr>
                    </a:p>
                  </a:txBody>
                  <a:tcPr marL="90416" marR="90416" marT="45208" marB="45208"/>
                </a:tc>
              </a:tr>
              <a:tr h="470290">
                <a:tc>
                  <a:txBody>
                    <a:bodyPr/>
                    <a:lstStyle/>
                    <a:p>
                      <a:pPr>
                        <a:lnSpc>
                          <a:spcPct val="115000"/>
                        </a:lnSpc>
                        <a:spcAft>
                          <a:spcPts val="0"/>
                        </a:spcAft>
                      </a:pPr>
                      <a:r>
                        <a:rPr lang="en-US" sz="1400" b="1" kern="1200">
                          <a:solidFill>
                            <a:schemeClr val="bg1"/>
                          </a:solidFill>
                          <a:effectLst/>
                          <a:latin typeface="Century Gothic" panose="020B0502020202020204" pitchFamily="34" charset="0"/>
                        </a:rPr>
                        <a:t>Level Eight</a:t>
                      </a:r>
                      <a:endParaRPr lang="en-ZA" sz="1200" b="1">
                        <a:solidFill>
                          <a:schemeClr val="bg1"/>
                        </a:solidFill>
                        <a:effectLst/>
                        <a:latin typeface="Century Gothic" panose="020B0502020202020204" pitchFamily="34" charset="0"/>
                        <a:ea typeface="Calibri"/>
                        <a:cs typeface="Times New Roman"/>
                      </a:endParaRPr>
                    </a:p>
                  </a:txBody>
                  <a:tcPr marL="90416" marR="90416" marT="45208" marB="45208">
                    <a:solidFill>
                      <a:schemeClr val="accent1">
                        <a:lumMod val="50000"/>
                      </a:schemeClr>
                    </a:solidFill>
                  </a:tcPr>
                </a:tc>
                <a:tc>
                  <a:txBody>
                    <a:bodyPr/>
                    <a:lstStyle/>
                    <a:p>
                      <a:pPr>
                        <a:lnSpc>
                          <a:spcPct val="115000"/>
                        </a:lnSpc>
                        <a:spcAft>
                          <a:spcPts val="0"/>
                        </a:spcAft>
                      </a:pPr>
                      <a:r>
                        <a:rPr lang="en-US" sz="1400" b="1" kern="1200" dirty="0">
                          <a:solidFill>
                            <a:schemeClr val="tx2">
                              <a:lumMod val="75000"/>
                            </a:schemeClr>
                          </a:solidFill>
                          <a:effectLst/>
                          <a:latin typeface="Century Gothic" panose="020B0502020202020204" pitchFamily="34" charset="0"/>
                        </a:rPr>
                        <a:t>≥30 but &lt;40 points</a:t>
                      </a:r>
                      <a:endParaRPr lang="en-ZA" sz="1200" b="1" dirty="0">
                        <a:solidFill>
                          <a:schemeClr val="tx2">
                            <a:lumMod val="75000"/>
                          </a:schemeClr>
                        </a:solidFill>
                        <a:effectLst/>
                        <a:latin typeface="Century Gothic" panose="020B0502020202020204" pitchFamily="34" charset="0"/>
                        <a:ea typeface="Calibri"/>
                        <a:cs typeface="Times New Roman"/>
                      </a:endParaRPr>
                    </a:p>
                  </a:txBody>
                  <a:tcPr marL="90416" marR="90416" marT="45208" marB="45208"/>
                </a:tc>
                <a:tc>
                  <a:txBody>
                    <a:bodyPr/>
                    <a:lstStyle/>
                    <a:p>
                      <a:pPr>
                        <a:lnSpc>
                          <a:spcPct val="115000"/>
                        </a:lnSpc>
                        <a:spcAft>
                          <a:spcPts val="0"/>
                        </a:spcAft>
                      </a:pPr>
                      <a:r>
                        <a:rPr lang="en-US" sz="1400" b="1" kern="1200">
                          <a:solidFill>
                            <a:schemeClr val="tx2">
                              <a:lumMod val="75000"/>
                            </a:schemeClr>
                          </a:solidFill>
                          <a:effectLst/>
                          <a:latin typeface="Century Gothic" panose="020B0502020202020204" pitchFamily="34" charset="0"/>
                        </a:rPr>
                        <a:t>≥40 but &lt;55 points</a:t>
                      </a:r>
                      <a:endParaRPr lang="en-ZA" sz="1200" b="1">
                        <a:solidFill>
                          <a:schemeClr val="tx2">
                            <a:lumMod val="75000"/>
                          </a:schemeClr>
                        </a:solidFill>
                        <a:effectLst/>
                        <a:latin typeface="Century Gothic" panose="020B0502020202020204" pitchFamily="34" charset="0"/>
                        <a:ea typeface="Calibri"/>
                        <a:cs typeface="Times New Roman"/>
                      </a:endParaRPr>
                    </a:p>
                  </a:txBody>
                  <a:tcPr marL="90416" marR="90416" marT="45208" marB="45208"/>
                </a:tc>
              </a:tr>
              <a:tr h="361665">
                <a:tc>
                  <a:txBody>
                    <a:bodyPr/>
                    <a:lstStyle/>
                    <a:p>
                      <a:pPr>
                        <a:lnSpc>
                          <a:spcPct val="115000"/>
                        </a:lnSpc>
                        <a:spcAft>
                          <a:spcPts val="0"/>
                        </a:spcAft>
                      </a:pPr>
                      <a:r>
                        <a:rPr lang="en-US" sz="1400" b="1" kern="1200" dirty="0">
                          <a:solidFill>
                            <a:schemeClr val="bg1"/>
                          </a:solidFill>
                          <a:effectLst/>
                          <a:latin typeface="Century Gothic" panose="020B0502020202020204" pitchFamily="34" charset="0"/>
                        </a:rPr>
                        <a:t>Non-Compliant</a:t>
                      </a:r>
                      <a:endParaRPr lang="en-ZA" sz="1200" b="1" dirty="0">
                        <a:solidFill>
                          <a:schemeClr val="bg1"/>
                        </a:solidFill>
                        <a:effectLst/>
                        <a:latin typeface="Century Gothic" panose="020B0502020202020204" pitchFamily="34" charset="0"/>
                        <a:ea typeface="Calibri"/>
                        <a:cs typeface="Times New Roman"/>
                      </a:endParaRPr>
                    </a:p>
                  </a:txBody>
                  <a:tcPr marL="90416" marR="90416" marT="45208" marB="45208">
                    <a:solidFill>
                      <a:schemeClr val="accent1">
                        <a:lumMod val="50000"/>
                      </a:schemeClr>
                    </a:solidFill>
                  </a:tcPr>
                </a:tc>
                <a:tc>
                  <a:txBody>
                    <a:bodyPr/>
                    <a:lstStyle/>
                    <a:p>
                      <a:pPr>
                        <a:lnSpc>
                          <a:spcPct val="115000"/>
                        </a:lnSpc>
                        <a:spcAft>
                          <a:spcPts val="0"/>
                        </a:spcAft>
                      </a:pPr>
                      <a:r>
                        <a:rPr lang="en-US" sz="1400" b="1" kern="1200">
                          <a:solidFill>
                            <a:schemeClr val="tx2">
                              <a:lumMod val="75000"/>
                            </a:schemeClr>
                          </a:solidFill>
                          <a:effectLst/>
                          <a:latin typeface="Century Gothic" panose="020B0502020202020204" pitchFamily="34" charset="0"/>
                        </a:rPr>
                        <a:t>&lt;30 points</a:t>
                      </a:r>
                      <a:endParaRPr lang="en-ZA" sz="1200" b="1">
                        <a:solidFill>
                          <a:schemeClr val="tx2">
                            <a:lumMod val="75000"/>
                          </a:schemeClr>
                        </a:solidFill>
                        <a:effectLst/>
                        <a:latin typeface="Century Gothic" panose="020B0502020202020204" pitchFamily="34" charset="0"/>
                        <a:ea typeface="Calibri"/>
                        <a:cs typeface="Times New Roman"/>
                      </a:endParaRPr>
                    </a:p>
                  </a:txBody>
                  <a:tcPr marL="90416" marR="90416" marT="45208" marB="45208"/>
                </a:tc>
                <a:tc>
                  <a:txBody>
                    <a:bodyPr/>
                    <a:lstStyle/>
                    <a:p>
                      <a:pPr>
                        <a:lnSpc>
                          <a:spcPct val="115000"/>
                        </a:lnSpc>
                        <a:spcAft>
                          <a:spcPts val="0"/>
                        </a:spcAft>
                      </a:pPr>
                      <a:r>
                        <a:rPr lang="en-US" sz="1400" b="1" kern="1200" dirty="0">
                          <a:solidFill>
                            <a:schemeClr val="tx2">
                              <a:lumMod val="75000"/>
                            </a:schemeClr>
                          </a:solidFill>
                          <a:effectLst/>
                          <a:latin typeface="Century Gothic" panose="020B0502020202020204" pitchFamily="34" charset="0"/>
                        </a:rPr>
                        <a:t>&lt;40 points</a:t>
                      </a:r>
                      <a:endParaRPr lang="en-ZA" sz="1200" b="1" dirty="0">
                        <a:solidFill>
                          <a:schemeClr val="tx2">
                            <a:lumMod val="75000"/>
                          </a:schemeClr>
                        </a:solidFill>
                        <a:effectLst/>
                        <a:latin typeface="Century Gothic" panose="020B0502020202020204" pitchFamily="34" charset="0"/>
                        <a:ea typeface="Calibri"/>
                        <a:cs typeface="Times New Roman"/>
                      </a:endParaRPr>
                    </a:p>
                  </a:txBody>
                  <a:tcPr marL="90416" marR="90416" marT="45208" marB="45208"/>
                </a:tc>
              </a:tr>
            </a:tbl>
          </a:graphicData>
        </a:graphic>
      </p:graphicFrame>
      <p:sp>
        <p:nvSpPr>
          <p:cNvPr id="10" name="Rectangle 1"/>
          <p:cNvSpPr>
            <a:spLocks noChangeArrowheads="1"/>
          </p:cNvSpPr>
          <p:nvPr/>
        </p:nvSpPr>
        <p:spPr bwMode="auto">
          <a:xfrm>
            <a:off x="1296988" y="159543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itchFamily="34" charset="0"/>
            </a:endParaRPr>
          </a:p>
        </p:txBody>
      </p:sp>
      <p:sp>
        <p:nvSpPr>
          <p:cNvPr id="11" name="Rectangle 10"/>
          <p:cNvSpPr/>
          <p:nvPr/>
        </p:nvSpPr>
        <p:spPr>
          <a:xfrm>
            <a:off x="1131767" y="841274"/>
            <a:ext cx="7819292" cy="984885"/>
          </a:xfrm>
          <a:prstGeom prst="rect">
            <a:avLst/>
          </a:prstGeom>
        </p:spPr>
        <p:txBody>
          <a:bodyPr wrap="square">
            <a:spAutoFit/>
          </a:bodyPr>
          <a:lstStyle/>
          <a:p>
            <a:pPr marL="285750" indent="-285750">
              <a:buFont typeface="Arial" panose="020B0604020202020204" pitchFamily="34" charset="0"/>
              <a:buChar char="•"/>
            </a:pPr>
            <a:endParaRPr lang="en-ZA" dirty="0"/>
          </a:p>
          <a:p>
            <a:pPr marL="742950" lvl="1" indent="-285750" eaLnBrk="0" fontAlgn="base" hangingPunct="0">
              <a:buFont typeface="Arial" panose="020B0604020202020204" pitchFamily="34" charset="0"/>
              <a:buChar char="•"/>
            </a:pPr>
            <a:r>
              <a:rPr lang="en-US" sz="2000" b="1" dirty="0">
                <a:solidFill>
                  <a:schemeClr val="tx2">
                    <a:lumMod val="75000"/>
                  </a:schemeClr>
                </a:solidFill>
                <a:latin typeface="Century Gothic" panose="020B0502020202020204" pitchFamily="34" charset="0"/>
              </a:rPr>
              <a:t>Scorecard points &amp; Qualification criteria for awarding of B-BBEE status levels adjusted</a:t>
            </a:r>
            <a:endParaRPr lang="en-ZA" sz="2000" b="1" dirty="0">
              <a:solidFill>
                <a:schemeClr val="tx2">
                  <a:lumMod val="75000"/>
                </a:schemeClr>
              </a:solidFill>
              <a:latin typeface="Century Gothic" panose="020B0502020202020204" pitchFamily="34" charset="0"/>
            </a:endParaRPr>
          </a:p>
        </p:txBody>
      </p:sp>
      <p:sp>
        <p:nvSpPr>
          <p:cNvPr id="12" name="Title 1"/>
          <p:cNvSpPr txBox="1">
            <a:spLocks/>
          </p:cNvSpPr>
          <p:nvPr/>
        </p:nvSpPr>
        <p:spPr>
          <a:xfrm>
            <a:off x="1166936" y="-27384"/>
            <a:ext cx="8229600" cy="1143000"/>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ZA" b="1" dirty="0" smtClean="0"/>
              <a:t>CHANGES TO THE CODES</a:t>
            </a:r>
            <a:br>
              <a:rPr lang="en-ZA" b="1" dirty="0" smtClean="0"/>
            </a:br>
            <a:r>
              <a:rPr lang="en-ZA" b="1" dirty="0" smtClean="0"/>
              <a:t>Its implication to PSC</a:t>
            </a:r>
            <a:endParaRPr lang="en-ZA" b="1" dirty="0"/>
          </a:p>
        </p:txBody>
      </p:sp>
    </p:spTree>
    <p:extLst>
      <p:ext uri="{BB962C8B-B14F-4D97-AF65-F5344CB8AC3E}">
        <p14:creationId xmlns:p14="http://schemas.microsoft.com/office/powerpoint/2010/main" val="15148061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64198"/>
            <a:ext cx="8229600" cy="1143000"/>
          </a:xfrm>
        </p:spPr>
        <p:txBody>
          <a:bodyPr>
            <a:normAutofit fontScale="90000"/>
          </a:bodyPr>
          <a:lstStyle/>
          <a:p>
            <a:r>
              <a:rPr lang="en-ZA" b="1" dirty="0" smtClean="0"/>
              <a:t>SA POPULATION: GENDER SPLITS (2012)</a:t>
            </a:r>
            <a:endParaRPr lang="en-ZA" b="1" dirty="0"/>
          </a:p>
        </p:txBody>
      </p:sp>
      <p:graphicFrame>
        <p:nvGraphicFramePr>
          <p:cNvPr id="5" name="Content Placeholder 4"/>
          <p:cNvGraphicFramePr>
            <a:graphicFrameLocks noGrp="1"/>
          </p:cNvGraphicFramePr>
          <p:nvPr>
            <p:ph sz="half" idx="1"/>
            <p:extLst>
              <p:ext uri="{D42A27DB-BD31-4B8C-83A1-F6EECF244321}">
                <p14:modId xmlns:p14="http://schemas.microsoft.com/office/powerpoint/2010/main" val="4280907053"/>
              </p:ext>
            </p:extLst>
          </p:nvPr>
        </p:nvGraphicFramePr>
        <p:xfrm>
          <a:off x="457200" y="1958926"/>
          <a:ext cx="6351563" cy="489907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74852796"/>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endParaRPr lang="en-US"/>
          </a:p>
        </p:txBody>
      </p:sp>
      <p:sp>
        <p:nvSpPr>
          <p:cNvPr id="5" name="Subtitle 4"/>
          <p:cNvSpPr>
            <a:spLocks noGrp="1"/>
          </p:cNvSpPr>
          <p:nvPr>
            <p:ph type="subTitle" idx="1"/>
          </p:nvPr>
        </p:nvSpPr>
        <p:spPr/>
        <p:txBody>
          <a:bodyPr/>
          <a:lstStyle/>
          <a:p>
            <a:endParaRPr lang="en-US"/>
          </a:p>
        </p:txBody>
      </p:sp>
      <p:pic>
        <p:nvPicPr>
          <p:cNvPr id="6" name="Picture 5" descr="Property Sector Slide 2-03.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Box 1"/>
          <p:cNvSpPr txBox="1"/>
          <p:nvPr/>
        </p:nvSpPr>
        <p:spPr>
          <a:xfrm>
            <a:off x="2309000" y="2736728"/>
            <a:ext cx="6335317" cy="1415772"/>
          </a:xfrm>
          <a:prstGeom prst="rect">
            <a:avLst/>
          </a:prstGeom>
          <a:noFill/>
        </p:spPr>
        <p:txBody>
          <a:bodyPr wrap="square" rtlCol="0">
            <a:spAutoFit/>
          </a:bodyPr>
          <a:lstStyle/>
          <a:p>
            <a:pPr algn="ctr"/>
            <a:r>
              <a:rPr lang="en-US" sz="5400" b="1" dirty="0" smtClean="0">
                <a:solidFill>
                  <a:schemeClr val="tx2">
                    <a:lumMod val="75000"/>
                  </a:schemeClr>
                </a:solidFill>
                <a:cs typeface="Arial Rounded MT Bold"/>
              </a:rPr>
              <a:t>THANK-YOU</a:t>
            </a:r>
            <a:endParaRPr lang="en-US" sz="3200" b="1" dirty="0">
              <a:solidFill>
                <a:schemeClr val="tx2">
                  <a:lumMod val="75000"/>
                </a:schemeClr>
              </a:solidFill>
            </a:endParaRPr>
          </a:p>
          <a:p>
            <a:pPr algn="ctr"/>
            <a:r>
              <a:rPr lang="en-US" sz="3200" b="1" dirty="0" smtClean="0">
                <a:solidFill>
                  <a:schemeClr val="tx2">
                    <a:lumMod val="75000"/>
                  </a:schemeClr>
                </a:solidFill>
              </a:rPr>
              <a:t>QUESTIONS??</a:t>
            </a:r>
            <a:endParaRPr lang="en-US" sz="3200" dirty="0"/>
          </a:p>
        </p:txBody>
      </p:sp>
    </p:spTree>
    <p:extLst>
      <p:ext uri="{BB962C8B-B14F-4D97-AF65-F5344CB8AC3E}">
        <p14:creationId xmlns:p14="http://schemas.microsoft.com/office/powerpoint/2010/main" val="271381499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2234679"/>
          </a:xfrm>
        </p:spPr>
        <p:txBody>
          <a:bodyPr>
            <a:normAutofit/>
          </a:bodyPr>
          <a:lstStyle/>
          <a:p>
            <a:r>
              <a:rPr lang="en-ZA" b="1" dirty="0" smtClean="0"/>
              <a:t>UNDERSTANDING THE PROPERTY SECTOR</a:t>
            </a:r>
            <a:endParaRPr lang="en-ZA" b="1" dirty="0"/>
          </a:p>
        </p:txBody>
      </p:sp>
    </p:spTree>
    <p:extLst>
      <p:ext uri="{BB962C8B-B14F-4D97-AF65-F5344CB8AC3E}">
        <p14:creationId xmlns:p14="http://schemas.microsoft.com/office/powerpoint/2010/main" val="3847830852"/>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1285" y="44624"/>
            <a:ext cx="8229600" cy="1143000"/>
          </a:xfrm>
        </p:spPr>
        <p:txBody>
          <a:bodyPr>
            <a:normAutofit/>
          </a:bodyPr>
          <a:lstStyle/>
          <a:p>
            <a:r>
              <a:rPr lang="en-US" sz="4000" b="1" dirty="0" smtClean="0"/>
              <a:t>SCOPE OF THE PROPERTY SECTOR</a:t>
            </a:r>
            <a:endParaRPr lang="en-US" sz="4000" b="1" dirty="0"/>
          </a:p>
        </p:txBody>
      </p:sp>
      <p:sp>
        <p:nvSpPr>
          <p:cNvPr id="3" name="Content Placeholder 2"/>
          <p:cNvSpPr>
            <a:spLocks noGrp="1"/>
          </p:cNvSpPr>
          <p:nvPr>
            <p:ph idx="1"/>
          </p:nvPr>
        </p:nvSpPr>
        <p:spPr>
          <a:xfrm>
            <a:off x="1259632" y="1308706"/>
            <a:ext cx="7468802" cy="5291628"/>
          </a:xfrm>
        </p:spPr>
        <p:txBody>
          <a:bodyPr>
            <a:normAutofit lnSpcReduction="10000"/>
          </a:bodyPr>
          <a:lstStyle/>
          <a:p>
            <a:pPr>
              <a:lnSpc>
                <a:spcPct val="90000"/>
              </a:lnSpc>
              <a:defRPr/>
            </a:pPr>
            <a:r>
              <a:rPr lang="en-US" b="1" dirty="0"/>
              <a:t>Commercial Property Industry</a:t>
            </a:r>
          </a:p>
          <a:p>
            <a:pPr lvl="1">
              <a:lnSpc>
                <a:spcPct val="90000"/>
              </a:lnSpc>
              <a:defRPr/>
            </a:pPr>
            <a:r>
              <a:rPr lang="en-US" dirty="0"/>
              <a:t>Office Property Industry</a:t>
            </a:r>
          </a:p>
          <a:p>
            <a:pPr lvl="1">
              <a:lnSpc>
                <a:spcPct val="90000"/>
              </a:lnSpc>
              <a:defRPr/>
            </a:pPr>
            <a:r>
              <a:rPr lang="en-US" dirty="0"/>
              <a:t>Industrial Property industry</a:t>
            </a:r>
          </a:p>
          <a:p>
            <a:pPr lvl="1">
              <a:lnSpc>
                <a:spcPct val="90000"/>
              </a:lnSpc>
              <a:defRPr/>
            </a:pPr>
            <a:r>
              <a:rPr lang="en-US" dirty="0"/>
              <a:t>Retail Property Industry</a:t>
            </a:r>
          </a:p>
          <a:p>
            <a:pPr lvl="1">
              <a:lnSpc>
                <a:spcPct val="90000"/>
              </a:lnSpc>
              <a:defRPr/>
            </a:pPr>
            <a:r>
              <a:rPr lang="en-US" dirty="0"/>
              <a:t>Leisure Property </a:t>
            </a:r>
            <a:r>
              <a:rPr lang="en-US" dirty="0" smtClean="0"/>
              <a:t>Industry</a:t>
            </a:r>
          </a:p>
          <a:p>
            <a:pPr>
              <a:lnSpc>
                <a:spcPct val="90000"/>
              </a:lnSpc>
              <a:defRPr/>
            </a:pPr>
            <a:r>
              <a:rPr lang="en-US" b="1" dirty="0" smtClean="0"/>
              <a:t>Residential </a:t>
            </a:r>
            <a:r>
              <a:rPr lang="en-US" b="1" dirty="0"/>
              <a:t>Property Industry</a:t>
            </a:r>
          </a:p>
          <a:p>
            <a:pPr lvl="1">
              <a:lnSpc>
                <a:spcPct val="90000"/>
              </a:lnSpc>
              <a:defRPr/>
            </a:pPr>
            <a:r>
              <a:rPr lang="en-US" dirty="0" smtClean="0"/>
              <a:t>Houses</a:t>
            </a:r>
          </a:p>
          <a:p>
            <a:pPr lvl="2">
              <a:lnSpc>
                <a:spcPct val="90000"/>
              </a:lnSpc>
              <a:defRPr/>
            </a:pPr>
            <a:r>
              <a:rPr lang="en-US" dirty="0" smtClean="0"/>
              <a:t>Freehold</a:t>
            </a:r>
          </a:p>
          <a:p>
            <a:pPr lvl="2">
              <a:lnSpc>
                <a:spcPct val="90000"/>
              </a:lnSpc>
              <a:defRPr/>
            </a:pPr>
            <a:r>
              <a:rPr lang="en-US" dirty="0" smtClean="0"/>
              <a:t>Lease</a:t>
            </a:r>
            <a:endParaRPr lang="en-US" dirty="0"/>
          </a:p>
          <a:p>
            <a:pPr lvl="1">
              <a:lnSpc>
                <a:spcPct val="90000"/>
              </a:lnSpc>
              <a:defRPr/>
            </a:pPr>
            <a:r>
              <a:rPr lang="en-US" dirty="0"/>
              <a:t>Community schemes</a:t>
            </a:r>
          </a:p>
          <a:p>
            <a:pPr lvl="2">
              <a:lnSpc>
                <a:spcPct val="90000"/>
              </a:lnSpc>
              <a:defRPr/>
            </a:pPr>
            <a:r>
              <a:rPr lang="en-US" dirty="0"/>
              <a:t>Flats, Clusters, Town Houses </a:t>
            </a:r>
            <a:r>
              <a:rPr lang="en-US" dirty="0" err="1"/>
              <a:t>etc</a:t>
            </a:r>
            <a:endParaRPr lang="en-US" dirty="0"/>
          </a:p>
          <a:p>
            <a:pPr>
              <a:lnSpc>
                <a:spcPct val="90000"/>
              </a:lnSpc>
              <a:defRPr/>
            </a:pPr>
            <a:r>
              <a:rPr lang="en-US" b="1" dirty="0"/>
              <a:t>Zoned </a:t>
            </a:r>
            <a:r>
              <a:rPr lang="en-US" b="1" dirty="0" smtClean="0"/>
              <a:t>land</a:t>
            </a:r>
          </a:p>
          <a:p>
            <a:pPr marL="457200" lvl="1" indent="0">
              <a:buNone/>
            </a:pPr>
            <a:endParaRPr lang="en-US" dirty="0" smtClean="0"/>
          </a:p>
          <a:p>
            <a:pPr lvl="1"/>
            <a:endParaRPr lang="en-US" dirty="0"/>
          </a:p>
        </p:txBody>
      </p:sp>
    </p:spTree>
    <p:extLst>
      <p:ext uri="{BB962C8B-B14F-4D97-AF65-F5344CB8AC3E}">
        <p14:creationId xmlns:p14="http://schemas.microsoft.com/office/powerpoint/2010/main" val="3262961481"/>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1285" y="44624"/>
            <a:ext cx="8229600" cy="1143000"/>
          </a:xfrm>
        </p:spPr>
        <p:txBody>
          <a:bodyPr>
            <a:normAutofit/>
          </a:bodyPr>
          <a:lstStyle/>
          <a:p>
            <a:r>
              <a:rPr lang="en-US" sz="4000" b="1" dirty="0" smtClean="0"/>
              <a:t>The Size of the SA Property Sector</a:t>
            </a:r>
            <a:endParaRPr lang="en-US" sz="4000" b="1" dirty="0"/>
          </a:p>
        </p:txBody>
      </p:sp>
      <p:sp>
        <p:nvSpPr>
          <p:cNvPr id="5" name="Rectangle 4"/>
          <p:cNvSpPr/>
          <p:nvPr/>
        </p:nvSpPr>
        <p:spPr>
          <a:xfrm>
            <a:off x="3348038" y="1628775"/>
            <a:ext cx="2303462" cy="792163"/>
          </a:xfrm>
          <a:prstGeom prst="rect">
            <a:avLst/>
          </a:prstGeom>
          <a:gradFill flip="none" rotWithShape="1">
            <a:gsLst>
              <a:gs pos="0">
                <a:schemeClr val="tx2">
                  <a:shade val="30000"/>
                  <a:satMod val="115000"/>
                </a:schemeClr>
              </a:gs>
              <a:gs pos="50000">
                <a:schemeClr val="tx2">
                  <a:shade val="67500"/>
                  <a:satMod val="115000"/>
                </a:schemeClr>
              </a:gs>
              <a:gs pos="100000">
                <a:schemeClr val="tx2">
                  <a:shade val="100000"/>
                  <a:satMod val="115000"/>
                </a:schemeClr>
              </a:gs>
            </a:gsLst>
            <a:lin ang="16200000" scaled="1"/>
            <a:tileRect/>
          </a:gradFill>
        </p:spPr>
        <p:style>
          <a:lnRef idx="1">
            <a:schemeClr val="dk1"/>
          </a:lnRef>
          <a:fillRef idx="2">
            <a:schemeClr val="dk1"/>
          </a:fillRef>
          <a:effectRef idx="1">
            <a:schemeClr val="dk1"/>
          </a:effectRef>
          <a:fontRef idx="minor">
            <a:schemeClr val="dk1"/>
          </a:fontRef>
        </p:style>
        <p:txBody>
          <a:bodyPr anchor="ctr"/>
          <a:lstStyle/>
          <a:p>
            <a:pPr algn="ctr">
              <a:defRPr/>
            </a:pPr>
            <a:r>
              <a:rPr lang="en-ZA" sz="1600" b="1" dirty="0">
                <a:solidFill>
                  <a:schemeClr val="bg1"/>
                </a:solidFill>
              </a:rPr>
              <a:t>South African </a:t>
            </a:r>
          </a:p>
          <a:p>
            <a:pPr algn="ctr">
              <a:defRPr/>
            </a:pPr>
            <a:r>
              <a:rPr lang="en-ZA" sz="1600" b="1" dirty="0">
                <a:solidFill>
                  <a:schemeClr val="bg1"/>
                </a:solidFill>
              </a:rPr>
              <a:t>property sector</a:t>
            </a:r>
          </a:p>
          <a:p>
            <a:pPr algn="ctr">
              <a:defRPr/>
            </a:pPr>
            <a:r>
              <a:rPr lang="en-ZA" sz="1600" b="1" dirty="0">
                <a:solidFill>
                  <a:schemeClr val="bg1"/>
                </a:solidFill>
              </a:rPr>
              <a:t>R4.9 trillion</a:t>
            </a:r>
          </a:p>
        </p:txBody>
      </p:sp>
      <p:sp>
        <p:nvSpPr>
          <p:cNvPr id="6" name="Rectangle 5"/>
          <p:cNvSpPr/>
          <p:nvPr/>
        </p:nvSpPr>
        <p:spPr>
          <a:xfrm>
            <a:off x="1258888" y="2924175"/>
            <a:ext cx="1647825" cy="649288"/>
          </a:xfrm>
          <a:prstGeom prst="rect">
            <a:avLst/>
          </a:prstGeom>
          <a:gradFill flip="none" rotWithShape="1">
            <a:gsLst>
              <a:gs pos="0">
                <a:schemeClr val="tx1">
                  <a:lumMod val="50000"/>
                </a:schemeClr>
              </a:gs>
              <a:gs pos="91000">
                <a:schemeClr val="tx1">
                  <a:lumMod val="50000"/>
                  <a:lumOff val="50000"/>
                  <a:shade val="67500"/>
                  <a:satMod val="115000"/>
                </a:schemeClr>
              </a:gs>
              <a:gs pos="100000">
                <a:schemeClr val="tx1">
                  <a:lumMod val="60000"/>
                  <a:lumOff val="40000"/>
                </a:schemeClr>
              </a:gs>
            </a:gsLst>
            <a:lin ang="16200000" scaled="1"/>
            <a:tileRect/>
          </a:gradFill>
        </p:spPr>
        <p:style>
          <a:lnRef idx="1">
            <a:schemeClr val="dk1"/>
          </a:lnRef>
          <a:fillRef idx="2">
            <a:schemeClr val="dk1"/>
          </a:fillRef>
          <a:effectRef idx="1">
            <a:schemeClr val="dk1"/>
          </a:effectRef>
          <a:fontRef idx="minor">
            <a:schemeClr val="dk1"/>
          </a:fontRef>
        </p:style>
        <p:txBody>
          <a:bodyPr anchor="ctr"/>
          <a:lstStyle/>
          <a:p>
            <a:pPr algn="ctr">
              <a:defRPr/>
            </a:pPr>
            <a:r>
              <a:rPr lang="en-ZA" b="1" dirty="0">
                <a:solidFill>
                  <a:schemeClr val="bg1"/>
                </a:solidFill>
              </a:rPr>
              <a:t>Non residential</a:t>
            </a:r>
          </a:p>
          <a:p>
            <a:pPr algn="ctr">
              <a:defRPr/>
            </a:pPr>
            <a:r>
              <a:rPr lang="en-ZA" b="1" dirty="0">
                <a:solidFill>
                  <a:schemeClr val="bg1"/>
                </a:solidFill>
              </a:rPr>
              <a:t>R780 billion</a:t>
            </a:r>
          </a:p>
        </p:txBody>
      </p:sp>
      <p:sp>
        <p:nvSpPr>
          <p:cNvPr id="7" name="Rectangle 6"/>
          <p:cNvSpPr/>
          <p:nvPr/>
        </p:nvSpPr>
        <p:spPr>
          <a:xfrm>
            <a:off x="2963863" y="2924175"/>
            <a:ext cx="1512887" cy="649288"/>
          </a:xfrm>
          <a:prstGeom prst="rect">
            <a:avLst/>
          </a:prstGeom>
          <a:gradFill flip="none" rotWithShape="1">
            <a:gsLst>
              <a:gs pos="0">
                <a:schemeClr val="tx1">
                  <a:lumMod val="50000"/>
                </a:schemeClr>
              </a:gs>
              <a:gs pos="91000">
                <a:schemeClr val="tx1">
                  <a:lumMod val="50000"/>
                  <a:lumOff val="50000"/>
                  <a:shade val="67500"/>
                  <a:satMod val="115000"/>
                </a:schemeClr>
              </a:gs>
              <a:gs pos="100000">
                <a:schemeClr val="tx1">
                  <a:lumMod val="60000"/>
                  <a:lumOff val="40000"/>
                </a:schemeClr>
              </a:gs>
            </a:gsLst>
            <a:lin ang="16200000" scaled="1"/>
            <a:tileRect/>
          </a:gradFill>
        </p:spPr>
        <p:style>
          <a:lnRef idx="1">
            <a:schemeClr val="dk1"/>
          </a:lnRef>
          <a:fillRef idx="2">
            <a:schemeClr val="dk1"/>
          </a:fillRef>
          <a:effectRef idx="1">
            <a:schemeClr val="dk1"/>
          </a:effectRef>
          <a:fontRef idx="minor">
            <a:schemeClr val="dk1"/>
          </a:fontRef>
        </p:style>
        <p:txBody>
          <a:bodyPr anchor="ctr"/>
          <a:lstStyle/>
          <a:p>
            <a:pPr algn="ctr">
              <a:defRPr/>
            </a:pPr>
            <a:r>
              <a:rPr lang="en-ZA" b="1" dirty="0">
                <a:solidFill>
                  <a:schemeClr val="bg1"/>
                </a:solidFill>
              </a:rPr>
              <a:t>Residential</a:t>
            </a:r>
          </a:p>
          <a:p>
            <a:pPr algn="ctr">
              <a:defRPr/>
            </a:pPr>
            <a:r>
              <a:rPr lang="en-ZA" b="1" dirty="0">
                <a:solidFill>
                  <a:schemeClr val="bg1"/>
                </a:solidFill>
              </a:rPr>
              <a:t>R3.0 trillion</a:t>
            </a:r>
          </a:p>
        </p:txBody>
      </p:sp>
      <p:sp>
        <p:nvSpPr>
          <p:cNvPr id="8" name="Rectangle 7"/>
          <p:cNvSpPr/>
          <p:nvPr/>
        </p:nvSpPr>
        <p:spPr>
          <a:xfrm>
            <a:off x="4524375" y="2924175"/>
            <a:ext cx="1608138" cy="649288"/>
          </a:xfrm>
          <a:prstGeom prst="rect">
            <a:avLst/>
          </a:prstGeom>
          <a:gradFill flip="none" rotWithShape="1">
            <a:gsLst>
              <a:gs pos="0">
                <a:schemeClr val="tx1">
                  <a:lumMod val="50000"/>
                </a:schemeClr>
              </a:gs>
              <a:gs pos="91000">
                <a:schemeClr val="tx1">
                  <a:lumMod val="50000"/>
                  <a:lumOff val="50000"/>
                  <a:shade val="67500"/>
                  <a:satMod val="115000"/>
                </a:schemeClr>
              </a:gs>
              <a:gs pos="100000">
                <a:schemeClr val="tx1">
                  <a:lumMod val="60000"/>
                  <a:lumOff val="40000"/>
                </a:schemeClr>
              </a:gs>
            </a:gsLst>
            <a:lin ang="16200000" scaled="1"/>
            <a:tileRect/>
          </a:gradFill>
        </p:spPr>
        <p:style>
          <a:lnRef idx="1">
            <a:schemeClr val="dk1"/>
          </a:lnRef>
          <a:fillRef idx="2">
            <a:schemeClr val="dk1"/>
          </a:fillRef>
          <a:effectRef idx="1">
            <a:schemeClr val="dk1"/>
          </a:effectRef>
          <a:fontRef idx="minor">
            <a:schemeClr val="dk1"/>
          </a:fontRef>
        </p:style>
        <p:txBody>
          <a:bodyPr anchor="ctr"/>
          <a:lstStyle/>
          <a:p>
            <a:pPr algn="ctr">
              <a:defRPr/>
            </a:pPr>
            <a:r>
              <a:rPr lang="en-ZA" b="1" dirty="0">
                <a:solidFill>
                  <a:schemeClr val="bg1"/>
                </a:solidFill>
              </a:rPr>
              <a:t>Public</a:t>
            </a:r>
          </a:p>
          <a:p>
            <a:pPr algn="ctr">
              <a:defRPr/>
            </a:pPr>
            <a:r>
              <a:rPr lang="en-ZA" b="1" dirty="0">
                <a:solidFill>
                  <a:schemeClr val="bg1"/>
                </a:solidFill>
              </a:rPr>
              <a:t>R570 billion</a:t>
            </a:r>
          </a:p>
        </p:txBody>
      </p:sp>
      <p:sp>
        <p:nvSpPr>
          <p:cNvPr id="9" name="Rectangle 8"/>
          <p:cNvSpPr/>
          <p:nvPr/>
        </p:nvSpPr>
        <p:spPr>
          <a:xfrm>
            <a:off x="6180138" y="2924175"/>
            <a:ext cx="1512887" cy="649288"/>
          </a:xfrm>
          <a:prstGeom prst="rect">
            <a:avLst/>
          </a:prstGeom>
          <a:gradFill flip="none" rotWithShape="1">
            <a:gsLst>
              <a:gs pos="0">
                <a:schemeClr val="tx1">
                  <a:lumMod val="50000"/>
                </a:schemeClr>
              </a:gs>
              <a:gs pos="91000">
                <a:schemeClr val="tx1">
                  <a:lumMod val="50000"/>
                  <a:lumOff val="50000"/>
                  <a:shade val="67500"/>
                  <a:satMod val="115000"/>
                </a:schemeClr>
              </a:gs>
              <a:gs pos="100000">
                <a:schemeClr val="tx1">
                  <a:lumMod val="60000"/>
                  <a:lumOff val="40000"/>
                </a:schemeClr>
              </a:gs>
            </a:gsLst>
            <a:lin ang="16200000" scaled="1"/>
            <a:tileRect/>
          </a:gradFill>
        </p:spPr>
        <p:style>
          <a:lnRef idx="1">
            <a:schemeClr val="dk1"/>
          </a:lnRef>
          <a:fillRef idx="2">
            <a:schemeClr val="dk1"/>
          </a:fillRef>
          <a:effectRef idx="1">
            <a:schemeClr val="dk1"/>
          </a:effectRef>
          <a:fontRef idx="minor">
            <a:schemeClr val="dk1"/>
          </a:fontRef>
        </p:style>
        <p:txBody>
          <a:bodyPr anchor="ctr"/>
          <a:lstStyle/>
          <a:p>
            <a:pPr algn="ctr">
              <a:defRPr/>
            </a:pPr>
            <a:r>
              <a:rPr lang="en-ZA" b="1" dirty="0">
                <a:solidFill>
                  <a:schemeClr val="bg1"/>
                </a:solidFill>
              </a:rPr>
              <a:t>Zoned urban land</a:t>
            </a:r>
          </a:p>
          <a:p>
            <a:pPr algn="ctr">
              <a:defRPr/>
            </a:pPr>
            <a:r>
              <a:rPr lang="en-ZA" b="1" dirty="0">
                <a:solidFill>
                  <a:schemeClr val="bg1"/>
                </a:solidFill>
              </a:rPr>
              <a:t>R520 billion</a:t>
            </a:r>
          </a:p>
        </p:txBody>
      </p:sp>
      <p:cxnSp>
        <p:nvCxnSpPr>
          <p:cNvPr id="10" name="Elbow Connector 9"/>
          <p:cNvCxnSpPr>
            <a:stCxn id="9" idx="0"/>
            <a:endCxn id="5" idx="2"/>
          </p:cNvCxnSpPr>
          <p:nvPr/>
        </p:nvCxnSpPr>
        <p:spPr>
          <a:xfrm rot="16200000" flipV="1">
            <a:off x="5466557" y="1454944"/>
            <a:ext cx="503237" cy="2435225"/>
          </a:xfrm>
          <a:prstGeom prst="bentConnector3">
            <a:avLst>
              <a:gd name="adj1" fmla="val 50000"/>
            </a:avLst>
          </a:prstGeom>
          <a:ln>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11" name="Elbow Connector 10"/>
          <p:cNvCxnSpPr>
            <a:endCxn id="5" idx="2"/>
          </p:cNvCxnSpPr>
          <p:nvPr/>
        </p:nvCxnSpPr>
        <p:spPr>
          <a:xfrm rot="5400000" flipH="1" flipV="1">
            <a:off x="4140249" y="2564657"/>
            <a:ext cx="503238" cy="215801"/>
          </a:xfrm>
          <a:prstGeom prst="bentConnector3">
            <a:avLst>
              <a:gd name="adj1" fmla="val 50000"/>
            </a:avLst>
          </a:prstGeom>
          <a:ln>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1258888" y="3716338"/>
            <a:ext cx="1647825" cy="360362"/>
          </a:xfrm>
          <a:prstGeom prst="rect">
            <a:avLst/>
          </a:prstGeom>
          <a:gradFill>
            <a:gsLst>
              <a:gs pos="0">
                <a:srgbClr val="FFEFD1"/>
              </a:gs>
              <a:gs pos="25000">
                <a:srgbClr val="F0EBD5"/>
              </a:gs>
              <a:gs pos="100000">
                <a:srgbClr val="D1C39F"/>
              </a:gs>
            </a:gsLst>
            <a:lin ang="16200000" scaled="0"/>
          </a:gradFill>
          <a:ln w="63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ZA" sz="1200" b="1" dirty="0">
                <a:solidFill>
                  <a:schemeClr val="tx1">
                    <a:lumMod val="75000"/>
                  </a:schemeClr>
                </a:solidFill>
              </a:rPr>
              <a:t>Retail  R340 billion</a:t>
            </a:r>
          </a:p>
        </p:txBody>
      </p:sp>
      <p:sp>
        <p:nvSpPr>
          <p:cNvPr id="13" name="Rectangle 12"/>
          <p:cNvSpPr/>
          <p:nvPr/>
        </p:nvSpPr>
        <p:spPr>
          <a:xfrm>
            <a:off x="1258888" y="4149725"/>
            <a:ext cx="1647825" cy="358775"/>
          </a:xfrm>
          <a:prstGeom prst="rect">
            <a:avLst/>
          </a:prstGeom>
          <a:gradFill>
            <a:gsLst>
              <a:gs pos="0">
                <a:srgbClr val="FFEFD1"/>
              </a:gs>
              <a:gs pos="25000">
                <a:srgbClr val="F0EBD5"/>
              </a:gs>
              <a:gs pos="100000">
                <a:srgbClr val="D1C39F"/>
              </a:gs>
            </a:gsLst>
            <a:lin ang="16200000" scaled="0"/>
          </a:gradFill>
          <a:ln w="63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ZA" sz="1200" b="1" dirty="0">
                <a:solidFill>
                  <a:schemeClr val="tx1">
                    <a:lumMod val="75000"/>
                  </a:schemeClr>
                </a:solidFill>
              </a:rPr>
              <a:t>Office R228 billion</a:t>
            </a:r>
          </a:p>
        </p:txBody>
      </p:sp>
      <p:sp>
        <p:nvSpPr>
          <p:cNvPr id="14" name="Rectangle 13"/>
          <p:cNvSpPr/>
          <p:nvPr/>
        </p:nvSpPr>
        <p:spPr>
          <a:xfrm>
            <a:off x="1258888" y="4581525"/>
            <a:ext cx="1647825" cy="360363"/>
          </a:xfrm>
          <a:prstGeom prst="rect">
            <a:avLst/>
          </a:prstGeom>
          <a:gradFill>
            <a:gsLst>
              <a:gs pos="0">
                <a:srgbClr val="FFEFD1"/>
              </a:gs>
              <a:gs pos="25000">
                <a:srgbClr val="F0EBD5"/>
              </a:gs>
              <a:gs pos="100000">
                <a:srgbClr val="D1C39F"/>
              </a:gs>
            </a:gsLst>
            <a:lin ang="16200000" scaled="0"/>
          </a:gradFill>
          <a:ln w="63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ZA" sz="1200" b="1" dirty="0">
                <a:solidFill>
                  <a:schemeClr val="tx1">
                    <a:lumMod val="75000"/>
                  </a:schemeClr>
                </a:solidFill>
              </a:rPr>
              <a:t>Industrial R187 billion</a:t>
            </a:r>
          </a:p>
        </p:txBody>
      </p:sp>
      <p:sp>
        <p:nvSpPr>
          <p:cNvPr id="15" name="Rectangle 14"/>
          <p:cNvSpPr/>
          <p:nvPr/>
        </p:nvSpPr>
        <p:spPr>
          <a:xfrm>
            <a:off x="1258887" y="5013325"/>
            <a:ext cx="1647825" cy="360363"/>
          </a:xfrm>
          <a:prstGeom prst="rect">
            <a:avLst/>
          </a:prstGeom>
          <a:gradFill>
            <a:gsLst>
              <a:gs pos="0">
                <a:srgbClr val="FFEFD1"/>
              </a:gs>
              <a:gs pos="25000">
                <a:srgbClr val="F0EBD5"/>
              </a:gs>
              <a:gs pos="100000">
                <a:srgbClr val="D1C39F"/>
              </a:gs>
            </a:gsLst>
            <a:lin ang="16200000" scaled="0"/>
          </a:gradFill>
          <a:ln w="63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ZA" sz="1200" b="1" dirty="0">
                <a:solidFill>
                  <a:schemeClr val="tx1">
                    <a:lumMod val="75000"/>
                  </a:schemeClr>
                </a:solidFill>
              </a:rPr>
              <a:t>Hospitality, leisure, other R25 billion</a:t>
            </a:r>
          </a:p>
        </p:txBody>
      </p:sp>
      <p:sp>
        <p:nvSpPr>
          <p:cNvPr id="16" name="Rectangle 15"/>
          <p:cNvSpPr/>
          <p:nvPr/>
        </p:nvSpPr>
        <p:spPr>
          <a:xfrm>
            <a:off x="4524375" y="3716338"/>
            <a:ext cx="1608138" cy="360362"/>
          </a:xfrm>
          <a:prstGeom prst="rect">
            <a:avLst/>
          </a:prstGeom>
          <a:gradFill>
            <a:gsLst>
              <a:gs pos="0">
                <a:srgbClr val="FFEFD1"/>
              </a:gs>
              <a:gs pos="25000">
                <a:srgbClr val="F0EBD5"/>
              </a:gs>
              <a:gs pos="100000">
                <a:srgbClr val="D1C39F"/>
              </a:gs>
            </a:gsLst>
            <a:lin ang="16200000" scaled="0"/>
          </a:gradFill>
          <a:ln w="63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ZA" sz="1200" b="1" dirty="0">
                <a:solidFill>
                  <a:schemeClr val="tx1">
                    <a:lumMod val="75000"/>
                  </a:schemeClr>
                </a:solidFill>
              </a:rPr>
              <a:t>National R188 billion</a:t>
            </a:r>
          </a:p>
        </p:txBody>
      </p:sp>
      <p:sp>
        <p:nvSpPr>
          <p:cNvPr id="17" name="Rectangle 16"/>
          <p:cNvSpPr/>
          <p:nvPr/>
        </p:nvSpPr>
        <p:spPr>
          <a:xfrm>
            <a:off x="4524375" y="4149725"/>
            <a:ext cx="1608138" cy="358775"/>
          </a:xfrm>
          <a:prstGeom prst="rect">
            <a:avLst/>
          </a:prstGeom>
          <a:gradFill>
            <a:gsLst>
              <a:gs pos="0">
                <a:srgbClr val="FFEFD1"/>
              </a:gs>
              <a:gs pos="25000">
                <a:srgbClr val="F0EBD5"/>
              </a:gs>
              <a:gs pos="100000">
                <a:srgbClr val="D1C39F"/>
              </a:gs>
            </a:gsLst>
            <a:lin ang="16200000" scaled="0"/>
          </a:gradFill>
          <a:ln w="63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ZA" sz="1200" b="1" dirty="0">
                <a:solidFill>
                  <a:schemeClr val="tx1">
                    <a:lumMod val="75000"/>
                  </a:schemeClr>
                </a:solidFill>
              </a:rPr>
              <a:t>Provincial R342 billion</a:t>
            </a:r>
          </a:p>
        </p:txBody>
      </p:sp>
      <p:sp>
        <p:nvSpPr>
          <p:cNvPr id="18" name="Rectangle 17"/>
          <p:cNvSpPr/>
          <p:nvPr/>
        </p:nvSpPr>
        <p:spPr>
          <a:xfrm>
            <a:off x="4524375" y="4581525"/>
            <a:ext cx="1608138" cy="360363"/>
          </a:xfrm>
          <a:prstGeom prst="rect">
            <a:avLst/>
          </a:prstGeom>
          <a:gradFill>
            <a:gsLst>
              <a:gs pos="0">
                <a:srgbClr val="FFEFD1"/>
              </a:gs>
              <a:gs pos="25000">
                <a:srgbClr val="F0EBD5"/>
              </a:gs>
              <a:gs pos="100000">
                <a:srgbClr val="D1C39F"/>
              </a:gs>
            </a:gsLst>
            <a:lin ang="16200000" scaled="0"/>
          </a:gradFill>
          <a:ln w="63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ZA" sz="1200" b="1" dirty="0">
                <a:solidFill>
                  <a:schemeClr val="tx1">
                    <a:lumMod val="75000"/>
                  </a:schemeClr>
                </a:solidFill>
              </a:rPr>
              <a:t>Local R37 billion</a:t>
            </a:r>
          </a:p>
        </p:txBody>
      </p:sp>
      <p:sp>
        <p:nvSpPr>
          <p:cNvPr id="19" name="Rectangle 18"/>
          <p:cNvSpPr/>
          <p:nvPr/>
        </p:nvSpPr>
        <p:spPr>
          <a:xfrm>
            <a:off x="4524375" y="5013325"/>
            <a:ext cx="1608138" cy="360363"/>
          </a:xfrm>
          <a:prstGeom prst="rect">
            <a:avLst/>
          </a:prstGeom>
          <a:gradFill>
            <a:gsLst>
              <a:gs pos="0">
                <a:srgbClr val="FFEFD1"/>
              </a:gs>
              <a:gs pos="25000">
                <a:srgbClr val="F0EBD5"/>
              </a:gs>
              <a:gs pos="100000">
                <a:srgbClr val="D1C39F"/>
              </a:gs>
            </a:gsLst>
            <a:lin ang="16200000" scaled="0"/>
          </a:gradFill>
          <a:ln w="63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ZA" sz="1200" b="1" dirty="0">
                <a:solidFill>
                  <a:schemeClr val="tx1">
                    <a:lumMod val="75000"/>
                  </a:schemeClr>
                </a:solidFill>
              </a:rPr>
              <a:t>SOE R6 billion</a:t>
            </a:r>
          </a:p>
        </p:txBody>
      </p:sp>
      <p:cxnSp>
        <p:nvCxnSpPr>
          <p:cNvPr id="4" name="Straight Connector 3"/>
          <p:cNvCxnSpPr/>
          <p:nvPr/>
        </p:nvCxnSpPr>
        <p:spPr>
          <a:xfrm flipH="1">
            <a:off x="2082800" y="2672556"/>
            <a:ext cx="2416969"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7" name="Straight Connector 26"/>
          <p:cNvCxnSpPr>
            <a:endCxn id="6" idx="0"/>
          </p:cNvCxnSpPr>
          <p:nvPr/>
        </p:nvCxnSpPr>
        <p:spPr>
          <a:xfrm>
            <a:off x="2082800" y="2672556"/>
            <a:ext cx="1" cy="251619"/>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5292079" y="2673325"/>
            <a:ext cx="1" cy="251619"/>
          </a:xfrm>
          <a:prstGeom prst="line">
            <a:avLst/>
          </a:prstGeom>
          <a:ln w="571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1197772"/>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1285" y="44624"/>
            <a:ext cx="8229600" cy="1143000"/>
          </a:xfrm>
        </p:spPr>
        <p:txBody>
          <a:bodyPr>
            <a:normAutofit/>
          </a:bodyPr>
          <a:lstStyle/>
          <a:p>
            <a:r>
              <a:rPr lang="en-US" sz="4000" b="1" dirty="0" smtClean="0"/>
              <a:t>The Size of the SA Property Sector</a:t>
            </a:r>
            <a:endParaRPr lang="en-US" sz="4000" b="1" dirty="0"/>
          </a:p>
        </p:txBody>
      </p:sp>
      <p:sp>
        <p:nvSpPr>
          <p:cNvPr id="20" name="Title 1"/>
          <p:cNvSpPr txBox="1">
            <a:spLocks/>
          </p:cNvSpPr>
          <p:nvPr/>
        </p:nvSpPr>
        <p:spPr>
          <a:xfrm>
            <a:off x="1080120" y="1062038"/>
            <a:ext cx="8460432"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457200" indent="-457200" algn="l">
              <a:buFont typeface="Arial" panose="020B0604020202020204" pitchFamily="34" charset="0"/>
              <a:buChar char="•"/>
            </a:pPr>
            <a:r>
              <a:rPr lang="en-ZA" altLang="en-US" sz="2400" dirty="0" smtClean="0"/>
              <a:t>Review of the size of SA property sector: Result in 2015</a:t>
            </a:r>
            <a:endParaRPr lang="en-ZA" altLang="en-US" sz="2400" dirty="0"/>
          </a:p>
        </p:txBody>
      </p:sp>
      <p:pic>
        <p:nvPicPr>
          <p:cNvPr id="21"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836192" y="2492375"/>
            <a:ext cx="1743075" cy="744538"/>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34617" y="3371850"/>
            <a:ext cx="1681162" cy="7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9217" y="4197350"/>
            <a:ext cx="1706562" cy="744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36192" y="5013325"/>
            <a:ext cx="1609725" cy="877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 name="Rectangle 24"/>
          <p:cNvSpPr/>
          <p:nvPr/>
        </p:nvSpPr>
        <p:spPr>
          <a:xfrm>
            <a:off x="4428579" y="2636838"/>
            <a:ext cx="2232025" cy="360362"/>
          </a:xfrm>
          <a:prstGeom prst="rect">
            <a:avLst/>
          </a:prstGeom>
          <a:gradFill>
            <a:gsLst>
              <a:gs pos="0">
                <a:srgbClr val="FFEFD1"/>
              </a:gs>
              <a:gs pos="25000">
                <a:srgbClr val="F0EBD5"/>
              </a:gs>
              <a:gs pos="100000">
                <a:srgbClr val="D1C39F"/>
              </a:gs>
            </a:gsLst>
            <a:lin ang="16200000" scaled="0"/>
          </a:gradFill>
          <a:ln w="63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ZA" sz="1200" b="1" dirty="0">
                <a:solidFill>
                  <a:schemeClr val="tx1">
                    <a:lumMod val="75000"/>
                  </a:schemeClr>
                </a:solidFill>
              </a:rPr>
              <a:t> </a:t>
            </a:r>
            <a:r>
              <a:rPr lang="en-ZA" sz="1200" b="1" dirty="0" err="1">
                <a:solidFill>
                  <a:schemeClr val="tx1">
                    <a:lumMod val="75000"/>
                  </a:schemeClr>
                </a:solidFill>
              </a:rPr>
              <a:t>est</a:t>
            </a:r>
            <a:r>
              <a:rPr lang="en-ZA" sz="1200" b="1" dirty="0">
                <a:solidFill>
                  <a:schemeClr val="tx1">
                    <a:lumMod val="75000"/>
                  </a:schemeClr>
                </a:solidFill>
              </a:rPr>
              <a:t> Increased by +20%</a:t>
            </a:r>
          </a:p>
        </p:txBody>
      </p:sp>
      <p:sp>
        <p:nvSpPr>
          <p:cNvPr id="26" name="Striped Right Arrow 25"/>
          <p:cNvSpPr/>
          <p:nvPr/>
        </p:nvSpPr>
        <p:spPr>
          <a:xfrm rot="16200000">
            <a:off x="3828504" y="2636838"/>
            <a:ext cx="479425" cy="431800"/>
          </a:xfrm>
          <a:prstGeom prst="stripedRightArrow">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a:p>
        </p:txBody>
      </p:sp>
      <p:sp>
        <p:nvSpPr>
          <p:cNvPr id="27" name="Striped Right Arrow 26"/>
          <p:cNvSpPr/>
          <p:nvPr/>
        </p:nvSpPr>
        <p:spPr>
          <a:xfrm rot="16200000">
            <a:off x="3830092" y="3502025"/>
            <a:ext cx="477838" cy="433387"/>
          </a:xfrm>
          <a:prstGeom prst="stripedRightArrow">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a:p>
        </p:txBody>
      </p:sp>
      <p:sp>
        <p:nvSpPr>
          <p:cNvPr id="28" name="Rectangle 27"/>
          <p:cNvSpPr/>
          <p:nvPr/>
        </p:nvSpPr>
        <p:spPr>
          <a:xfrm>
            <a:off x="4500017" y="3597275"/>
            <a:ext cx="2232025" cy="360363"/>
          </a:xfrm>
          <a:prstGeom prst="rect">
            <a:avLst/>
          </a:prstGeom>
          <a:gradFill>
            <a:gsLst>
              <a:gs pos="0">
                <a:srgbClr val="FFEFD1"/>
              </a:gs>
              <a:gs pos="25000">
                <a:srgbClr val="F0EBD5"/>
              </a:gs>
              <a:gs pos="100000">
                <a:srgbClr val="D1C39F"/>
              </a:gs>
            </a:gsLst>
            <a:lin ang="16200000" scaled="0"/>
          </a:gradFill>
          <a:ln w="63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ZA" sz="1200" b="1" dirty="0" err="1">
                <a:solidFill>
                  <a:schemeClr val="tx1">
                    <a:lumMod val="75000"/>
                  </a:schemeClr>
                </a:solidFill>
              </a:rPr>
              <a:t>est</a:t>
            </a:r>
            <a:r>
              <a:rPr lang="en-ZA" sz="1200" b="1" dirty="0">
                <a:solidFill>
                  <a:schemeClr val="tx1">
                    <a:lumMod val="75000"/>
                  </a:schemeClr>
                </a:solidFill>
              </a:rPr>
              <a:t> Increased by +30%</a:t>
            </a:r>
          </a:p>
        </p:txBody>
      </p:sp>
      <p:sp>
        <p:nvSpPr>
          <p:cNvPr id="29" name="Rectangle 28"/>
          <p:cNvSpPr/>
          <p:nvPr/>
        </p:nvSpPr>
        <p:spPr>
          <a:xfrm>
            <a:off x="3709442" y="4149725"/>
            <a:ext cx="647700" cy="830263"/>
          </a:xfrm>
          <a:prstGeom prst="rect">
            <a:avLst/>
          </a:prstGeom>
        </p:spPr>
        <p:txBody>
          <a:bodyPr>
            <a:spAutoFit/>
          </a:bodyPr>
          <a:lstStyle/>
          <a:p>
            <a:pPr algn="ctr">
              <a:defRPr/>
            </a:pPr>
            <a:r>
              <a:rPr lang="en-US" sz="4800" b="1" dirty="0">
                <a:solidFill>
                  <a:schemeClr val="tx2">
                    <a:lumMod val="60000"/>
                    <a:lumOff val="40000"/>
                  </a:schemeClr>
                </a:solidFill>
              </a:rPr>
              <a:t>?</a:t>
            </a:r>
            <a:endParaRPr lang="en-US" sz="4800" dirty="0">
              <a:solidFill>
                <a:schemeClr val="tx2">
                  <a:lumMod val="60000"/>
                  <a:lumOff val="40000"/>
                </a:schemeClr>
              </a:solidFill>
            </a:endParaRPr>
          </a:p>
        </p:txBody>
      </p:sp>
      <p:sp>
        <p:nvSpPr>
          <p:cNvPr id="30" name="Rectangle 29"/>
          <p:cNvSpPr/>
          <p:nvPr/>
        </p:nvSpPr>
        <p:spPr>
          <a:xfrm>
            <a:off x="4500017" y="4292600"/>
            <a:ext cx="2232025" cy="492125"/>
          </a:xfrm>
          <a:prstGeom prst="rect">
            <a:avLst/>
          </a:prstGeom>
          <a:gradFill>
            <a:gsLst>
              <a:gs pos="0">
                <a:srgbClr val="FFEFD1"/>
              </a:gs>
              <a:gs pos="25000">
                <a:srgbClr val="F0EBD5"/>
              </a:gs>
              <a:gs pos="100000">
                <a:srgbClr val="D1C39F"/>
              </a:gs>
            </a:gsLst>
            <a:lin ang="16200000" scaled="0"/>
          </a:gradFill>
          <a:ln w="63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200" b="1" dirty="0">
              <a:solidFill>
                <a:schemeClr val="tx1">
                  <a:lumMod val="75000"/>
                </a:schemeClr>
              </a:solidFill>
            </a:endParaRPr>
          </a:p>
          <a:p>
            <a:pPr algn="ctr">
              <a:defRPr/>
            </a:pPr>
            <a:r>
              <a:rPr lang="en-ZA" sz="1200" b="1" dirty="0">
                <a:solidFill>
                  <a:schemeClr val="tx1">
                    <a:lumMod val="75000"/>
                  </a:schemeClr>
                </a:solidFill>
              </a:rPr>
              <a:t>SOE has increased</a:t>
            </a:r>
          </a:p>
          <a:p>
            <a:pPr algn="ctr">
              <a:defRPr/>
            </a:pPr>
            <a:r>
              <a:rPr lang="en-ZA" sz="1200" b="1" dirty="0">
                <a:solidFill>
                  <a:schemeClr val="tx1">
                    <a:lumMod val="75000"/>
                  </a:schemeClr>
                </a:solidFill>
              </a:rPr>
              <a:t>Government unknown</a:t>
            </a:r>
          </a:p>
          <a:p>
            <a:pPr algn="ctr">
              <a:defRPr/>
            </a:pPr>
            <a:endParaRPr lang="en-ZA" sz="1200" b="1" dirty="0">
              <a:solidFill>
                <a:schemeClr val="tx1">
                  <a:lumMod val="75000"/>
                </a:schemeClr>
              </a:solidFill>
            </a:endParaRPr>
          </a:p>
        </p:txBody>
      </p:sp>
      <p:sp>
        <p:nvSpPr>
          <p:cNvPr id="31" name="Striped Right Arrow 30"/>
          <p:cNvSpPr/>
          <p:nvPr/>
        </p:nvSpPr>
        <p:spPr>
          <a:xfrm>
            <a:off x="3996779" y="5243513"/>
            <a:ext cx="503238" cy="431800"/>
          </a:xfrm>
          <a:prstGeom prst="stripedRightArrow">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a:p>
        </p:txBody>
      </p:sp>
      <p:sp>
        <p:nvSpPr>
          <p:cNvPr id="32" name="Rectangle 31"/>
          <p:cNvSpPr/>
          <p:nvPr/>
        </p:nvSpPr>
        <p:spPr>
          <a:xfrm>
            <a:off x="4573042" y="5241925"/>
            <a:ext cx="2232025" cy="360363"/>
          </a:xfrm>
          <a:prstGeom prst="rect">
            <a:avLst/>
          </a:prstGeom>
          <a:gradFill>
            <a:gsLst>
              <a:gs pos="0">
                <a:srgbClr val="FFEFD1"/>
              </a:gs>
              <a:gs pos="25000">
                <a:srgbClr val="F0EBD5"/>
              </a:gs>
              <a:gs pos="100000">
                <a:srgbClr val="D1C39F"/>
              </a:gs>
            </a:gsLst>
            <a:lin ang="16200000" scaled="0"/>
          </a:gradFill>
          <a:ln w="63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ZA" sz="1200" b="1" dirty="0">
                <a:solidFill>
                  <a:schemeClr val="tx1">
                    <a:lumMod val="75000"/>
                  </a:schemeClr>
                </a:solidFill>
              </a:rPr>
              <a:t>Stable</a:t>
            </a:r>
          </a:p>
        </p:txBody>
      </p:sp>
      <p:sp>
        <p:nvSpPr>
          <p:cNvPr id="33" name="Rectangle 32"/>
          <p:cNvSpPr/>
          <p:nvPr/>
        </p:nvSpPr>
        <p:spPr>
          <a:xfrm>
            <a:off x="3420517" y="5027613"/>
            <a:ext cx="647700" cy="830262"/>
          </a:xfrm>
          <a:prstGeom prst="rect">
            <a:avLst/>
          </a:prstGeom>
        </p:spPr>
        <p:txBody>
          <a:bodyPr>
            <a:spAutoFit/>
          </a:bodyPr>
          <a:lstStyle/>
          <a:p>
            <a:pPr algn="ctr">
              <a:defRPr/>
            </a:pPr>
            <a:r>
              <a:rPr lang="en-US" sz="4800" b="1" dirty="0">
                <a:solidFill>
                  <a:schemeClr val="tx2">
                    <a:lumMod val="60000"/>
                    <a:lumOff val="40000"/>
                  </a:schemeClr>
                </a:solidFill>
              </a:rPr>
              <a:t>?</a:t>
            </a:r>
            <a:endParaRPr lang="en-US" sz="4800" dirty="0">
              <a:solidFill>
                <a:schemeClr val="tx2">
                  <a:lumMod val="60000"/>
                  <a:lumOff val="40000"/>
                </a:schemeClr>
              </a:solidFill>
            </a:endParaRPr>
          </a:p>
        </p:txBody>
      </p:sp>
      <p:sp>
        <p:nvSpPr>
          <p:cNvPr id="34" name="Title 1"/>
          <p:cNvSpPr txBox="1">
            <a:spLocks/>
          </p:cNvSpPr>
          <p:nvPr/>
        </p:nvSpPr>
        <p:spPr>
          <a:xfrm>
            <a:off x="152400" y="5742384"/>
            <a:ext cx="8460432"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457200" indent="-457200" algn="l">
              <a:buFont typeface="Arial" panose="020B0604020202020204" pitchFamily="34" charset="0"/>
              <a:buChar char="•"/>
            </a:pPr>
            <a:r>
              <a:rPr lang="en-ZA" altLang="en-US" sz="2400" dirty="0" smtClean="0"/>
              <a:t>2014 house Transactions in the residential market is R5.2 Billion </a:t>
            </a:r>
            <a:endParaRPr lang="en-ZA" altLang="en-US" sz="2400" dirty="0"/>
          </a:p>
        </p:txBody>
      </p:sp>
    </p:spTree>
    <p:extLst>
      <p:ext uri="{BB962C8B-B14F-4D97-AF65-F5344CB8AC3E}">
        <p14:creationId xmlns:p14="http://schemas.microsoft.com/office/powerpoint/2010/main" val="2860093912"/>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21" name="Title 1"/>
          <p:cNvSpPr>
            <a:spLocks noGrp="1"/>
          </p:cNvSpPr>
          <p:nvPr>
            <p:ph type="title"/>
          </p:nvPr>
        </p:nvSpPr>
        <p:spPr>
          <a:xfrm>
            <a:off x="457200" y="207963"/>
            <a:ext cx="8229600" cy="1143000"/>
          </a:xfrm>
        </p:spPr>
        <p:txBody>
          <a:bodyPr/>
          <a:lstStyle/>
          <a:p>
            <a:pPr eaLnBrk="1" hangingPunct="1"/>
            <a:r>
              <a:rPr lang="en-US" altLang="en-US" b="1" dirty="0" smtClean="0"/>
              <a:t>Residential Transactions</a:t>
            </a:r>
          </a:p>
        </p:txBody>
      </p:sp>
      <p:sp>
        <p:nvSpPr>
          <p:cNvPr id="3" name="Content Placeholder 2"/>
          <p:cNvSpPr>
            <a:spLocks noGrp="1"/>
          </p:cNvSpPr>
          <p:nvPr>
            <p:ph idx="1"/>
          </p:nvPr>
        </p:nvSpPr>
        <p:spPr>
          <a:xfrm>
            <a:off x="596200" y="1485900"/>
            <a:ext cx="8229600" cy="5291138"/>
          </a:xfrm>
        </p:spPr>
        <p:txBody>
          <a:bodyPr rtlCol="0">
            <a:normAutofit lnSpcReduction="10000"/>
          </a:bodyPr>
          <a:lstStyle/>
          <a:p>
            <a:pPr eaLnBrk="1" fontAlgn="auto" hangingPunct="1">
              <a:spcAft>
                <a:spcPts val="0"/>
              </a:spcAft>
              <a:buFont typeface="Arial"/>
              <a:buChar char="•"/>
              <a:defRPr/>
            </a:pPr>
            <a:r>
              <a:rPr lang="en-US" sz="3600" b="1" dirty="0" smtClean="0">
                <a:latin typeface="+mj-lt"/>
              </a:rPr>
              <a:t>2014</a:t>
            </a:r>
          </a:p>
          <a:p>
            <a:pPr lvl="2" eaLnBrk="1" fontAlgn="auto" hangingPunct="1">
              <a:spcAft>
                <a:spcPts val="0"/>
              </a:spcAft>
              <a:buFont typeface="Arial"/>
              <a:buChar char="•"/>
              <a:defRPr/>
            </a:pPr>
            <a:r>
              <a:rPr lang="en-US" b="1" dirty="0" smtClean="0">
                <a:latin typeface="+mj-lt"/>
              </a:rPr>
              <a:t>R52 Billion transaction</a:t>
            </a:r>
          </a:p>
          <a:p>
            <a:pPr lvl="2" eaLnBrk="1" fontAlgn="auto" hangingPunct="1">
              <a:spcAft>
                <a:spcPts val="0"/>
              </a:spcAft>
              <a:buFont typeface="Arial"/>
              <a:buChar char="•"/>
              <a:defRPr/>
            </a:pPr>
            <a:r>
              <a:rPr lang="en-US" b="1" dirty="0" smtClean="0">
                <a:latin typeface="+mj-lt"/>
              </a:rPr>
              <a:t>5% average commission</a:t>
            </a:r>
          </a:p>
          <a:p>
            <a:pPr lvl="2" eaLnBrk="1" fontAlgn="auto" hangingPunct="1">
              <a:spcAft>
                <a:spcPts val="0"/>
              </a:spcAft>
              <a:buFont typeface="Arial"/>
              <a:buChar char="•"/>
              <a:defRPr/>
            </a:pPr>
            <a:r>
              <a:rPr lang="en-US" b="1" dirty="0" smtClean="0">
                <a:latin typeface="+mj-lt"/>
              </a:rPr>
              <a:t>R2.6 Million</a:t>
            </a:r>
          </a:p>
          <a:p>
            <a:pPr lvl="1">
              <a:buFont typeface="Arial"/>
              <a:buChar char="•"/>
              <a:defRPr/>
            </a:pPr>
            <a:r>
              <a:rPr lang="en-ZA" b="1" dirty="0"/>
              <a:t>An average transaction is R560K (with average cost of mid-price house at </a:t>
            </a:r>
            <a:endParaRPr lang="en-ZA" b="1" dirty="0" smtClean="0"/>
          </a:p>
          <a:p>
            <a:pPr lvl="2">
              <a:buFont typeface="Arial"/>
              <a:buChar char="•"/>
              <a:defRPr/>
            </a:pPr>
            <a:r>
              <a:rPr lang="en-ZA" dirty="0" smtClean="0"/>
              <a:t>R810k </a:t>
            </a:r>
            <a:r>
              <a:rPr lang="en-ZA" dirty="0"/>
              <a:t>and the low-end house transaction is </a:t>
            </a:r>
            <a:r>
              <a:rPr lang="en-ZA" dirty="0" smtClean="0"/>
              <a:t>R310K. </a:t>
            </a:r>
          </a:p>
          <a:p>
            <a:pPr lvl="2">
              <a:buFont typeface="Arial"/>
              <a:buChar char="•"/>
              <a:defRPr/>
            </a:pPr>
            <a:r>
              <a:rPr lang="en-ZA" dirty="0" smtClean="0"/>
              <a:t>The </a:t>
            </a:r>
            <a:r>
              <a:rPr lang="en-ZA" dirty="0"/>
              <a:t>current housing market is driven by affordable housing in terms of sales</a:t>
            </a:r>
            <a:r>
              <a:rPr lang="en-ZA" dirty="0" smtClean="0"/>
              <a:t>.</a:t>
            </a:r>
          </a:p>
          <a:p>
            <a:pPr lvl="1">
              <a:buFont typeface="Arial"/>
              <a:buChar char="•"/>
              <a:defRPr/>
            </a:pPr>
            <a:r>
              <a:rPr lang="en-ZA" b="1" dirty="0" smtClean="0"/>
              <a:t>According to EAAB </a:t>
            </a:r>
          </a:p>
          <a:p>
            <a:pPr lvl="2">
              <a:buFont typeface="Arial"/>
              <a:buChar char="•"/>
              <a:defRPr/>
            </a:pPr>
            <a:r>
              <a:rPr lang="en-ZA" dirty="0" smtClean="0"/>
              <a:t>62% of estate agencies have 1-5 Estate Agents</a:t>
            </a:r>
          </a:p>
          <a:p>
            <a:pPr lvl="2">
              <a:buFont typeface="Arial"/>
              <a:buChar char="•"/>
              <a:defRPr/>
            </a:pPr>
            <a:r>
              <a:rPr lang="en-ZA" dirty="0" smtClean="0"/>
              <a:t>18% of estate agencies have 6-10 Estate Agents</a:t>
            </a:r>
            <a:endParaRPr lang="en-ZA" dirty="0"/>
          </a:p>
          <a:p>
            <a:pPr lvl="1">
              <a:buFont typeface="Arial"/>
              <a:buChar char="•"/>
              <a:defRPr/>
            </a:pPr>
            <a:endParaRPr lang="en-US" b="1" dirty="0" smtClean="0">
              <a:latin typeface="+mj-lt"/>
            </a:endParaRPr>
          </a:p>
          <a:p>
            <a:pPr eaLnBrk="1" fontAlgn="auto" hangingPunct="1">
              <a:spcAft>
                <a:spcPts val="0"/>
              </a:spcAft>
              <a:buFont typeface="Arial"/>
              <a:buChar char="•"/>
              <a:defRPr/>
            </a:pPr>
            <a:endParaRPr lang="en-US" sz="3600" b="1" dirty="0">
              <a:solidFill>
                <a:srgbClr val="000066"/>
              </a:solidFill>
              <a:latin typeface="+mj-lt"/>
            </a:endParaRPr>
          </a:p>
          <a:p>
            <a:pPr marL="914400" lvl="2" indent="0" eaLnBrk="1" fontAlgn="auto" hangingPunct="1">
              <a:spcAft>
                <a:spcPts val="0"/>
              </a:spcAft>
              <a:buFont typeface="Arial"/>
              <a:buNone/>
              <a:defRPr/>
            </a:pPr>
            <a:endParaRPr lang="en-US" sz="2000" dirty="0" smtClean="0"/>
          </a:p>
          <a:p>
            <a:pPr lvl="2" eaLnBrk="1" fontAlgn="auto" hangingPunct="1">
              <a:spcAft>
                <a:spcPts val="0"/>
              </a:spcAft>
              <a:buFont typeface="Arial"/>
              <a:buChar char="•"/>
              <a:defRPr/>
            </a:pPr>
            <a:endParaRPr lang="en-US" sz="2000" dirty="0" smtClean="0"/>
          </a:p>
          <a:p>
            <a:pPr eaLnBrk="1" fontAlgn="auto" hangingPunct="1">
              <a:spcAft>
                <a:spcPts val="0"/>
              </a:spcAft>
              <a:buFont typeface="Arial"/>
              <a:buChar char="•"/>
              <a:defRPr/>
            </a:pPr>
            <a:endParaRPr lang="en-US" sz="2800" dirty="0" smtClean="0"/>
          </a:p>
          <a:p>
            <a:pPr lvl="1" eaLnBrk="1" fontAlgn="auto" hangingPunct="1">
              <a:spcAft>
                <a:spcPts val="0"/>
              </a:spcAft>
              <a:buFont typeface="Arial"/>
              <a:buChar char="–"/>
              <a:defRPr/>
            </a:pPr>
            <a:endParaRPr lang="en-US" sz="2400" dirty="0" smtClean="0"/>
          </a:p>
          <a:p>
            <a:pPr marL="457200" lvl="1" indent="0" eaLnBrk="1" fontAlgn="auto" hangingPunct="1">
              <a:spcAft>
                <a:spcPts val="0"/>
              </a:spcAft>
              <a:buFont typeface="Arial"/>
              <a:buNone/>
              <a:defRPr/>
            </a:pPr>
            <a:endParaRPr lang="en-US" sz="2400" dirty="0" smtClean="0"/>
          </a:p>
          <a:p>
            <a:pPr lvl="1" eaLnBrk="1" fontAlgn="auto" hangingPunct="1">
              <a:spcAft>
                <a:spcPts val="0"/>
              </a:spcAft>
              <a:buFont typeface="Arial"/>
              <a:buChar char="–"/>
              <a:defRPr/>
            </a:pPr>
            <a:endParaRPr lang="en-US" sz="2400" dirty="0"/>
          </a:p>
        </p:txBody>
      </p:sp>
    </p:spTree>
    <p:extLst>
      <p:ext uri="{BB962C8B-B14F-4D97-AF65-F5344CB8AC3E}">
        <p14:creationId xmlns:p14="http://schemas.microsoft.com/office/powerpoint/2010/main" val="41338568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6" name="Straight Connector 25"/>
          <p:cNvCxnSpPr>
            <a:cxnSpLocks noChangeShapeType="1"/>
          </p:cNvCxnSpPr>
          <p:nvPr/>
        </p:nvCxnSpPr>
        <p:spPr bwMode="auto">
          <a:xfrm>
            <a:off x="827088" y="5457825"/>
            <a:ext cx="5940425" cy="0"/>
          </a:xfrm>
          <a:prstGeom prst="line">
            <a:avLst/>
          </a:prstGeom>
          <a:noFill/>
          <a:ln w="9525">
            <a:solidFill>
              <a:schemeClr val="tx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pic>
        <p:nvPicPr>
          <p:cNvPr id="173059" name="Picture 1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92388" y="1268760"/>
            <a:ext cx="1655762" cy="159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15"/>
          <p:cNvSpPr txBox="1"/>
          <p:nvPr/>
        </p:nvSpPr>
        <p:spPr>
          <a:xfrm>
            <a:off x="1331913" y="2924274"/>
            <a:ext cx="4248150" cy="2492375"/>
          </a:xfrm>
          <a:prstGeom prst="rect">
            <a:avLst/>
          </a:prstGeom>
          <a:noFill/>
        </p:spPr>
        <p:txBody>
          <a:bodyPr>
            <a:spAutoFit/>
          </a:bodyPr>
          <a:lstStyle/>
          <a:p>
            <a:pPr algn="ctr">
              <a:defRPr/>
            </a:pPr>
            <a:r>
              <a:rPr lang="en-ZA" sz="2400" b="1" dirty="0">
                <a:solidFill>
                  <a:schemeClr val="tx1">
                    <a:lumMod val="50000"/>
                  </a:schemeClr>
                </a:solidFill>
                <a:latin typeface="Segoe UI Semibold" pitchFamily="34" charset="0"/>
                <a:ea typeface="+mn-ea"/>
                <a:cs typeface="Arial" pitchFamily="34" charset="0"/>
              </a:rPr>
              <a:t>THE IMPACT OF THE SOUTH AFRICAN PROPERTY SECTOR ON THE NATIONAL ECONOMY</a:t>
            </a:r>
          </a:p>
          <a:p>
            <a:pPr algn="ctr">
              <a:defRPr/>
            </a:pPr>
            <a:endParaRPr lang="en-ZA" dirty="0">
              <a:solidFill>
                <a:schemeClr val="tx1">
                  <a:lumMod val="50000"/>
                </a:schemeClr>
              </a:solidFill>
              <a:latin typeface="Segoe UI Semibold" pitchFamily="34" charset="0"/>
              <a:ea typeface="+mn-ea"/>
              <a:cs typeface="Arial" pitchFamily="34" charset="0"/>
            </a:endParaRPr>
          </a:p>
          <a:p>
            <a:pPr algn="ctr">
              <a:defRPr/>
            </a:pPr>
            <a:r>
              <a:rPr lang="en-ZA" sz="1800" b="1" dirty="0">
                <a:solidFill>
                  <a:schemeClr val="tx1">
                    <a:lumMod val="50000"/>
                  </a:schemeClr>
                </a:solidFill>
                <a:latin typeface="Segoe UI Semibold" pitchFamily="34" charset="0"/>
                <a:ea typeface="+mn-ea"/>
                <a:cs typeface="Arial" pitchFamily="34" charset="0"/>
              </a:rPr>
              <a:t>RESEARCH REPORT</a:t>
            </a:r>
          </a:p>
          <a:p>
            <a:pPr algn="ctr">
              <a:defRPr/>
            </a:pPr>
            <a:r>
              <a:rPr lang="en-ZA" sz="2800" b="1" dirty="0">
                <a:solidFill>
                  <a:schemeClr val="tx1">
                    <a:lumMod val="50000"/>
                  </a:schemeClr>
                </a:solidFill>
                <a:latin typeface="Segoe UI Semibold" pitchFamily="34" charset="0"/>
                <a:ea typeface="+mn-ea"/>
                <a:cs typeface="Arial" pitchFamily="34" charset="0"/>
              </a:rPr>
              <a:t>2013 </a:t>
            </a:r>
          </a:p>
        </p:txBody>
      </p:sp>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68144" y="1965313"/>
            <a:ext cx="3280048" cy="492007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4" name="TextBox 23"/>
          <p:cNvSpPr txBox="1"/>
          <p:nvPr/>
        </p:nvSpPr>
        <p:spPr>
          <a:xfrm>
            <a:off x="2592388" y="5457825"/>
            <a:ext cx="4248150" cy="584200"/>
          </a:xfrm>
          <a:prstGeom prst="rect">
            <a:avLst/>
          </a:prstGeom>
          <a:noFill/>
        </p:spPr>
        <p:txBody>
          <a:bodyPr>
            <a:spAutoFit/>
          </a:bodyPr>
          <a:lstStyle/>
          <a:p>
            <a:pPr algn="r">
              <a:defRPr/>
            </a:pPr>
            <a:r>
              <a:rPr lang="en-ZA" sz="1600" dirty="0">
                <a:solidFill>
                  <a:schemeClr val="tx1">
                    <a:lumMod val="50000"/>
                  </a:schemeClr>
                </a:solidFill>
                <a:latin typeface="+mj-lt"/>
                <a:ea typeface="+mn-ea"/>
                <a:cs typeface="Arial" pitchFamily="34" charset="0"/>
              </a:rPr>
              <a:t>Report released in </a:t>
            </a:r>
          </a:p>
          <a:p>
            <a:pPr algn="r">
              <a:defRPr/>
            </a:pPr>
            <a:r>
              <a:rPr lang="en-ZA" sz="1600" dirty="0">
                <a:solidFill>
                  <a:schemeClr val="tx1">
                    <a:lumMod val="50000"/>
                  </a:schemeClr>
                </a:solidFill>
                <a:latin typeface="+mj-lt"/>
                <a:ea typeface="+mn-ea"/>
                <a:cs typeface="Arial" pitchFamily="34" charset="0"/>
              </a:rPr>
              <a:t>May 2014</a:t>
            </a:r>
          </a:p>
        </p:txBody>
      </p:sp>
    </p:spTree>
    <p:extLst>
      <p:ext uri="{BB962C8B-B14F-4D97-AF65-F5344CB8AC3E}">
        <p14:creationId xmlns:p14="http://schemas.microsoft.com/office/powerpoint/2010/main" val="1058280623"/>
      </p:ext>
    </p:extLst>
  </p:cSld>
  <p:clrMapOvr>
    <a:masterClrMapping/>
  </p:clrMapOvr>
  <p:transition>
    <p:fade/>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Title 1"/>
          <p:cNvSpPr txBox="1">
            <a:spLocks/>
          </p:cNvSpPr>
          <p:nvPr/>
        </p:nvSpPr>
        <p:spPr bwMode="auto">
          <a:xfrm>
            <a:off x="2843410" y="1341438"/>
            <a:ext cx="4248150" cy="42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Aft>
                <a:spcPts val="600"/>
              </a:spcAft>
              <a:buFont typeface="Arial" pitchFamily="34" charset="0"/>
              <a:buChar char="•"/>
              <a:defRPr sz="2400">
                <a:solidFill>
                  <a:srgbClr val="7F7F7F"/>
                </a:solidFill>
                <a:latin typeface="Arial" pitchFamily="34" charset="0"/>
                <a:ea typeface="MS PGothic" pitchFamily="34" charset="-128"/>
                <a:cs typeface="Arial" pitchFamily="34" charset="0"/>
              </a:defRPr>
            </a:lvl1pPr>
            <a:lvl2pPr marL="742950" indent="-285750" eaLnBrk="0" hangingPunct="0">
              <a:spcAft>
                <a:spcPts val="600"/>
              </a:spcAft>
              <a:buFont typeface="Arial" pitchFamily="34" charset="0"/>
              <a:buChar char="–"/>
              <a:defRPr sz="2000">
                <a:solidFill>
                  <a:srgbClr val="7F7F7F"/>
                </a:solidFill>
                <a:latin typeface="Arial" pitchFamily="34" charset="0"/>
                <a:ea typeface="Arial" pitchFamily="34" charset="0"/>
                <a:cs typeface="Arial" pitchFamily="34" charset="0"/>
              </a:defRPr>
            </a:lvl2pPr>
            <a:lvl3pPr marL="1143000" indent="-228600" eaLnBrk="0" hangingPunct="0">
              <a:spcAft>
                <a:spcPts val="600"/>
              </a:spcAft>
              <a:buFont typeface="Arial" pitchFamily="34" charset="0"/>
              <a:buChar char="•"/>
              <a:defRPr sz="2000">
                <a:solidFill>
                  <a:srgbClr val="7F7F7F"/>
                </a:solidFill>
                <a:latin typeface="Arial" pitchFamily="34" charset="0"/>
                <a:ea typeface="Arial" pitchFamily="34" charset="0"/>
                <a:cs typeface="Arial" pitchFamily="34" charset="0"/>
              </a:defRPr>
            </a:lvl3pPr>
            <a:lvl4pPr marL="1600200" indent="-228600" eaLnBrk="0" hangingPunct="0">
              <a:spcAft>
                <a:spcPts val="600"/>
              </a:spcAft>
              <a:buFont typeface="Arial" pitchFamily="34" charset="0"/>
              <a:buChar char="–"/>
              <a:defRPr>
                <a:solidFill>
                  <a:srgbClr val="7F7F7F"/>
                </a:solidFill>
                <a:latin typeface="Arial" pitchFamily="34" charset="0"/>
                <a:ea typeface="Arial" pitchFamily="34" charset="0"/>
                <a:cs typeface="Arial" pitchFamily="34" charset="0"/>
              </a:defRPr>
            </a:lvl4pPr>
            <a:lvl5pPr marL="2057400" indent="-228600" eaLnBrk="0" hangingPunct="0">
              <a:spcAft>
                <a:spcPts val="600"/>
              </a:spcAft>
              <a:buFont typeface="Arial" pitchFamily="34" charset="0"/>
              <a:buChar char="»"/>
              <a:defRPr>
                <a:solidFill>
                  <a:srgbClr val="7F7F7F"/>
                </a:solidFill>
                <a:latin typeface="Arial" pitchFamily="34" charset="0"/>
                <a:ea typeface="Arial" pitchFamily="34" charset="0"/>
                <a:cs typeface="Arial" pitchFamily="34" charset="0"/>
              </a:defRPr>
            </a:lvl5pPr>
            <a:lvl6pPr marL="2514600" indent="-228600" eaLnBrk="0" fontAlgn="base" hangingPunct="0">
              <a:spcBef>
                <a:spcPct val="0"/>
              </a:spcBef>
              <a:spcAft>
                <a:spcPts val="600"/>
              </a:spcAft>
              <a:buFont typeface="Arial" pitchFamily="34" charset="0"/>
              <a:buChar char="»"/>
              <a:defRPr>
                <a:solidFill>
                  <a:srgbClr val="7F7F7F"/>
                </a:solidFill>
                <a:latin typeface="Arial" pitchFamily="34" charset="0"/>
                <a:ea typeface="Arial" pitchFamily="34" charset="0"/>
                <a:cs typeface="Arial" pitchFamily="34" charset="0"/>
              </a:defRPr>
            </a:lvl6pPr>
            <a:lvl7pPr marL="2971800" indent="-228600" eaLnBrk="0" fontAlgn="base" hangingPunct="0">
              <a:spcBef>
                <a:spcPct val="0"/>
              </a:spcBef>
              <a:spcAft>
                <a:spcPts val="600"/>
              </a:spcAft>
              <a:buFont typeface="Arial" pitchFamily="34" charset="0"/>
              <a:buChar char="»"/>
              <a:defRPr>
                <a:solidFill>
                  <a:srgbClr val="7F7F7F"/>
                </a:solidFill>
                <a:latin typeface="Arial" pitchFamily="34" charset="0"/>
                <a:ea typeface="Arial" pitchFamily="34" charset="0"/>
                <a:cs typeface="Arial" pitchFamily="34" charset="0"/>
              </a:defRPr>
            </a:lvl7pPr>
            <a:lvl8pPr marL="3429000" indent="-228600" eaLnBrk="0" fontAlgn="base" hangingPunct="0">
              <a:spcBef>
                <a:spcPct val="0"/>
              </a:spcBef>
              <a:spcAft>
                <a:spcPts val="600"/>
              </a:spcAft>
              <a:buFont typeface="Arial" pitchFamily="34" charset="0"/>
              <a:buChar char="»"/>
              <a:defRPr>
                <a:solidFill>
                  <a:srgbClr val="7F7F7F"/>
                </a:solidFill>
                <a:latin typeface="Arial" pitchFamily="34" charset="0"/>
                <a:ea typeface="Arial" pitchFamily="34" charset="0"/>
                <a:cs typeface="Arial" pitchFamily="34" charset="0"/>
              </a:defRPr>
            </a:lvl8pPr>
            <a:lvl9pPr marL="3886200" indent="-228600" eaLnBrk="0" fontAlgn="base" hangingPunct="0">
              <a:spcBef>
                <a:spcPct val="0"/>
              </a:spcBef>
              <a:spcAft>
                <a:spcPts val="600"/>
              </a:spcAft>
              <a:buFont typeface="Arial" pitchFamily="34" charset="0"/>
              <a:buChar char="»"/>
              <a:defRPr>
                <a:solidFill>
                  <a:srgbClr val="7F7F7F"/>
                </a:solidFill>
                <a:latin typeface="Arial" pitchFamily="34" charset="0"/>
                <a:ea typeface="Arial" pitchFamily="34" charset="0"/>
                <a:cs typeface="Arial" pitchFamily="34" charset="0"/>
              </a:defRPr>
            </a:lvl9pPr>
          </a:lstStyle>
          <a:p>
            <a:pPr>
              <a:spcAft>
                <a:spcPct val="0"/>
              </a:spcAft>
              <a:buFontTx/>
              <a:buNone/>
            </a:pPr>
            <a:r>
              <a:rPr lang="en-US" altLang="en-US" sz="2100" b="1">
                <a:solidFill>
                  <a:schemeClr val="tx2"/>
                </a:solidFill>
              </a:rPr>
              <a:t>Research Phases</a:t>
            </a:r>
            <a:endParaRPr lang="en-ZA" altLang="en-US" sz="2100" b="1">
              <a:solidFill>
                <a:schemeClr val="tx2"/>
              </a:solidFill>
            </a:endParaRPr>
          </a:p>
        </p:txBody>
      </p:sp>
      <p:graphicFrame>
        <p:nvGraphicFramePr>
          <p:cNvPr id="3" name="Diagram 2"/>
          <p:cNvGraphicFramePr/>
          <p:nvPr>
            <p:extLst>
              <p:ext uri="{D42A27DB-BD31-4B8C-83A1-F6EECF244321}">
                <p14:modId xmlns:p14="http://schemas.microsoft.com/office/powerpoint/2010/main" val="1319178242"/>
              </p:ext>
            </p:extLst>
          </p:nvPr>
        </p:nvGraphicFramePr>
        <p:xfrm>
          <a:off x="1475680" y="1957288"/>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4084" name="TextBox 3"/>
          <p:cNvSpPr txBox="1">
            <a:spLocks noChangeArrowheads="1"/>
          </p:cNvSpPr>
          <p:nvPr/>
        </p:nvSpPr>
        <p:spPr bwMode="auto">
          <a:xfrm>
            <a:off x="1619448" y="6094413"/>
            <a:ext cx="5122862"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Aft>
                <a:spcPts val="600"/>
              </a:spcAft>
              <a:buFont typeface="Arial" pitchFamily="34" charset="0"/>
              <a:buChar char="•"/>
              <a:defRPr sz="2400">
                <a:solidFill>
                  <a:srgbClr val="7F7F7F"/>
                </a:solidFill>
                <a:latin typeface="Arial" pitchFamily="34" charset="0"/>
                <a:ea typeface="MS PGothic" pitchFamily="34" charset="-128"/>
                <a:cs typeface="Arial" pitchFamily="34" charset="0"/>
              </a:defRPr>
            </a:lvl1pPr>
            <a:lvl2pPr marL="742950" indent="-285750" eaLnBrk="0" hangingPunct="0">
              <a:spcAft>
                <a:spcPts val="600"/>
              </a:spcAft>
              <a:buFont typeface="Arial" pitchFamily="34" charset="0"/>
              <a:buChar char="–"/>
              <a:defRPr sz="2000">
                <a:solidFill>
                  <a:srgbClr val="7F7F7F"/>
                </a:solidFill>
                <a:latin typeface="Arial" pitchFamily="34" charset="0"/>
                <a:ea typeface="Arial" pitchFamily="34" charset="0"/>
                <a:cs typeface="Arial" pitchFamily="34" charset="0"/>
              </a:defRPr>
            </a:lvl2pPr>
            <a:lvl3pPr marL="1143000" indent="-228600" eaLnBrk="0" hangingPunct="0">
              <a:spcAft>
                <a:spcPts val="600"/>
              </a:spcAft>
              <a:buFont typeface="Arial" pitchFamily="34" charset="0"/>
              <a:buChar char="•"/>
              <a:defRPr sz="2000">
                <a:solidFill>
                  <a:srgbClr val="7F7F7F"/>
                </a:solidFill>
                <a:latin typeface="Arial" pitchFamily="34" charset="0"/>
                <a:ea typeface="Arial" pitchFamily="34" charset="0"/>
                <a:cs typeface="Arial" pitchFamily="34" charset="0"/>
              </a:defRPr>
            </a:lvl3pPr>
            <a:lvl4pPr marL="1600200" indent="-228600" eaLnBrk="0" hangingPunct="0">
              <a:spcAft>
                <a:spcPts val="600"/>
              </a:spcAft>
              <a:buFont typeface="Arial" pitchFamily="34" charset="0"/>
              <a:buChar char="–"/>
              <a:defRPr>
                <a:solidFill>
                  <a:srgbClr val="7F7F7F"/>
                </a:solidFill>
                <a:latin typeface="Arial" pitchFamily="34" charset="0"/>
                <a:ea typeface="Arial" pitchFamily="34" charset="0"/>
                <a:cs typeface="Arial" pitchFamily="34" charset="0"/>
              </a:defRPr>
            </a:lvl4pPr>
            <a:lvl5pPr marL="2057400" indent="-228600" eaLnBrk="0" hangingPunct="0">
              <a:spcAft>
                <a:spcPts val="600"/>
              </a:spcAft>
              <a:buFont typeface="Arial" pitchFamily="34" charset="0"/>
              <a:buChar char="»"/>
              <a:defRPr>
                <a:solidFill>
                  <a:srgbClr val="7F7F7F"/>
                </a:solidFill>
                <a:latin typeface="Arial" pitchFamily="34" charset="0"/>
                <a:ea typeface="Arial" pitchFamily="34" charset="0"/>
                <a:cs typeface="Arial" pitchFamily="34" charset="0"/>
              </a:defRPr>
            </a:lvl5pPr>
            <a:lvl6pPr marL="2514600" indent="-228600" eaLnBrk="0" fontAlgn="base" hangingPunct="0">
              <a:spcBef>
                <a:spcPct val="0"/>
              </a:spcBef>
              <a:spcAft>
                <a:spcPts val="600"/>
              </a:spcAft>
              <a:buFont typeface="Arial" pitchFamily="34" charset="0"/>
              <a:buChar char="»"/>
              <a:defRPr>
                <a:solidFill>
                  <a:srgbClr val="7F7F7F"/>
                </a:solidFill>
                <a:latin typeface="Arial" pitchFamily="34" charset="0"/>
                <a:ea typeface="Arial" pitchFamily="34" charset="0"/>
                <a:cs typeface="Arial" pitchFamily="34" charset="0"/>
              </a:defRPr>
            </a:lvl6pPr>
            <a:lvl7pPr marL="2971800" indent="-228600" eaLnBrk="0" fontAlgn="base" hangingPunct="0">
              <a:spcBef>
                <a:spcPct val="0"/>
              </a:spcBef>
              <a:spcAft>
                <a:spcPts val="600"/>
              </a:spcAft>
              <a:buFont typeface="Arial" pitchFamily="34" charset="0"/>
              <a:buChar char="»"/>
              <a:defRPr>
                <a:solidFill>
                  <a:srgbClr val="7F7F7F"/>
                </a:solidFill>
                <a:latin typeface="Arial" pitchFamily="34" charset="0"/>
                <a:ea typeface="Arial" pitchFamily="34" charset="0"/>
                <a:cs typeface="Arial" pitchFamily="34" charset="0"/>
              </a:defRPr>
            </a:lvl7pPr>
            <a:lvl8pPr marL="3429000" indent="-228600" eaLnBrk="0" fontAlgn="base" hangingPunct="0">
              <a:spcBef>
                <a:spcPct val="0"/>
              </a:spcBef>
              <a:spcAft>
                <a:spcPts val="600"/>
              </a:spcAft>
              <a:buFont typeface="Arial" pitchFamily="34" charset="0"/>
              <a:buChar char="»"/>
              <a:defRPr>
                <a:solidFill>
                  <a:srgbClr val="7F7F7F"/>
                </a:solidFill>
                <a:latin typeface="Arial" pitchFamily="34" charset="0"/>
                <a:ea typeface="Arial" pitchFamily="34" charset="0"/>
                <a:cs typeface="Arial" pitchFamily="34" charset="0"/>
              </a:defRPr>
            </a:lvl8pPr>
            <a:lvl9pPr marL="3886200" indent="-228600" eaLnBrk="0" fontAlgn="base" hangingPunct="0">
              <a:spcBef>
                <a:spcPct val="0"/>
              </a:spcBef>
              <a:spcAft>
                <a:spcPts val="600"/>
              </a:spcAft>
              <a:buFont typeface="Arial" pitchFamily="34" charset="0"/>
              <a:buChar char="»"/>
              <a:defRPr>
                <a:solidFill>
                  <a:srgbClr val="7F7F7F"/>
                </a:solidFill>
                <a:latin typeface="Arial" pitchFamily="34" charset="0"/>
                <a:ea typeface="Arial" pitchFamily="34" charset="0"/>
                <a:cs typeface="Arial" pitchFamily="34" charset="0"/>
              </a:defRPr>
            </a:lvl9pPr>
          </a:lstStyle>
          <a:p>
            <a:pPr eaLnBrk="1" hangingPunct="1">
              <a:spcAft>
                <a:spcPct val="0"/>
              </a:spcAft>
              <a:buFontTx/>
              <a:buNone/>
            </a:pPr>
            <a:r>
              <a:rPr lang="en-US" altLang="en-US" sz="1100">
                <a:solidFill>
                  <a:schemeClr val="tx1"/>
                </a:solidFill>
                <a:latin typeface="Arial Black" pitchFamily="34" charset="0"/>
              </a:rPr>
              <a:t>Research elements in phase 1&amp;2 were done in conjunction with</a:t>
            </a:r>
          </a:p>
          <a:p>
            <a:pPr eaLnBrk="1" hangingPunct="1">
              <a:spcAft>
                <a:spcPct val="0"/>
              </a:spcAft>
              <a:buFontTx/>
              <a:buNone/>
            </a:pPr>
            <a:r>
              <a:rPr lang="en-US" altLang="en-US" sz="1100">
                <a:solidFill>
                  <a:schemeClr val="tx1"/>
                </a:solidFill>
                <a:latin typeface="Arial Black" pitchFamily="34" charset="0"/>
              </a:rPr>
              <a:t> Investment Property Databank (IPD)</a:t>
            </a:r>
            <a:endParaRPr lang="en-ZA" altLang="en-US" sz="1100">
              <a:solidFill>
                <a:schemeClr val="tx1"/>
              </a:solidFill>
              <a:latin typeface="Arial Black" pitchFamily="34" charset="0"/>
            </a:endParaRPr>
          </a:p>
        </p:txBody>
      </p:sp>
      <p:sp>
        <p:nvSpPr>
          <p:cNvPr id="2" name="5-Point Star 1"/>
          <p:cNvSpPr/>
          <p:nvPr/>
        </p:nvSpPr>
        <p:spPr>
          <a:xfrm>
            <a:off x="1079697" y="2420938"/>
            <a:ext cx="3276601" cy="2520950"/>
          </a:xfrm>
          <a:prstGeom prst="star5">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800" b="1" dirty="0">
                <a:solidFill>
                  <a:schemeClr val="tx2">
                    <a:lumMod val="75000"/>
                  </a:schemeClr>
                </a:solidFill>
              </a:rPr>
              <a:t>PHASE  2</a:t>
            </a:r>
            <a:endParaRPr lang="en-ZA" sz="1800" b="1" dirty="0">
              <a:solidFill>
                <a:schemeClr val="tx2">
                  <a:lumMod val="75000"/>
                </a:schemeClr>
              </a:solidFill>
            </a:endParaRPr>
          </a:p>
        </p:txBody>
      </p:sp>
      <p:sp>
        <p:nvSpPr>
          <p:cNvPr id="6" name="Title 1"/>
          <p:cNvSpPr>
            <a:spLocks noGrp="1"/>
          </p:cNvSpPr>
          <p:nvPr>
            <p:ph type="title"/>
          </p:nvPr>
        </p:nvSpPr>
        <p:spPr>
          <a:xfrm>
            <a:off x="2411610" y="0"/>
            <a:ext cx="6192838" cy="1447800"/>
          </a:xfrm>
        </p:spPr>
        <p:txBody>
          <a:bodyPr>
            <a:normAutofit fontScale="90000"/>
          </a:bodyPr>
          <a:lstStyle/>
          <a:p>
            <a:pPr>
              <a:defRPr/>
            </a:pPr>
            <a:r>
              <a:rPr lang="en-ZA" sz="2200" dirty="0" smtClean="0">
                <a:solidFill>
                  <a:schemeClr val="tx1">
                    <a:lumMod val="50000"/>
                  </a:schemeClr>
                </a:solidFill>
                <a:latin typeface="Segoe UI Semibold" pitchFamily="34" charset="0"/>
                <a:ea typeface="ＭＳ Ｐゴシック" charset="0"/>
              </a:rPr>
              <a:t/>
            </a:r>
            <a:br>
              <a:rPr lang="en-ZA" sz="2200" dirty="0" smtClean="0">
                <a:solidFill>
                  <a:schemeClr val="tx1">
                    <a:lumMod val="50000"/>
                  </a:schemeClr>
                </a:solidFill>
                <a:latin typeface="Segoe UI Semibold" pitchFamily="34" charset="0"/>
                <a:ea typeface="ＭＳ Ｐゴシック" charset="0"/>
              </a:rPr>
            </a:br>
            <a:r>
              <a:rPr lang="en-ZA" sz="2200" dirty="0" smtClean="0">
                <a:latin typeface="Arial" charset="0"/>
                <a:ea typeface="ＭＳ Ｐゴシック" charset="0"/>
                <a:cs typeface="Arial" charset="0"/>
              </a:rPr>
              <a:t>The Impact of the South African Property Sector on the National </a:t>
            </a:r>
            <a:r>
              <a:rPr lang="en-ZA" sz="2200" dirty="0">
                <a:latin typeface="Arial" charset="0"/>
                <a:ea typeface="ＭＳ Ｐゴシック" charset="0"/>
                <a:cs typeface="Arial" charset="0"/>
              </a:rPr>
              <a:t>E</a:t>
            </a:r>
            <a:r>
              <a:rPr lang="en-ZA" sz="2200" dirty="0" smtClean="0">
                <a:latin typeface="Arial" charset="0"/>
                <a:ea typeface="ＭＳ Ｐゴシック" charset="0"/>
                <a:cs typeface="Arial" charset="0"/>
              </a:rPr>
              <a:t>conomy</a:t>
            </a:r>
            <a:r>
              <a:rPr lang="en-ZA" sz="2200" dirty="0">
                <a:solidFill>
                  <a:schemeClr val="tx1">
                    <a:lumMod val="50000"/>
                  </a:schemeClr>
                </a:solidFill>
                <a:latin typeface="Segoe UI Semibold" pitchFamily="34" charset="0"/>
                <a:ea typeface="ＭＳ Ｐゴシック" charset="0"/>
              </a:rPr>
              <a:t/>
            </a:r>
            <a:br>
              <a:rPr lang="en-ZA" sz="2200" dirty="0">
                <a:solidFill>
                  <a:schemeClr val="tx1">
                    <a:lumMod val="50000"/>
                  </a:schemeClr>
                </a:solidFill>
                <a:latin typeface="Segoe UI Semibold" pitchFamily="34" charset="0"/>
                <a:ea typeface="ＭＳ Ｐゴシック" charset="0"/>
              </a:rPr>
            </a:br>
            <a:endParaRPr lang="en-ZA" sz="2200" dirty="0">
              <a:latin typeface="Arial" charset="0"/>
              <a:ea typeface="ＭＳ Ｐゴシック" charset="0"/>
              <a:cs typeface="Arial" charset="0"/>
            </a:endParaRPr>
          </a:p>
        </p:txBody>
      </p:sp>
    </p:spTree>
    <p:extLst>
      <p:ext uri="{BB962C8B-B14F-4D97-AF65-F5344CB8AC3E}">
        <p14:creationId xmlns:p14="http://schemas.microsoft.com/office/powerpoint/2010/main" val="22079515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Title 1"/>
          <p:cNvSpPr>
            <a:spLocks noGrp="1"/>
          </p:cNvSpPr>
          <p:nvPr>
            <p:ph type="title"/>
          </p:nvPr>
        </p:nvSpPr>
        <p:spPr>
          <a:xfrm>
            <a:off x="1408113" y="703899"/>
            <a:ext cx="6911975" cy="1065212"/>
          </a:xfrm>
        </p:spPr>
        <p:txBody>
          <a:bodyPr>
            <a:noAutofit/>
          </a:bodyPr>
          <a:lstStyle/>
          <a:p>
            <a:r>
              <a:rPr lang="en-ZA" altLang="en-US" sz="2400" b="1" dirty="0" smtClean="0"/>
              <a:t>THE IMPACT OF THE SOUTH AFRICAN PROPERTY SECTOR ON THE NATIONAL ECONOMY</a:t>
            </a:r>
            <a:r>
              <a:rPr lang="en-ZA" altLang="en-US" dirty="0" smtClean="0"/>
              <a:t/>
            </a:r>
            <a:br>
              <a:rPr lang="en-ZA" altLang="en-US" dirty="0" smtClean="0"/>
            </a:br>
            <a:endParaRPr lang="en-ZA" altLang="en-US" sz="2000" dirty="0" smtClean="0"/>
          </a:p>
        </p:txBody>
      </p:sp>
      <p:cxnSp>
        <p:nvCxnSpPr>
          <p:cNvPr id="39" name="Straight Connector 38"/>
          <p:cNvCxnSpPr>
            <a:cxnSpLocks noChangeShapeType="1"/>
          </p:cNvCxnSpPr>
          <p:nvPr/>
        </p:nvCxnSpPr>
        <p:spPr bwMode="auto">
          <a:xfrm>
            <a:off x="5292725" y="2565400"/>
            <a:ext cx="0" cy="358775"/>
          </a:xfrm>
          <a:prstGeom prst="line">
            <a:avLst/>
          </a:prstGeom>
          <a:noFill/>
          <a:ln w="25400">
            <a:solidFill>
              <a:schemeClr val="accent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pic>
        <p:nvPicPr>
          <p:cNvPr id="175108" name="Picture 2"/>
          <p:cNvPicPr>
            <a:picLocks noChangeAspect="1" noChangeArrowheads="1"/>
          </p:cNvPicPr>
          <p:nvPr/>
        </p:nvPicPr>
        <p:blipFill>
          <a:blip r:embed="rId3">
            <a:extLst>
              <a:ext uri="{28A0092B-C50C-407E-A947-70E740481C1C}">
                <a14:useLocalDpi xmlns:a14="http://schemas.microsoft.com/office/drawing/2010/main" val="0"/>
              </a:ext>
            </a:extLst>
          </a:blip>
          <a:srcRect t="72888" r="-4738" b="-5905"/>
          <a:stretch>
            <a:fillRect/>
          </a:stretch>
        </p:blipFill>
        <p:spPr bwMode="auto">
          <a:xfrm>
            <a:off x="8140700" y="1100138"/>
            <a:ext cx="971550" cy="303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75109" name="Group 1"/>
          <p:cNvGrpSpPr>
            <a:grpSpLocks/>
          </p:cNvGrpSpPr>
          <p:nvPr/>
        </p:nvGrpSpPr>
        <p:grpSpPr bwMode="auto">
          <a:xfrm>
            <a:off x="997654" y="1730375"/>
            <a:ext cx="7613650" cy="4968875"/>
            <a:chOff x="-36513" y="1196975"/>
            <a:chExt cx="9145589" cy="5420680"/>
          </a:xfrm>
        </p:grpSpPr>
        <p:sp>
          <p:nvSpPr>
            <p:cNvPr id="16" name="Rectangle 15"/>
            <p:cNvSpPr/>
            <p:nvPr/>
          </p:nvSpPr>
          <p:spPr>
            <a:xfrm>
              <a:off x="2124028" y="3644075"/>
              <a:ext cx="1584650" cy="432962"/>
            </a:xfrm>
            <a:prstGeom prst="rect">
              <a:avLst/>
            </a:prstGeom>
            <a:gradFill>
              <a:gsLst>
                <a:gs pos="0">
                  <a:srgbClr val="FFEFD1"/>
                </a:gs>
                <a:gs pos="25000">
                  <a:srgbClr val="F0EBD5"/>
                </a:gs>
                <a:gs pos="100000">
                  <a:srgbClr val="D1C39F"/>
                </a:gs>
              </a:gsLst>
              <a:lin ang="16200000" scaled="0"/>
            </a:gradFill>
            <a:ln w="63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ZA" sz="1000" b="1" dirty="0">
                  <a:solidFill>
                    <a:schemeClr val="tx1">
                      <a:lumMod val="75000"/>
                    </a:schemeClr>
                  </a:solidFill>
                </a:rPr>
                <a:t>R43.9 Billion</a:t>
              </a:r>
            </a:p>
          </p:txBody>
        </p:sp>
        <p:sp>
          <p:nvSpPr>
            <p:cNvPr id="24" name="Rectangle 23"/>
            <p:cNvSpPr>
              <a:spLocks noChangeArrowheads="1"/>
            </p:cNvSpPr>
            <p:nvPr/>
          </p:nvSpPr>
          <p:spPr bwMode="auto">
            <a:xfrm>
              <a:off x="1836083" y="2779883"/>
              <a:ext cx="1945059" cy="649443"/>
            </a:xfrm>
            <a:prstGeom prst="rect">
              <a:avLst/>
            </a:prstGeom>
            <a:gradFill rotWithShape="1">
              <a:gsLst>
                <a:gs pos="0">
                  <a:srgbClr val="BEA9D0"/>
                </a:gs>
                <a:gs pos="9000">
                  <a:srgbClr val="7F7F7F"/>
                </a:gs>
                <a:gs pos="100000">
                  <a:srgbClr val="4A335D"/>
                </a:gs>
              </a:gsLst>
              <a:lin ang="5400000" scaled="1"/>
            </a:gradFill>
            <a:ln w="9525">
              <a:solidFill>
                <a:srgbClr val="7C7C7C"/>
              </a:solidFill>
              <a:miter lim="800000"/>
              <a:headEnd/>
              <a:tailEnd/>
            </a:ln>
            <a:effectLst>
              <a:outerShdw blurRad="40000" dist="20000" dir="5400000" rotWithShape="0">
                <a:srgbClr val="808080">
                  <a:alpha val="37999"/>
                </a:srgbClr>
              </a:outerShdw>
            </a:effectLst>
          </p:spPr>
          <p:txBody>
            <a:bodyPr anchor="ctr"/>
            <a:lstStyle/>
            <a:p>
              <a:pPr algn="ctr">
                <a:defRPr/>
              </a:pPr>
              <a:r>
                <a:rPr lang="en-ZA" sz="1050" b="1" dirty="0">
                  <a:solidFill>
                    <a:schemeClr val="bg1"/>
                  </a:solidFill>
                  <a:latin typeface="+mn-lt"/>
                  <a:ea typeface="+mn-ea"/>
                </a:rPr>
                <a:t>Direct </a:t>
              </a:r>
              <a:r>
                <a:rPr lang="en-ZA" sz="900" b="1" dirty="0">
                  <a:solidFill>
                    <a:schemeClr val="bg1"/>
                  </a:solidFill>
                  <a:latin typeface="+mn-lt"/>
                  <a:ea typeface="+mn-ea"/>
                </a:rPr>
                <a:t>Expenditure</a:t>
              </a:r>
              <a:endParaRPr lang="en-ZA" sz="1050" b="1" dirty="0">
                <a:solidFill>
                  <a:schemeClr val="bg1"/>
                </a:solidFill>
                <a:latin typeface="+mn-lt"/>
                <a:ea typeface="+mn-ea"/>
              </a:endParaRPr>
            </a:p>
            <a:p>
              <a:pPr algn="ctr">
                <a:defRPr/>
              </a:pPr>
              <a:r>
                <a:rPr lang="en-ZA" sz="1050" b="1" dirty="0">
                  <a:solidFill>
                    <a:schemeClr val="bg1"/>
                  </a:solidFill>
                  <a:latin typeface="+mn-lt"/>
                  <a:ea typeface="+mn-ea"/>
                </a:rPr>
                <a:t>R93.3 Billion</a:t>
              </a:r>
            </a:p>
          </p:txBody>
        </p:sp>
        <p:sp>
          <p:nvSpPr>
            <p:cNvPr id="28" name="Rectangle 27"/>
            <p:cNvSpPr>
              <a:spLocks noChangeArrowheads="1"/>
            </p:cNvSpPr>
            <p:nvPr/>
          </p:nvSpPr>
          <p:spPr bwMode="auto">
            <a:xfrm>
              <a:off x="3853604" y="1196975"/>
              <a:ext cx="2663968" cy="1056426"/>
            </a:xfrm>
            <a:prstGeom prst="rect">
              <a:avLst/>
            </a:prstGeom>
            <a:solidFill>
              <a:srgbClr val="004071"/>
            </a:solidFill>
            <a:ln w="9525">
              <a:solidFill>
                <a:srgbClr val="7C7C7C"/>
              </a:solidFill>
              <a:miter lim="800000"/>
              <a:headEnd/>
              <a:tailEnd/>
            </a:ln>
            <a:effectLst>
              <a:outerShdw blurRad="40000" dist="20000" dir="5400000" rotWithShape="0">
                <a:srgbClr val="808080">
                  <a:alpha val="37999"/>
                </a:srgbClr>
              </a:outerShdw>
            </a:effectLst>
          </p:spPr>
          <p:txBody>
            <a:bodyPr anchor="ctr"/>
            <a:lstStyle/>
            <a:p>
              <a:pPr algn="ctr">
                <a:defRPr/>
              </a:pPr>
              <a:r>
                <a:rPr lang="en-ZA" sz="1100" b="1" dirty="0">
                  <a:solidFill>
                    <a:schemeClr val="bg1"/>
                  </a:solidFill>
                  <a:latin typeface="+mn-lt"/>
                  <a:ea typeface="+mn-ea"/>
                </a:rPr>
                <a:t>SOUTH AFRICAN PROPERTY SECTOR</a:t>
              </a:r>
            </a:p>
            <a:p>
              <a:pPr algn="ctr">
                <a:defRPr/>
              </a:pPr>
              <a:r>
                <a:rPr lang="en-ZA" sz="1100" b="1" dirty="0">
                  <a:solidFill>
                    <a:schemeClr val="bg1"/>
                  </a:solidFill>
                  <a:latin typeface="+mn-lt"/>
                  <a:ea typeface="+mn-ea"/>
                </a:rPr>
                <a:t>R237.8. Billion</a:t>
              </a:r>
            </a:p>
            <a:p>
              <a:pPr algn="ctr">
                <a:defRPr/>
              </a:pPr>
              <a:endParaRPr lang="en-ZA" sz="1100" b="1" dirty="0">
                <a:solidFill>
                  <a:schemeClr val="bg1"/>
                </a:solidFill>
                <a:latin typeface="+mn-lt"/>
                <a:ea typeface="+mn-ea"/>
              </a:endParaRPr>
            </a:p>
          </p:txBody>
        </p:sp>
        <p:cxnSp>
          <p:nvCxnSpPr>
            <p:cNvPr id="13" name="Straight Connector 12"/>
            <p:cNvCxnSpPr>
              <a:cxnSpLocks noChangeShapeType="1"/>
            </p:cNvCxnSpPr>
            <p:nvPr/>
          </p:nvCxnSpPr>
          <p:spPr bwMode="auto">
            <a:xfrm flipV="1">
              <a:off x="3418826" y="2421391"/>
              <a:ext cx="3600265" cy="0"/>
            </a:xfrm>
            <a:prstGeom prst="line">
              <a:avLst/>
            </a:prstGeom>
            <a:noFill/>
            <a:ln w="25400">
              <a:solidFill>
                <a:schemeClr val="accent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35" name="Straight Connector 34"/>
            <p:cNvCxnSpPr>
              <a:cxnSpLocks noChangeShapeType="1"/>
            </p:cNvCxnSpPr>
            <p:nvPr/>
          </p:nvCxnSpPr>
          <p:spPr bwMode="auto">
            <a:xfrm>
              <a:off x="7019092" y="2421391"/>
              <a:ext cx="0" cy="360224"/>
            </a:xfrm>
            <a:prstGeom prst="line">
              <a:avLst/>
            </a:prstGeom>
            <a:noFill/>
            <a:ln w="25400">
              <a:solidFill>
                <a:schemeClr val="accent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40" name="Straight Connector 39"/>
            <p:cNvCxnSpPr>
              <a:cxnSpLocks noChangeShapeType="1"/>
            </p:cNvCxnSpPr>
            <p:nvPr/>
          </p:nvCxnSpPr>
          <p:spPr bwMode="auto">
            <a:xfrm>
              <a:off x="3418826" y="2421391"/>
              <a:ext cx="0" cy="360224"/>
            </a:xfrm>
            <a:prstGeom prst="line">
              <a:avLst/>
            </a:prstGeom>
            <a:noFill/>
            <a:ln w="25400">
              <a:solidFill>
                <a:schemeClr val="accent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41" name="Straight Connector 40"/>
            <p:cNvCxnSpPr>
              <a:cxnSpLocks noChangeShapeType="1"/>
            </p:cNvCxnSpPr>
            <p:nvPr/>
          </p:nvCxnSpPr>
          <p:spPr bwMode="auto">
            <a:xfrm>
              <a:off x="5293329" y="2275916"/>
              <a:ext cx="0" cy="360224"/>
            </a:xfrm>
            <a:prstGeom prst="line">
              <a:avLst/>
            </a:prstGeom>
            <a:noFill/>
            <a:ln w="25400">
              <a:solidFill>
                <a:schemeClr val="accent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23" name="Rectangle 22"/>
            <p:cNvSpPr>
              <a:spLocks noChangeArrowheads="1"/>
            </p:cNvSpPr>
            <p:nvPr/>
          </p:nvSpPr>
          <p:spPr bwMode="auto">
            <a:xfrm>
              <a:off x="-36513" y="3573069"/>
              <a:ext cx="2088078" cy="649443"/>
            </a:xfrm>
            <a:prstGeom prst="rect">
              <a:avLst/>
            </a:prstGeom>
            <a:gradFill rotWithShape="1">
              <a:gsLst>
                <a:gs pos="0">
                  <a:srgbClr val="BEA9D0"/>
                </a:gs>
                <a:gs pos="9000">
                  <a:srgbClr val="7F7F7F"/>
                </a:gs>
                <a:gs pos="100000">
                  <a:srgbClr val="4A335D"/>
                </a:gs>
              </a:gsLst>
              <a:lin ang="5400000" scaled="1"/>
            </a:gradFill>
            <a:ln w="9525">
              <a:solidFill>
                <a:srgbClr val="7C7C7C"/>
              </a:solidFill>
              <a:miter lim="800000"/>
              <a:headEnd/>
              <a:tailEnd/>
            </a:ln>
            <a:effectLst>
              <a:outerShdw blurRad="40000" dist="20000" dir="5400000" rotWithShape="0">
                <a:srgbClr val="808080">
                  <a:alpha val="37999"/>
                </a:srgbClr>
              </a:outerShdw>
            </a:effectLst>
          </p:spPr>
          <p:txBody>
            <a:bodyPr anchor="ctr"/>
            <a:lstStyle/>
            <a:p>
              <a:pPr algn="ctr">
                <a:defRPr/>
              </a:pPr>
              <a:r>
                <a:rPr lang="en-ZA" sz="1050" b="1" dirty="0">
                  <a:solidFill>
                    <a:schemeClr val="bg1"/>
                  </a:solidFill>
                  <a:latin typeface="+mn-lt"/>
                  <a:ea typeface="+mn-ea"/>
                </a:rPr>
                <a:t>Non-Residential Property Industry</a:t>
              </a:r>
            </a:p>
          </p:txBody>
        </p:sp>
        <p:sp>
          <p:nvSpPr>
            <p:cNvPr id="30" name="Rectangle 29"/>
            <p:cNvSpPr>
              <a:spLocks noChangeArrowheads="1"/>
            </p:cNvSpPr>
            <p:nvPr/>
          </p:nvSpPr>
          <p:spPr bwMode="auto">
            <a:xfrm>
              <a:off x="3924161" y="2781615"/>
              <a:ext cx="1800133" cy="649442"/>
            </a:xfrm>
            <a:prstGeom prst="rect">
              <a:avLst/>
            </a:prstGeom>
            <a:gradFill rotWithShape="1">
              <a:gsLst>
                <a:gs pos="0">
                  <a:srgbClr val="BEA9D0"/>
                </a:gs>
                <a:gs pos="9000">
                  <a:srgbClr val="7F7F7F"/>
                </a:gs>
                <a:gs pos="100000">
                  <a:srgbClr val="4A335D"/>
                </a:gs>
              </a:gsLst>
              <a:lin ang="5400000" scaled="1"/>
            </a:gradFill>
            <a:ln w="9525">
              <a:solidFill>
                <a:srgbClr val="7C7C7C"/>
              </a:solidFill>
              <a:miter lim="800000"/>
              <a:headEnd/>
              <a:tailEnd/>
            </a:ln>
            <a:effectLst>
              <a:outerShdw blurRad="40000" dist="20000" dir="5400000" rotWithShape="0">
                <a:srgbClr val="808080">
                  <a:alpha val="37999"/>
                </a:srgbClr>
              </a:outerShdw>
            </a:effectLst>
          </p:spPr>
          <p:txBody>
            <a:bodyPr anchor="ctr"/>
            <a:lstStyle/>
            <a:p>
              <a:pPr algn="ctr">
                <a:defRPr/>
              </a:pPr>
              <a:r>
                <a:rPr lang="en-ZA" sz="1050" b="1" dirty="0">
                  <a:solidFill>
                    <a:schemeClr val="bg1"/>
                  </a:solidFill>
                  <a:latin typeface="+mn-lt"/>
                  <a:ea typeface="+mn-ea"/>
                </a:rPr>
                <a:t> Contribution GDP</a:t>
              </a:r>
            </a:p>
            <a:p>
              <a:pPr algn="ctr">
                <a:defRPr/>
              </a:pPr>
              <a:r>
                <a:rPr lang="en-ZA" sz="1050" b="1" dirty="0">
                  <a:solidFill>
                    <a:schemeClr val="bg1"/>
                  </a:solidFill>
                  <a:latin typeface="+mn-lt"/>
                  <a:ea typeface="+mn-ea"/>
                </a:rPr>
                <a:t>R191.4 Billion</a:t>
              </a:r>
            </a:p>
          </p:txBody>
        </p:sp>
        <p:sp>
          <p:nvSpPr>
            <p:cNvPr id="31" name="Rectangle 30"/>
            <p:cNvSpPr>
              <a:spLocks noChangeArrowheads="1"/>
            </p:cNvSpPr>
            <p:nvPr/>
          </p:nvSpPr>
          <p:spPr bwMode="auto">
            <a:xfrm>
              <a:off x="7596889" y="2779883"/>
              <a:ext cx="1512187" cy="649443"/>
            </a:xfrm>
            <a:prstGeom prst="rect">
              <a:avLst/>
            </a:prstGeom>
            <a:solidFill>
              <a:srgbClr val="004071"/>
            </a:solidFill>
            <a:ln w="9525">
              <a:solidFill>
                <a:srgbClr val="7C7C7C"/>
              </a:solidFill>
              <a:miter lim="800000"/>
              <a:headEnd/>
              <a:tailEnd/>
            </a:ln>
            <a:effectLst>
              <a:outerShdw blurRad="40000" dist="20000" dir="5400000" rotWithShape="0">
                <a:srgbClr val="808080">
                  <a:alpha val="37999"/>
                </a:srgbClr>
              </a:outerShdw>
            </a:effectLst>
          </p:spPr>
          <p:txBody>
            <a:bodyPr anchor="ctr"/>
            <a:lstStyle/>
            <a:p>
              <a:pPr algn="ctr">
                <a:defRPr/>
              </a:pPr>
              <a:r>
                <a:rPr lang="en-ZA" sz="1050" b="1" dirty="0">
                  <a:solidFill>
                    <a:schemeClr val="bg1"/>
                  </a:solidFill>
                  <a:latin typeface="+mn-lt"/>
                  <a:ea typeface="+mn-ea"/>
                </a:rPr>
                <a:t>TOTAL</a:t>
              </a:r>
            </a:p>
            <a:p>
              <a:pPr algn="ctr">
                <a:defRPr/>
              </a:pPr>
              <a:r>
                <a:rPr lang="en-ZA" sz="1050" b="1" dirty="0">
                  <a:solidFill>
                    <a:schemeClr val="bg1"/>
                  </a:solidFill>
                  <a:latin typeface="+mn-lt"/>
                  <a:ea typeface="+mn-ea"/>
                </a:rPr>
                <a:t>R237.8 Billion</a:t>
              </a:r>
            </a:p>
          </p:txBody>
        </p:sp>
        <p:sp>
          <p:nvSpPr>
            <p:cNvPr id="34" name="Rectangle 33"/>
            <p:cNvSpPr/>
            <p:nvPr/>
          </p:nvSpPr>
          <p:spPr>
            <a:xfrm>
              <a:off x="3996624" y="3644075"/>
              <a:ext cx="1582744" cy="432962"/>
            </a:xfrm>
            <a:prstGeom prst="rect">
              <a:avLst/>
            </a:prstGeom>
            <a:gradFill>
              <a:gsLst>
                <a:gs pos="0">
                  <a:srgbClr val="FFEFD1"/>
                </a:gs>
                <a:gs pos="25000">
                  <a:srgbClr val="F0EBD5"/>
                </a:gs>
                <a:gs pos="100000">
                  <a:srgbClr val="D1C39F"/>
                </a:gs>
              </a:gsLst>
              <a:lin ang="16200000" scaled="0"/>
            </a:gradFill>
            <a:ln w="63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ZA" sz="1000" b="1" dirty="0">
                  <a:solidFill>
                    <a:schemeClr val="tx1">
                      <a:lumMod val="75000"/>
                    </a:schemeClr>
                  </a:solidFill>
                </a:rPr>
                <a:t>R80.8 Billion</a:t>
              </a:r>
            </a:p>
          </p:txBody>
        </p:sp>
        <p:sp>
          <p:nvSpPr>
            <p:cNvPr id="38" name="Rectangle 37"/>
            <p:cNvSpPr/>
            <p:nvPr/>
          </p:nvSpPr>
          <p:spPr>
            <a:xfrm>
              <a:off x="7524426" y="3644075"/>
              <a:ext cx="1584650" cy="432962"/>
            </a:xfrm>
            <a:prstGeom prst="rect">
              <a:avLst/>
            </a:prstGeom>
            <a:solidFill>
              <a:srgbClr val="004071"/>
            </a:solidFill>
            <a:ln w="63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ZA" sz="1000" b="1" dirty="0">
                  <a:solidFill>
                    <a:schemeClr val="bg1"/>
                  </a:solidFill>
                </a:rPr>
                <a:t>R106.1 Billion</a:t>
              </a:r>
            </a:p>
          </p:txBody>
        </p:sp>
        <p:sp>
          <p:nvSpPr>
            <p:cNvPr id="27" name="Rectangle 26"/>
            <p:cNvSpPr>
              <a:spLocks noChangeArrowheads="1"/>
            </p:cNvSpPr>
            <p:nvPr/>
          </p:nvSpPr>
          <p:spPr bwMode="auto">
            <a:xfrm>
              <a:off x="5796756" y="2781615"/>
              <a:ext cx="1657113" cy="791453"/>
            </a:xfrm>
            <a:prstGeom prst="rect">
              <a:avLst/>
            </a:prstGeom>
            <a:gradFill rotWithShape="1">
              <a:gsLst>
                <a:gs pos="0">
                  <a:srgbClr val="BEA9D0"/>
                </a:gs>
                <a:gs pos="9000">
                  <a:srgbClr val="7F7F7F"/>
                </a:gs>
                <a:gs pos="100000">
                  <a:srgbClr val="4A335D"/>
                </a:gs>
              </a:gsLst>
              <a:lin ang="5400000" scaled="1"/>
            </a:gradFill>
            <a:ln w="9525">
              <a:solidFill>
                <a:srgbClr val="7C7C7C"/>
              </a:solidFill>
              <a:miter lim="800000"/>
              <a:headEnd/>
              <a:tailEnd/>
            </a:ln>
            <a:effectLst>
              <a:outerShdw blurRad="40000" dist="20000" dir="5400000" rotWithShape="0">
                <a:srgbClr val="808080">
                  <a:alpha val="37999"/>
                </a:srgbClr>
              </a:outerShdw>
            </a:effectLst>
          </p:spPr>
          <p:txBody>
            <a:bodyPr anchor="ctr"/>
            <a:lstStyle/>
            <a:p>
              <a:pPr algn="ctr">
                <a:defRPr/>
              </a:pPr>
              <a:r>
                <a:rPr lang="en-ZA" sz="1050" b="1" dirty="0">
                  <a:solidFill>
                    <a:schemeClr val="bg1"/>
                  </a:solidFill>
                  <a:latin typeface="+mn-lt"/>
                  <a:ea typeface="+mn-ea"/>
                </a:rPr>
                <a:t> Total </a:t>
              </a:r>
            </a:p>
            <a:p>
              <a:pPr algn="ctr">
                <a:defRPr/>
              </a:pPr>
              <a:r>
                <a:rPr lang="en-US" sz="1050" b="1" dirty="0">
                  <a:solidFill>
                    <a:schemeClr val="bg1"/>
                  </a:solidFill>
                  <a:latin typeface="+mn-lt"/>
                  <a:ea typeface="+mn-ea"/>
                </a:rPr>
                <a:t>T</a:t>
              </a:r>
              <a:r>
                <a:rPr lang="en-ZA" sz="1050" b="1" dirty="0">
                  <a:solidFill>
                    <a:schemeClr val="bg1"/>
                  </a:solidFill>
                  <a:latin typeface="+mn-lt"/>
                  <a:ea typeface="+mn-ea"/>
                </a:rPr>
                <a:t>axes</a:t>
              </a:r>
            </a:p>
            <a:p>
              <a:pPr algn="ctr">
                <a:defRPr/>
              </a:pPr>
              <a:r>
                <a:rPr lang="en-ZA" sz="1050" b="1" dirty="0">
                  <a:solidFill>
                    <a:schemeClr val="bg1"/>
                  </a:solidFill>
                  <a:latin typeface="+mn-lt"/>
                  <a:ea typeface="+mn-ea"/>
                </a:rPr>
                <a:t>R46.5</a:t>
              </a:r>
            </a:p>
            <a:p>
              <a:pPr algn="ctr">
                <a:defRPr/>
              </a:pPr>
              <a:endParaRPr lang="en-ZA" sz="1050" b="1" dirty="0">
                <a:solidFill>
                  <a:schemeClr val="bg1"/>
                </a:solidFill>
                <a:latin typeface="+mn-lt"/>
                <a:ea typeface="+mn-ea"/>
              </a:endParaRPr>
            </a:p>
          </p:txBody>
        </p:sp>
        <p:sp>
          <p:nvSpPr>
            <p:cNvPr id="29" name="Rectangle 28"/>
            <p:cNvSpPr/>
            <p:nvPr/>
          </p:nvSpPr>
          <p:spPr>
            <a:xfrm>
              <a:off x="5796756" y="3644075"/>
              <a:ext cx="1584650" cy="432962"/>
            </a:xfrm>
            <a:prstGeom prst="rect">
              <a:avLst/>
            </a:prstGeom>
            <a:gradFill>
              <a:gsLst>
                <a:gs pos="0">
                  <a:srgbClr val="FFEFD1"/>
                </a:gs>
                <a:gs pos="25000">
                  <a:srgbClr val="F0EBD5"/>
                </a:gs>
                <a:gs pos="100000">
                  <a:srgbClr val="D1C39F"/>
                </a:gs>
              </a:gsLst>
              <a:lin ang="16200000" scaled="0"/>
            </a:gradFill>
            <a:ln w="63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ZA" sz="1000" b="1" dirty="0">
                  <a:solidFill>
                    <a:schemeClr val="tx1">
                      <a:lumMod val="75000"/>
                    </a:schemeClr>
                  </a:solidFill>
                </a:rPr>
                <a:t>R25.3 Billion</a:t>
              </a:r>
            </a:p>
          </p:txBody>
        </p:sp>
        <p:sp>
          <p:nvSpPr>
            <p:cNvPr id="175124" name="TextBox 46"/>
            <p:cNvSpPr txBox="1">
              <a:spLocks noChangeArrowheads="1"/>
            </p:cNvSpPr>
            <p:nvPr/>
          </p:nvSpPr>
          <p:spPr bwMode="auto">
            <a:xfrm>
              <a:off x="1042988" y="6308725"/>
              <a:ext cx="3176994" cy="308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Aft>
                  <a:spcPts val="600"/>
                </a:spcAft>
                <a:buFont typeface="Arial" pitchFamily="34" charset="0"/>
                <a:buChar char="•"/>
                <a:defRPr sz="2400">
                  <a:solidFill>
                    <a:srgbClr val="7F7F7F"/>
                  </a:solidFill>
                  <a:latin typeface="Arial" pitchFamily="34" charset="0"/>
                  <a:ea typeface="MS PGothic" pitchFamily="34" charset="-128"/>
                  <a:cs typeface="Arial" pitchFamily="34" charset="0"/>
                </a:defRPr>
              </a:lvl1pPr>
              <a:lvl2pPr marL="742950" indent="-285750" eaLnBrk="0" hangingPunct="0">
                <a:spcAft>
                  <a:spcPts val="600"/>
                </a:spcAft>
                <a:buFont typeface="Arial" pitchFamily="34" charset="0"/>
                <a:buChar char="–"/>
                <a:defRPr sz="2000">
                  <a:solidFill>
                    <a:srgbClr val="7F7F7F"/>
                  </a:solidFill>
                  <a:latin typeface="Arial" pitchFamily="34" charset="0"/>
                  <a:ea typeface="Arial" pitchFamily="34" charset="0"/>
                  <a:cs typeface="Arial" pitchFamily="34" charset="0"/>
                </a:defRPr>
              </a:lvl2pPr>
              <a:lvl3pPr marL="1143000" indent="-228600" eaLnBrk="0" hangingPunct="0">
                <a:spcAft>
                  <a:spcPts val="600"/>
                </a:spcAft>
                <a:buFont typeface="Arial" pitchFamily="34" charset="0"/>
                <a:buChar char="•"/>
                <a:defRPr sz="2000">
                  <a:solidFill>
                    <a:srgbClr val="7F7F7F"/>
                  </a:solidFill>
                  <a:latin typeface="Arial" pitchFamily="34" charset="0"/>
                  <a:ea typeface="Arial" pitchFamily="34" charset="0"/>
                  <a:cs typeface="Arial" pitchFamily="34" charset="0"/>
                </a:defRPr>
              </a:lvl3pPr>
              <a:lvl4pPr marL="1600200" indent="-228600" eaLnBrk="0" hangingPunct="0">
                <a:spcAft>
                  <a:spcPts val="600"/>
                </a:spcAft>
                <a:buFont typeface="Arial" pitchFamily="34" charset="0"/>
                <a:buChar char="–"/>
                <a:defRPr>
                  <a:solidFill>
                    <a:srgbClr val="7F7F7F"/>
                  </a:solidFill>
                  <a:latin typeface="Arial" pitchFamily="34" charset="0"/>
                  <a:ea typeface="Arial" pitchFamily="34" charset="0"/>
                  <a:cs typeface="Arial" pitchFamily="34" charset="0"/>
                </a:defRPr>
              </a:lvl4pPr>
              <a:lvl5pPr marL="2057400" indent="-228600" eaLnBrk="0" hangingPunct="0">
                <a:spcAft>
                  <a:spcPts val="600"/>
                </a:spcAft>
                <a:buFont typeface="Arial" pitchFamily="34" charset="0"/>
                <a:buChar char="»"/>
                <a:defRPr>
                  <a:solidFill>
                    <a:srgbClr val="7F7F7F"/>
                  </a:solidFill>
                  <a:latin typeface="Arial" pitchFamily="34" charset="0"/>
                  <a:ea typeface="Arial" pitchFamily="34" charset="0"/>
                  <a:cs typeface="Arial" pitchFamily="34" charset="0"/>
                </a:defRPr>
              </a:lvl5pPr>
              <a:lvl6pPr marL="2514600" indent="-228600" eaLnBrk="0" fontAlgn="base" hangingPunct="0">
                <a:spcBef>
                  <a:spcPct val="0"/>
                </a:spcBef>
                <a:spcAft>
                  <a:spcPts val="600"/>
                </a:spcAft>
                <a:buFont typeface="Arial" pitchFamily="34" charset="0"/>
                <a:buChar char="»"/>
                <a:defRPr>
                  <a:solidFill>
                    <a:srgbClr val="7F7F7F"/>
                  </a:solidFill>
                  <a:latin typeface="Arial" pitchFamily="34" charset="0"/>
                  <a:ea typeface="Arial" pitchFamily="34" charset="0"/>
                  <a:cs typeface="Arial" pitchFamily="34" charset="0"/>
                </a:defRPr>
              </a:lvl6pPr>
              <a:lvl7pPr marL="2971800" indent="-228600" eaLnBrk="0" fontAlgn="base" hangingPunct="0">
                <a:spcBef>
                  <a:spcPct val="0"/>
                </a:spcBef>
                <a:spcAft>
                  <a:spcPts val="600"/>
                </a:spcAft>
                <a:buFont typeface="Arial" pitchFamily="34" charset="0"/>
                <a:buChar char="»"/>
                <a:defRPr>
                  <a:solidFill>
                    <a:srgbClr val="7F7F7F"/>
                  </a:solidFill>
                  <a:latin typeface="Arial" pitchFamily="34" charset="0"/>
                  <a:ea typeface="Arial" pitchFamily="34" charset="0"/>
                  <a:cs typeface="Arial" pitchFamily="34" charset="0"/>
                </a:defRPr>
              </a:lvl7pPr>
              <a:lvl8pPr marL="3429000" indent="-228600" eaLnBrk="0" fontAlgn="base" hangingPunct="0">
                <a:spcBef>
                  <a:spcPct val="0"/>
                </a:spcBef>
                <a:spcAft>
                  <a:spcPts val="600"/>
                </a:spcAft>
                <a:buFont typeface="Arial" pitchFamily="34" charset="0"/>
                <a:buChar char="»"/>
                <a:defRPr>
                  <a:solidFill>
                    <a:srgbClr val="7F7F7F"/>
                  </a:solidFill>
                  <a:latin typeface="Arial" pitchFamily="34" charset="0"/>
                  <a:ea typeface="Arial" pitchFamily="34" charset="0"/>
                  <a:cs typeface="Arial" pitchFamily="34" charset="0"/>
                </a:defRPr>
              </a:lvl8pPr>
              <a:lvl9pPr marL="3886200" indent="-228600" eaLnBrk="0" fontAlgn="base" hangingPunct="0">
                <a:spcBef>
                  <a:spcPct val="0"/>
                </a:spcBef>
                <a:spcAft>
                  <a:spcPts val="600"/>
                </a:spcAft>
                <a:buFont typeface="Arial" pitchFamily="34" charset="0"/>
                <a:buChar char="»"/>
                <a:defRPr>
                  <a:solidFill>
                    <a:srgbClr val="7F7F7F"/>
                  </a:solidFill>
                  <a:latin typeface="Arial" pitchFamily="34" charset="0"/>
                  <a:ea typeface="Arial" pitchFamily="34" charset="0"/>
                  <a:cs typeface="Arial" pitchFamily="34" charset="0"/>
                </a:defRPr>
              </a:lvl9pPr>
            </a:lstStyle>
            <a:p>
              <a:pPr eaLnBrk="1" hangingPunct="1">
                <a:spcAft>
                  <a:spcPct val="0"/>
                </a:spcAft>
                <a:buFontTx/>
                <a:buNone/>
              </a:pPr>
              <a:r>
                <a:rPr lang="en-US" altLang="en-US" sz="1000">
                  <a:solidFill>
                    <a:schemeClr val="tx1"/>
                  </a:solidFill>
                  <a:latin typeface="Arial Black" pitchFamily="34" charset="0"/>
                </a:rPr>
                <a:t>Note: All cost excluding VAT</a:t>
              </a:r>
              <a:endParaRPr lang="en-ZA" altLang="en-US" sz="1000">
                <a:solidFill>
                  <a:schemeClr val="tx1"/>
                </a:solidFill>
                <a:latin typeface="Arial Black" pitchFamily="34" charset="0"/>
              </a:endParaRPr>
            </a:p>
          </p:txBody>
        </p:sp>
        <p:sp>
          <p:nvSpPr>
            <p:cNvPr id="62" name="Rectangle 61"/>
            <p:cNvSpPr/>
            <p:nvPr/>
          </p:nvSpPr>
          <p:spPr>
            <a:xfrm>
              <a:off x="7522518" y="4581003"/>
              <a:ext cx="1584651" cy="432962"/>
            </a:xfrm>
            <a:prstGeom prst="rect">
              <a:avLst/>
            </a:prstGeom>
            <a:solidFill>
              <a:srgbClr val="004071"/>
            </a:solidFill>
            <a:ln w="63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ZA" sz="1000" b="1" dirty="0">
                  <a:solidFill>
                    <a:schemeClr val="bg1"/>
                  </a:solidFill>
                </a:rPr>
                <a:t>R123.8 Billion</a:t>
              </a:r>
            </a:p>
          </p:txBody>
        </p:sp>
        <p:sp>
          <p:nvSpPr>
            <p:cNvPr id="63" name="Rectangle 62"/>
            <p:cNvSpPr/>
            <p:nvPr/>
          </p:nvSpPr>
          <p:spPr>
            <a:xfrm>
              <a:off x="7522518" y="5516201"/>
              <a:ext cx="1584651" cy="432962"/>
            </a:xfrm>
            <a:prstGeom prst="rect">
              <a:avLst/>
            </a:prstGeom>
            <a:solidFill>
              <a:srgbClr val="004071"/>
            </a:solidFill>
            <a:ln w="63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ZA" sz="1000" b="1" dirty="0">
                  <a:solidFill>
                    <a:schemeClr val="bg1"/>
                  </a:solidFill>
                </a:rPr>
                <a:t>R7.9 Billion</a:t>
              </a:r>
            </a:p>
          </p:txBody>
        </p:sp>
        <p:sp>
          <p:nvSpPr>
            <p:cNvPr id="67" name="Rectangle 66"/>
            <p:cNvSpPr>
              <a:spLocks noChangeArrowheads="1"/>
            </p:cNvSpPr>
            <p:nvPr/>
          </p:nvSpPr>
          <p:spPr bwMode="auto">
            <a:xfrm>
              <a:off x="34044" y="4508266"/>
              <a:ext cx="2017522" cy="649443"/>
            </a:xfrm>
            <a:prstGeom prst="rect">
              <a:avLst/>
            </a:prstGeom>
            <a:gradFill rotWithShape="1">
              <a:gsLst>
                <a:gs pos="0">
                  <a:srgbClr val="D4C5E0"/>
                </a:gs>
                <a:gs pos="9000">
                  <a:srgbClr val="7F7F7F"/>
                </a:gs>
                <a:gs pos="100000">
                  <a:srgbClr val="4A335D"/>
                </a:gs>
              </a:gsLst>
              <a:lin ang="5400000" scaled="1"/>
            </a:gradFill>
            <a:ln w="9525">
              <a:solidFill>
                <a:srgbClr val="7C7C7C"/>
              </a:solidFill>
              <a:miter lim="800000"/>
              <a:headEnd/>
              <a:tailEnd/>
            </a:ln>
            <a:effectLst>
              <a:outerShdw blurRad="40000" dist="20000" dir="5400000" rotWithShape="0">
                <a:srgbClr val="808080">
                  <a:alpha val="37999"/>
                </a:srgbClr>
              </a:outerShdw>
            </a:effectLst>
          </p:spPr>
          <p:txBody>
            <a:bodyPr anchor="ctr"/>
            <a:lstStyle/>
            <a:p>
              <a:pPr algn="ctr">
                <a:defRPr/>
              </a:pPr>
              <a:r>
                <a:rPr lang="en-ZA" sz="1050" b="1" dirty="0">
                  <a:solidFill>
                    <a:schemeClr val="bg1"/>
                  </a:solidFill>
                  <a:latin typeface="+mn-lt"/>
                  <a:ea typeface="+mn-ea"/>
                </a:rPr>
                <a:t>Residential Property Industry</a:t>
              </a:r>
            </a:p>
          </p:txBody>
        </p:sp>
        <p:sp>
          <p:nvSpPr>
            <p:cNvPr id="68" name="Rectangle 67"/>
            <p:cNvSpPr>
              <a:spLocks noChangeArrowheads="1"/>
            </p:cNvSpPr>
            <p:nvPr/>
          </p:nvSpPr>
          <p:spPr bwMode="auto">
            <a:xfrm>
              <a:off x="34044" y="5445195"/>
              <a:ext cx="2017522" cy="649442"/>
            </a:xfrm>
            <a:prstGeom prst="rect">
              <a:avLst/>
            </a:prstGeom>
            <a:gradFill rotWithShape="1">
              <a:gsLst>
                <a:gs pos="0">
                  <a:srgbClr val="D4C5E0"/>
                </a:gs>
                <a:gs pos="9000">
                  <a:srgbClr val="7F7F7F"/>
                </a:gs>
                <a:gs pos="100000">
                  <a:srgbClr val="4A335D"/>
                </a:gs>
              </a:gsLst>
              <a:lin ang="5400000" scaled="1"/>
            </a:gradFill>
            <a:ln w="9525">
              <a:solidFill>
                <a:srgbClr val="7C7C7C"/>
              </a:solidFill>
              <a:miter lim="800000"/>
              <a:headEnd/>
              <a:tailEnd/>
            </a:ln>
            <a:effectLst>
              <a:outerShdw blurRad="40000" dist="20000" dir="5400000" rotWithShape="0">
                <a:srgbClr val="808080">
                  <a:alpha val="37999"/>
                </a:srgbClr>
              </a:outerShdw>
            </a:effectLst>
          </p:spPr>
          <p:txBody>
            <a:bodyPr anchor="ctr"/>
            <a:lstStyle/>
            <a:p>
              <a:pPr algn="ctr">
                <a:defRPr/>
              </a:pPr>
              <a:r>
                <a:rPr lang="en-ZA" sz="1050" b="1" dirty="0">
                  <a:solidFill>
                    <a:schemeClr val="bg1"/>
                  </a:solidFill>
                  <a:latin typeface="+mn-lt"/>
                  <a:ea typeface="+mn-ea"/>
                </a:rPr>
                <a:t>End of Cycle</a:t>
              </a:r>
            </a:p>
          </p:txBody>
        </p:sp>
        <p:sp>
          <p:nvSpPr>
            <p:cNvPr id="69" name="Rectangle 68"/>
            <p:cNvSpPr/>
            <p:nvPr/>
          </p:nvSpPr>
          <p:spPr>
            <a:xfrm>
              <a:off x="2194584" y="4581003"/>
              <a:ext cx="1584651" cy="432962"/>
            </a:xfrm>
            <a:prstGeom prst="rect">
              <a:avLst/>
            </a:prstGeom>
            <a:gradFill>
              <a:gsLst>
                <a:gs pos="0">
                  <a:srgbClr val="FFEFD1"/>
                </a:gs>
                <a:gs pos="25000">
                  <a:srgbClr val="F0EBD5"/>
                </a:gs>
                <a:gs pos="100000">
                  <a:srgbClr val="D1C39F"/>
                </a:gs>
              </a:gsLst>
              <a:lin ang="16200000" scaled="0"/>
            </a:gradFill>
            <a:ln w="63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ZA" sz="1000" b="1" dirty="0">
                  <a:solidFill>
                    <a:schemeClr val="tx1">
                      <a:lumMod val="75000"/>
                    </a:schemeClr>
                  </a:solidFill>
                </a:rPr>
                <a:t>R46.0 Billion</a:t>
              </a:r>
            </a:p>
          </p:txBody>
        </p:sp>
        <p:sp>
          <p:nvSpPr>
            <p:cNvPr id="70" name="Rectangle 69"/>
            <p:cNvSpPr/>
            <p:nvPr/>
          </p:nvSpPr>
          <p:spPr>
            <a:xfrm>
              <a:off x="2194584" y="5516201"/>
              <a:ext cx="1584651" cy="432962"/>
            </a:xfrm>
            <a:prstGeom prst="rect">
              <a:avLst/>
            </a:prstGeom>
            <a:gradFill>
              <a:gsLst>
                <a:gs pos="0">
                  <a:srgbClr val="FFEFD1"/>
                </a:gs>
                <a:gs pos="25000">
                  <a:srgbClr val="F0EBD5"/>
                </a:gs>
                <a:gs pos="100000">
                  <a:srgbClr val="D1C39F"/>
                </a:gs>
              </a:gsLst>
              <a:lin ang="16200000" scaled="0"/>
            </a:gradFill>
            <a:ln w="63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ZA" sz="1000" b="1" dirty="0">
                  <a:solidFill>
                    <a:schemeClr val="tx1">
                      <a:lumMod val="75000"/>
                    </a:schemeClr>
                  </a:solidFill>
                </a:rPr>
                <a:t>R3.3 Billion</a:t>
              </a:r>
            </a:p>
          </p:txBody>
        </p:sp>
        <p:sp>
          <p:nvSpPr>
            <p:cNvPr id="71" name="Rectangle 70"/>
            <p:cNvSpPr/>
            <p:nvPr/>
          </p:nvSpPr>
          <p:spPr>
            <a:xfrm>
              <a:off x="4137736" y="4581003"/>
              <a:ext cx="1584650" cy="432962"/>
            </a:xfrm>
            <a:prstGeom prst="rect">
              <a:avLst/>
            </a:prstGeom>
            <a:gradFill>
              <a:gsLst>
                <a:gs pos="0">
                  <a:srgbClr val="FFEFD1"/>
                </a:gs>
                <a:gs pos="25000">
                  <a:srgbClr val="F0EBD5"/>
                </a:gs>
                <a:gs pos="100000">
                  <a:srgbClr val="D1C39F"/>
                </a:gs>
              </a:gsLst>
              <a:lin ang="16200000" scaled="0"/>
            </a:gradFill>
            <a:ln w="63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ZA" sz="1000" b="1" dirty="0">
                  <a:solidFill>
                    <a:schemeClr val="tx1">
                      <a:lumMod val="75000"/>
                    </a:schemeClr>
                  </a:solidFill>
                </a:rPr>
                <a:t>R103.7 Billion</a:t>
              </a:r>
            </a:p>
          </p:txBody>
        </p:sp>
        <p:sp>
          <p:nvSpPr>
            <p:cNvPr id="72" name="Rectangle 71"/>
            <p:cNvSpPr/>
            <p:nvPr/>
          </p:nvSpPr>
          <p:spPr>
            <a:xfrm>
              <a:off x="4137736" y="5516201"/>
              <a:ext cx="1584650" cy="432962"/>
            </a:xfrm>
            <a:prstGeom prst="rect">
              <a:avLst/>
            </a:prstGeom>
            <a:gradFill>
              <a:gsLst>
                <a:gs pos="0">
                  <a:srgbClr val="FFEFD1"/>
                </a:gs>
                <a:gs pos="25000">
                  <a:srgbClr val="F0EBD5"/>
                </a:gs>
                <a:gs pos="100000">
                  <a:srgbClr val="D1C39F"/>
                </a:gs>
              </a:gsLst>
              <a:lin ang="16200000" scaled="0"/>
            </a:gradFill>
            <a:ln w="63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ZA" sz="1000" b="1" dirty="0">
                  <a:solidFill>
                    <a:schemeClr val="tx1">
                      <a:lumMod val="75000"/>
                    </a:schemeClr>
                  </a:solidFill>
                </a:rPr>
                <a:t>R6.8 Billion</a:t>
              </a:r>
            </a:p>
          </p:txBody>
        </p:sp>
        <p:sp>
          <p:nvSpPr>
            <p:cNvPr id="73" name="Rectangle 72"/>
            <p:cNvSpPr/>
            <p:nvPr/>
          </p:nvSpPr>
          <p:spPr>
            <a:xfrm>
              <a:off x="5939775" y="4581003"/>
              <a:ext cx="1584651" cy="432962"/>
            </a:xfrm>
            <a:prstGeom prst="rect">
              <a:avLst/>
            </a:prstGeom>
            <a:gradFill>
              <a:gsLst>
                <a:gs pos="0">
                  <a:srgbClr val="FFEFD1"/>
                </a:gs>
                <a:gs pos="25000">
                  <a:srgbClr val="F0EBD5"/>
                </a:gs>
                <a:gs pos="100000">
                  <a:srgbClr val="D1C39F"/>
                </a:gs>
              </a:gsLst>
              <a:lin ang="16200000" scaled="0"/>
            </a:gradFill>
            <a:ln w="63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ZA" sz="1000" b="1" dirty="0">
                  <a:solidFill>
                    <a:schemeClr val="tx1">
                      <a:lumMod val="75000"/>
                    </a:schemeClr>
                  </a:solidFill>
                </a:rPr>
                <a:t>R20.1 Billion</a:t>
              </a:r>
            </a:p>
          </p:txBody>
        </p:sp>
        <p:sp>
          <p:nvSpPr>
            <p:cNvPr id="74" name="Rectangle 73"/>
            <p:cNvSpPr/>
            <p:nvPr/>
          </p:nvSpPr>
          <p:spPr>
            <a:xfrm>
              <a:off x="5939775" y="5516201"/>
              <a:ext cx="1584651" cy="432962"/>
            </a:xfrm>
            <a:prstGeom prst="rect">
              <a:avLst/>
            </a:prstGeom>
            <a:gradFill>
              <a:gsLst>
                <a:gs pos="0">
                  <a:srgbClr val="FFEFD1"/>
                </a:gs>
                <a:gs pos="25000">
                  <a:srgbClr val="F0EBD5"/>
                </a:gs>
                <a:gs pos="100000">
                  <a:srgbClr val="D1C39F"/>
                </a:gs>
              </a:gsLst>
              <a:lin ang="16200000" scaled="0"/>
            </a:gradFill>
            <a:ln w="63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ZA" sz="1000" b="1" dirty="0">
                  <a:solidFill>
                    <a:schemeClr val="tx1">
                      <a:lumMod val="75000"/>
                    </a:schemeClr>
                  </a:solidFill>
                </a:rPr>
                <a:t>R1.1 Billion</a:t>
              </a:r>
            </a:p>
          </p:txBody>
        </p:sp>
      </p:grpSp>
    </p:spTree>
    <p:extLst>
      <p:ext uri="{BB962C8B-B14F-4D97-AF65-F5344CB8AC3E}">
        <p14:creationId xmlns:p14="http://schemas.microsoft.com/office/powerpoint/2010/main" val="1478158537"/>
      </p:ext>
    </p:extLst>
  </p:cSld>
  <p:clrMapOvr>
    <a:masterClrMapping/>
  </p:clrMapOvr>
  <p:transition>
    <p:fade/>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National Estate Agents Stats</a:t>
            </a:r>
            <a:br>
              <a:rPr lang="en-US" b="1" dirty="0" smtClean="0"/>
            </a:br>
            <a:r>
              <a:rPr lang="en-US" b="1" dirty="0" smtClean="0"/>
              <a:t>2011, 2012 &amp; 2013</a:t>
            </a:r>
            <a:endParaRPr lang="en-ZA"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001082775"/>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004913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ZA" sz="3600" dirty="0" smtClean="0"/>
              <a:t>EXPECTED RESULTS OF TRANSFORMATION</a:t>
            </a:r>
            <a:endParaRPr lang="en-US" sz="3600" dirty="0"/>
          </a:p>
        </p:txBody>
      </p:sp>
      <p:sp>
        <p:nvSpPr>
          <p:cNvPr id="3" name="Content Placeholder 2"/>
          <p:cNvSpPr>
            <a:spLocks noGrp="1"/>
          </p:cNvSpPr>
          <p:nvPr>
            <p:ph sz="quarter" idx="4294967295"/>
          </p:nvPr>
        </p:nvSpPr>
        <p:spPr>
          <a:xfrm>
            <a:off x="441324" y="1608717"/>
            <a:ext cx="8245475" cy="4644446"/>
          </a:xfrm>
          <a:prstGeom prst="rect">
            <a:avLst/>
          </a:prstGeom>
        </p:spPr>
        <p:txBody>
          <a:bodyPr>
            <a:normAutofit fontScale="92500" lnSpcReduction="10000"/>
          </a:bodyPr>
          <a:lstStyle/>
          <a:p>
            <a:pPr lvl="1"/>
            <a:r>
              <a:rPr lang="en-GB" sz="3200" b="1" dirty="0"/>
              <a:t>BBBEE strategy emphasis</a:t>
            </a:r>
            <a:r>
              <a:rPr lang="en-ZA" sz="3200" b="1" dirty="0"/>
              <a:t>:</a:t>
            </a:r>
          </a:p>
          <a:p>
            <a:pPr lvl="2">
              <a:buFont typeface="Wingdings" panose="05000000000000000000" pitchFamily="2" charset="2"/>
              <a:buChar char="§"/>
            </a:pPr>
            <a:r>
              <a:rPr lang="en-US" sz="2600" dirty="0"/>
              <a:t>G</a:t>
            </a:r>
            <a:r>
              <a:rPr lang="en-ZA" sz="2600" dirty="0" err="1"/>
              <a:t>rowth</a:t>
            </a:r>
            <a:endParaRPr lang="en-ZA" sz="2600" dirty="0"/>
          </a:p>
          <a:p>
            <a:pPr lvl="2">
              <a:buFont typeface="Wingdings" panose="05000000000000000000" pitchFamily="2" charset="2"/>
              <a:buChar char="§"/>
            </a:pPr>
            <a:r>
              <a:rPr lang="en-ZA" sz="2600" dirty="0"/>
              <a:t>Development</a:t>
            </a:r>
            <a:r>
              <a:rPr lang="en-ZA" sz="3000" dirty="0"/>
              <a:t/>
            </a:r>
            <a:br>
              <a:rPr lang="en-ZA" sz="3000" dirty="0"/>
            </a:br>
            <a:endParaRPr lang="en-ZA" sz="3000" dirty="0"/>
          </a:p>
          <a:p>
            <a:pPr lvl="1"/>
            <a:r>
              <a:rPr lang="en-ZA" sz="3200" b="1" dirty="0"/>
              <a:t>Well implemented BBBEE</a:t>
            </a:r>
          </a:p>
          <a:p>
            <a:pPr lvl="2">
              <a:buFont typeface="Wingdings" panose="05000000000000000000" pitchFamily="2" charset="2"/>
              <a:buChar char="§"/>
            </a:pPr>
            <a:r>
              <a:rPr lang="en-ZA" sz="3000" dirty="0"/>
              <a:t>sustainability</a:t>
            </a:r>
          </a:p>
          <a:p>
            <a:pPr lvl="2">
              <a:buFont typeface="Wingdings" panose="05000000000000000000" pitchFamily="2" charset="2"/>
              <a:buChar char="§"/>
            </a:pPr>
            <a:r>
              <a:rPr lang="en-US" sz="3000" dirty="0"/>
              <a:t>P</a:t>
            </a:r>
            <a:r>
              <a:rPr lang="en-ZA" sz="3000" dirty="0" err="1"/>
              <a:t>rofitability</a:t>
            </a:r>
            <a:endParaRPr lang="en-ZA" sz="3000" dirty="0"/>
          </a:p>
          <a:p>
            <a:pPr lvl="2">
              <a:buFont typeface="Wingdings" panose="05000000000000000000" pitchFamily="2" charset="2"/>
              <a:buChar char="§"/>
            </a:pPr>
            <a:r>
              <a:rPr lang="en-US" sz="3000" dirty="0"/>
              <a:t>G</a:t>
            </a:r>
            <a:r>
              <a:rPr lang="en-ZA" sz="3000" dirty="0" err="1"/>
              <a:t>rowth</a:t>
            </a:r>
            <a:endParaRPr lang="en-ZA" sz="3000" dirty="0"/>
          </a:p>
          <a:p>
            <a:pPr lvl="2">
              <a:buFont typeface="Wingdings" panose="05000000000000000000" pitchFamily="2" charset="2"/>
              <a:buChar char="§"/>
            </a:pPr>
            <a:r>
              <a:rPr lang="en-ZA" sz="3000" dirty="0"/>
              <a:t>Global competitiveness</a:t>
            </a:r>
          </a:p>
          <a:p>
            <a:pPr lvl="2">
              <a:buFont typeface="Wingdings" panose="05000000000000000000" pitchFamily="2" charset="2"/>
              <a:buChar char="§"/>
            </a:pPr>
            <a:r>
              <a:rPr lang="en-ZA" sz="3000" dirty="0"/>
              <a:t>Innovativeness</a:t>
            </a:r>
          </a:p>
          <a:p>
            <a:endParaRPr lang="en-US" dirty="0"/>
          </a:p>
        </p:txBody>
      </p:sp>
    </p:spTree>
    <p:extLst>
      <p:ext uri="{BB962C8B-B14F-4D97-AF65-F5344CB8AC3E}">
        <p14:creationId xmlns:p14="http://schemas.microsoft.com/office/powerpoint/2010/main" val="2195807887"/>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Registered Estate Agents</a:t>
            </a:r>
            <a:endParaRPr lang="en-ZA" b="1" dirty="0"/>
          </a:p>
        </p:txBody>
      </p:sp>
      <p:sp>
        <p:nvSpPr>
          <p:cNvPr id="4" name="Content Placeholder 3"/>
          <p:cNvSpPr>
            <a:spLocks noGrp="1"/>
          </p:cNvSpPr>
          <p:nvPr>
            <p:ph sz="half" idx="2"/>
          </p:nvPr>
        </p:nvSpPr>
        <p:spPr/>
        <p:txBody>
          <a:bodyPr>
            <a:normAutofit fontScale="92500" lnSpcReduction="20000"/>
          </a:bodyPr>
          <a:lstStyle/>
          <a:p>
            <a:r>
              <a:rPr lang="en-US" dirty="0" smtClean="0"/>
              <a:t>There has been an increase of estate agents 2011 </a:t>
            </a:r>
            <a:r>
              <a:rPr lang="en-US" dirty="0" err="1" smtClean="0"/>
              <a:t>vs</a:t>
            </a:r>
            <a:r>
              <a:rPr lang="en-US" dirty="0" smtClean="0"/>
              <a:t> 2012</a:t>
            </a:r>
            <a:br>
              <a:rPr lang="en-US" dirty="0" smtClean="0"/>
            </a:br>
            <a:endParaRPr lang="en-US" dirty="0" smtClean="0"/>
          </a:p>
          <a:p>
            <a:r>
              <a:rPr lang="en-US" dirty="0" smtClean="0"/>
              <a:t>There are additional 347 estate agents in 2012 vs 2011|</a:t>
            </a:r>
            <a:br>
              <a:rPr lang="en-US" dirty="0" smtClean="0"/>
            </a:br>
            <a:endParaRPr lang="en-US" dirty="0" smtClean="0"/>
          </a:p>
          <a:p>
            <a:r>
              <a:rPr lang="en-US" dirty="0"/>
              <a:t>There has been </a:t>
            </a:r>
            <a:r>
              <a:rPr lang="en-US" dirty="0" smtClean="0"/>
              <a:t>a decrease of </a:t>
            </a:r>
            <a:r>
              <a:rPr lang="en-US" dirty="0"/>
              <a:t>estate agents </a:t>
            </a:r>
            <a:r>
              <a:rPr lang="en-US" dirty="0" smtClean="0"/>
              <a:t>2012 </a:t>
            </a:r>
            <a:r>
              <a:rPr lang="en-US" dirty="0"/>
              <a:t>vs </a:t>
            </a:r>
            <a:r>
              <a:rPr lang="en-US" dirty="0" smtClean="0"/>
              <a:t>2013 of 60 estate agents</a:t>
            </a:r>
            <a:r>
              <a:rPr lang="en-US" dirty="0"/>
              <a:t/>
            </a:r>
            <a:br>
              <a:rPr lang="en-US" dirty="0"/>
            </a:br>
            <a:endParaRPr lang="en-US" dirty="0"/>
          </a:p>
          <a:p>
            <a:endParaRPr lang="en-ZA" dirty="0"/>
          </a:p>
        </p:txBody>
      </p:sp>
      <p:graphicFrame>
        <p:nvGraphicFramePr>
          <p:cNvPr id="6" name="Content Placeholder 4"/>
          <p:cNvGraphicFramePr>
            <a:graphicFrameLocks noGrp="1"/>
          </p:cNvGraphicFramePr>
          <p:nvPr>
            <p:ph sz="half" idx="1"/>
            <p:extLst>
              <p:ext uri="{D42A27DB-BD31-4B8C-83A1-F6EECF244321}">
                <p14:modId xmlns:p14="http://schemas.microsoft.com/office/powerpoint/2010/main" val="4031303885"/>
              </p:ext>
            </p:extLst>
          </p:nvPr>
        </p:nvGraphicFramePr>
        <p:xfrm>
          <a:off x="457200" y="1600200"/>
          <a:ext cx="4038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3650473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Which province/s drives the industry?</a:t>
            </a:r>
            <a:endParaRPr lang="en-ZA" b="1" dirty="0"/>
          </a:p>
        </p:txBody>
      </p:sp>
      <p:sp>
        <p:nvSpPr>
          <p:cNvPr id="3" name="Text Placeholder 2"/>
          <p:cNvSpPr>
            <a:spLocks noGrp="1"/>
          </p:cNvSpPr>
          <p:nvPr>
            <p:ph type="body" idx="1"/>
          </p:nvPr>
        </p:nvSpPr>
        <p:spPr/>
        <p:txBody>
          <a:bodyPr/>
          <a:lstStyle/>
          <a:p>
            <a:r>
              <a:rPr lang="en-US" dirty="0" smtClean="0"/>
              <a:t>2011 Provincial split</a:t>
            </a:r>
            <a:endParaRPr lang="en-ZA" dirty="0"/>
          </a:p>
        </p:txBody>
      </p:sp>
      <p:sp>
        <p:nvSpPr>
          <p:cNvPr id="5" name="Text Placeholder 4"/>
          <p:cNvSpPr>
            <a:spLocks noGrp="1"/>
          </p:cNvSpPr>
          <p:nvPr>
            <p:ph type="body" sz="quarter" idx="3"/>
          </p:nvPr>
        </p:nvSpPr>
        <p:spPr/>
        <p:txBody>
          <a:bodyPr/>
          <a:lstStyle/>
          <a:p>
            <a:r>
              <a:rPr lang="en-US" dirty="0" smtClean="0"/>
              <a:t>Comments</a:t>
            </a:r>
            <a:endParaRPr lang="en-ZA" dirty="0"/>
          </a:p>
        </p:txBody>
      </p:sp>
      <p:sp>
        <p:nvSpPr>
          <p:cNvPr id="6" name="Content Placeholder 5"/>
          <p:cNvSpPr>
            <a:spLocks noGrp="1"/>
          </p:cNvSpPr>
          <p:nvPr>
            <p:ph sz="quarter" idx="4"/>
          </p:nvPr>
        </p:nvSpPr>
        <p:spPr/>
        <p:txBody>
          <a:bodyPr>
            <a:normAutofit lnSpcReduction="10000"/>
          </a:bodyPr>
          <a:lstStyle/>
          <a:p>
            <a:r>
              <a:rPr lang="en-US" dirty="0" smtClean="0"/>
              <a:t>Gauteng, WC &amp; KZN contribute 82% of the agents</a:t>
            </a:r>
            <a:br>
              <a:rPr lang="en-US" dirty="0" smtClean="0"/>
            </a:br>
            <a:endParaRPr lang="en-US" dirty="0" smtClean="0"/>
          </a:p>
          <a:p>
            <a:r>
              <a:rPr lang="en-US" dirty="0" smtClean="0"/>
              <a:t>Gauteng has Half the of that split at 43%</a:t>
            </a:r>
            <a:br>
              <a:rPr lang="en-US" dirty="0" smtClean="0"/>
            </a:br>
            <a:endParaRPr lang="en-US" dirty="0" smtClean="0"/>
          </a:p>
          <a:p>
            <a:r>
              <a:rPr lang="en-US" dirty="0">
                <a:solidFill>
                  <a:schemeClr val="tx1">
                    <a:lumMod val="95000"/>
                    <a:lumOff val="5000"/>
                  </a:schemeClr>
                </a:solidFill>
              </a:rPr>
              <a:t>Free State, Limpopo and  N. Cape have the lowest share – total of 6% (3%, 2% and 1% respectively)</a:t>
            </a:r>
          </a:p>
          <a:p>
            <a:endParaRPr lang="en-ZA" dirty="0"/>
          </a:p>
        </p:txBody>
      </p:sp>
      <p:sp>
        <p:nvSpPr>
          <p:cNvPr id="8" name="TextBox 10"/>
          <p:cNvSpPr txBox="1"/>
          <p:nvPr/>
        </p:nvSpPr>
        <p:spPr>
          <a:xfrm>
            <a:off x="379639" y="3986212"/>
            <a:ext cx="495300" cy="247650"/>
          </a:xfrm>
          <a:prstGeom prst="rect">
            <a:avLst/>
          </a:prstGeom>
          <a:solidFill>
            <a:schemeClr val="lt1"/>
          </a:solidFill>
          <a:ln w="9525" cmpd="sng">
            <a:solidFill>
              <a:schemeClr val="lt1">
                <a:shade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ZA" sz="1100"/>
              <a:t>43%</a:t>
            </a:r>
          </a:p>
        </p:txBody>
      </p:sp>
      <p:sp>
        <p:nvSpPr>
          <p:cNvPr id="9" name="TextBox 11"/>
          <p:cNvSpPr txBox="1"/>
          <p:nvPr/>
        </p:nvSpPr>
        <p:spPr>
          <a:xfrm>
            <a:off x="23359" y="3309937"/>
            <a:ext cx="495300" cy="247650"/>
          </a:xfrm>
          <a:prstGeom prst="rect">
            <a:avLst/>
          </a:prstGeom>
          <a:solidFill>
            <a:schemeClr val="lt1"/>
          </a:solidFill>
          <a:ln w="9525" cmpd="sng">
            <a:solidFill>
              <a:schemeClr val="lt1">
                <a:shade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ZA" sz="1100"/>
              <a:t>24%</a:t>
            </a:r>
          </a:p>
        </p:txBody>
      </p:sp>
      <p:sp>
        <p:nvSpPr>
          <p:cNvPr id="10" name="TextBox 12"/>
          <p:cNvSpPr txBox="1"/>
          <p:nvPr/>
        </p:nvSpPr>
        <p:spPr>
          <a:xfrm>
            <a:off x="1095376" y="4395787"/>
            <a:ext cx="495300" cy="247650"/>
          </a:xfrm>
          <a:prstGeom prst="rect">
            <a:avLst/>
          </a:prstGeom>
          <a:solidFill>
            <a:schemeClr val="lt1"/>
          </a:solidFill>
          <a:ln w="9525" cmpd="sng">
            <a:solidFill>
              <a:schemeClr val="lt1">
                <a:shade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ZA" sz="1100"/>
              <a:t>15%</a:t>
            </a:r>
          </a:p>
        </p:txBody>
      </p:sp>
      <p:sp>
        <p:nvSpPr>
          <p:cNvPr id="11" name="TextBox 13"/>
          <p:cNvSpPr txBox="1"/>
          <p:nvPr/>
        </p:nvSpPr>
        <p:spPr>
          <a:xfrm>
            <a:off x="1579790" y="4910137"/>
            <a:ext cx="361949" cy="247650"/>
          </a:xfrm>
          <a:prstGeom prst="rect">
            <a:avLst/>
          </a:prstGeom>
          <a:solidFill>
            <a:schemeClr val="lt1"/>
          </a:solidFill>
          <a:ln w="9525" cmpd="sng">
            <a:solidFill>
              <a:schemeClr val="lt1">
                <a:shade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ZA" sz="1100"/>
              <a:t>6%</a:t>
            </a:r>
          </a:p>
        </p:txBody>
      </p:sp>
      <p:graphicFrame>
        <p:nvGraphicFramePr>
          <p:cNvPr id="12" name="Chart 11"/>
          <p:cNvGraphicFramePr>
            <a:graphicFrameLocks/>
          </p:cNvGraphicFramePr>
          <p:nvPr>
            <p:extLst>
              <p:ext uri="{D42A27DB-BD31-4B8C-83A1-F6EECF244321}">
                <p14:modId xmlns:p14="http://schemas.microsoft.com/office/powerpoint/2010/main" val="1414962537"/>
              </p:ext>
            </p:extLst>
          </p:nvPr>
        </p:nvGraphicFramePr>
        <p:xfrm>
          <a:off x="-74612" y="2444862"/>
          <a:ext cx="4572000" cy="41494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1050173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sz="half" idx="1"/>
            <p:extLst>
              <p:ext uri="{D42A27DB-BD31-4B8C-83A1-F6EECF244321}">
                <p14:modId xmlns:p14="http://schemas.microsoft.com/office/powerpoint/2010/main" val="1515237723"/>
              </p:ext>
            </p:extLst>
          </p:nvPr>
        </p:nvGraphicFramePr>
        <p:xfrm>
          <a:off x="114300" y="1600200"/>
          <a:ext cx="4381500" cy="4525963"/>
        </p:xfrm>
        <a:graphic>
          <a:graphicData uri="http://schemas.openxmlformats.org/drawingml/2006/chart">
            <c:chart xmlns:c="http://schemas.openxmlformats.org/drawingml/2006/chart" xmlns:r="http://schemas.openxmlformats.org/officeDocument/2006/relationships" r:id="rId2"/>
          </a:graphicData>
        </a:graphic>
      </p:graphicFrame>
      <p:sp>
        <p:nvSpPr>
          <p:cNvPr id="4" name="Content Placeholder 3"/>
          <p:cNvSpPr>
            <a:spLocks noGrp="1"/>
          </p:cNvSpPr>
          <p:nvPr>
            <p:ph sz="half" idx="2"/>
          </p:nvPr>
        </p:nvSpPr>
        <p:spPr>
          <a:xfrm>
            <a:off x="4648199" y="1600200"/>
            <a:ext cx="4381501" cy="4525963"/>
          </a:xfrm>
        </p:spPr>
        <p:txBody>
          <a:bodyPr>
            <a:normAutofit/>
          </a:bodyPr>
          <a:lstStyle/>
          <a:p>
            <a:r>
              <a:rPr lang="en-US" sz="2200" dirty="0" smtClean="0">
                <a:solidFill>
                  <a:schemeClr val="tx1">
                    <a:lumMod val="95000"/>
                    <a:lumOff val="5000"/>
                  </a:schemeClr>
                </a:solidFill>
              </a:rPr>
              <a:t>Gauteng, WC and KZN have highest share – total of  81% </a:t>
            </a:r>
            <a:r>
              <a:rPr lang="en-ZA" sz="2200" dirty="0" smtClean="0">
                <a:solidFill>
                  <a:schemeClr val="tx1">
                    <a:lumMod val="95000"/>
                    <a:lumOff val="5000"/>
                  </a:schemeClr>
                </a:solidFill>
              </a:rPr>
              <a:t>(44%, 23% and 14% respectively)</a:t>
            </a:r>
            <a:br>
              <a:rPr lang="en-ZA" sz="2200" dirty="0" smtClean="0">
                <a:solidFill>
                  <a:schemeClr val="tx1">
                    <a:lumMod val="95000"/>
                    <a:lumOff val="5000"/>
                  </a:schemeClr>
                </a:solidFill>
              </a:rPr>
            </a:br>
            <a:endParaRPr lang="en-ZA" sz="2200" dirty="0" smtClean="0">
              <a:solidFill>
                <a:schemeClr val="tx1">
                  <a:lumMod val="95000"/>
                  <a:lumOff val="5000"/>
                </a:schemeClr>
              </a:solidFill>
            </a:endParaRPr>
          </a:p>
          <a:p>
            <a:r>
              <a:rPr lang="en-US" sz="2200" dirty="0" smtClean="0">
                <a:solidFill>
                  <a:schemeClr val="tx1">
                    <a:lumMod val="95000"/>
                    <a:lumOff val="5000"/>
                  </a:schemeClr>
                </a:solidFill>
              </a:rPr>
              <a:t>Gauteng with a major share at 44%</a:t>
            </a:r>
            <a:br>
              <a:rPr lang="en-US" sz="2200" dirty="0" smtClean="0">
                <a:solidFill>
                  <a:schemeClr val="tx1">
                    <a:lumMod val="95000"/>
                    <a:lumOff val="5000"/>
                  </a:schemeClr>
                </a:solidFill>
              </a:rPr>
            </a:br>
            <a:endParaRPr lang="en-US" sz="2200" dirty="0" smtClean="0">
              <a:solidFill>
                <a:schemeClr val="tx1">
                  <a:lumMod val="95000"/>
                  <a:lumOff val="5000"/>
                </a:schemeClr>
              </a:solidFill>
            </a:endParaRPr>
          </a:p>
          <a:p>
            <a:r>
              <a:rPr lang="en-US" sz="2200" dirty="0" smtClean="0">
                <a:solidFill>
                  <a:schemeClr val="tx1">
                    <a:lumMod val="95000"/>
                    <a:lumOff val="5000"/>
                  </a:schemeClr>
                </a:solidFill>
              </a:rPr>
              <a:t>Free State, Limpopo and  N. Cape have the lowest share – total of 6% (3%, 2% and 1% respectively)</a:t>
            </a:r>
          </a:p>
        </p:txBody>
      </p:sp>
      <p:sp>
        <p:nvSpPr>
          <p:cNvPr id="6" name="Title 1"/>
          <p:cNvSpPr>
            <a:spLocks noGrp="1"/>
          </p:cNvSpPr>
          <p:nvPr>
            <p:ph type="title"/>
          </p:nvPr>
        </p:nvSpPr>
        <p:spPr>
          <a:xfrm>
            <a:off x="522516" y="503244"/>
            <a:ext cx="8229600" cy="1143000"/>
          </a:xfrm>
        </p:spPr>
        <p:txBody>
          <a:bodyPr>
            <a:normAutofit fontScale="90000"/>
          </a:bodyPr>
          <a:lstStyle/>
          <a:p>
            <a:r>
              <a:rPr lang="en-US" b="1" dirty="0" smtClean="0"/>
              <a:t>Which province/s drives the </a:t>
            </a:r>
            <a:r>
              <a:rPr lang="en-US" b="1" dirty="0" smtClean="0">
                <a:solidFill>
                  <a:schemeClr val="tx1">
                    <a:lumMod val="95000"/>
                    <a:lumOff val="5000"/>
                  </a:schemeClr>
                </a:solidFill>
              </a:rPr>
              <a:t>industry</a:t>
            </a:r>
            <a:r>
              <a:rPr lang="en-US" b="1" dirty="0" smtClean="0"/>
              <a:t>?</a:t>
            </a:r>
            <a:endParaRPr lang="en-ZA" b="1" dirty="0"/>
          </a:p>
        </p:txBody>
      </p:sp>
    </p:spTree>
    <p:extLst>
      <p:ext uri="{BB962C8B-B14F-4D97-AF65-F5344CB8AC3E}">
        <p14:creationId xmlns:p14="http://schemas.microsoft.com/office/powerpoint/2010/main" val="408076541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Which province/s drives the industry?</a:t>
            </a:r>
            <a:endParaRPr lang="en-ZA" b="1" dirty="0"/>
          </a:p>
        </p:txBody>
      </p:sp>
      <p:sp>
        <p:nvSpPr>
          <p:cNvPr id="3" name="Text Placeholder 2"/>
          <p:cNvSpPr>
            <a:spLocks noGrp="1"/>
          </p:cNvSpPr>
          <p:nvPr>
            <p:ph type="body" idx="1"/>
          </p:nvPr>
        </p:nvSpPr>
        <p:spPr/>
        <p:txBody>
          <a:bodyPr/>
          <a:lstStyle/>
          <a:p>
            <a:r>
              <a:rPr lang="en-US" dirty="0" smtClean="0"/>
              <a:t>2013 Provincial split</a:t>
            </a:r>
            <a:endParaRPr lang="en-ZA" dirty="0"/>
          </a:p>
        </p:txBody>
      </p:sp>
      <p:sp>
        <p:nvSpPr>
          <p:cNvPr id="5" name="Text Placeholder 4"/>
          <p:cNvSpPr>
            <a:spLocks noGrp="1"/>
          </p:cNvSpPr>
          <p:nvPr>
            <p:ph type="body" sz="quarter" idx="3"/>
          </p:nvPr>
        </p:nvSpPr>
        <p:spPr/>
        <p:txBody>
          <a:bodyPr/>
          <a:lstStyle/>
          <a:p>
            <a:r>
              <a:rPr lang="en-US" dirty="0" smtClean="0"/>
              <a:t>Comments</a:t>
            </a:r>
            <a:endParaRPr lang="en-ZA" dirty="0"/>
          </a:p>
        </p:txBody>
      </p:sp>
      <p:sp>
        <p:nvSpPr>
          <p:cNvPr id="6" name="Content Placeholder 5"/>
          <p:cNvSpPr>
            <a:spLocks noGrp="1"/>
          </p:cNvSpPr>
          <p:nvPr>
            <p:ph sz="quarter" idx="4"/>
          </p:nvPr>
        </p:nvSpPr>
        <p:spPr/>
        <p:txBody>
          <a:bodyPr>
            <a:normAutofit fontScale="92500"/>
          </a:bodyPr>
          <a:lstStyle/>
          <a:p>
            <a:r>
              <a:rPr lang="en-US" dirty="0" smtClean="0"/>
              <a:t>Gauteng, WC &amp; KZN contribute 82% of the agents</a:t>
            </a:r>
            <a:br>
              <a:rPr lang="en-US" dirty="0" smtClean="0"/>
            </a:br>
            <a:endParaRPr lang="en-US" dirty="0" smtClean="0"/>
          </a:p>
          <a:p>
            <a:r>
              <a:rPr lang="en-US" dirty="0" smtClean="0"/>
              <a:t>Gauteng has Half the of that split at 45%</a:t>
            </a:r>
            <a:br>
              <a:rPr lang="en-US" dirty="0" smtClean="0"/>
            </a:br>
            <a:endParaRPr lang="en-US" dirty="0" smtClean="0"/>
          </a:p>
          <a:p>
            <a:r>
              <a:rPr lang="en-US" dirty="0">
                <a:solidFill>
                  <a:schemeClr val="tx1">
                    <a:lumMod val="95000"/>
                    <a:lumOff val="5000"/>
                  </a:schemeClr>
                </a:solidFill>
              </a:rPr>
              <a:t>Free State, </a:t>
            </a:r>
            <a:r>
              <a:rPr lang="en-US" dirty="0" smtClean="0">
                <a:solidFill>
                  <a:schemeClr val="tx1">
                    <a:lumMod val="95000"/>
                    <a:lumOff val="5000"/>
                  </a:schemeClr>
                </a:solidFill>
              </a:rPr>
              <a:t>NW, Limpopo </a:t>
            </a:r>
            <a:r>
              <a:rPr lang="en-US" dirty="0">
                <a:solidFill>
                  <a:schemeClr val="tx1">
                    <a:lumMod val="95000"/>
                    <a:lumOff val="5000"/>
                  </a:schemeClr>
                </a:solidFill>
              </a:rPr>
              <a:t>and  N. Cape have the lowest share – total of 6% (3</a:t>
            </a:r>
            <a:r>
              <a:rPr lang="en-US" dirty="0" smtClean="0">
                <a:solidFill>
                  <a:schemeClr val="tx1">
                    <a:lumMod val="95000"/>
                    <a:lumOff val="5000"/>
                  </a:schemeClr>
                </a:solidFill>
              </a:rPr>
              <a:t>%, 3%, </a:t>
            </a:r>
            <a:r>
              <a:rPr lang="en-US" dirty="0">
                <a:solidFill>
                  <a:schemeClr val="tx1">
                    <a:lumMod val="95000"/>
                    <a:lumOff val="5000"/>
                  </a:schemeClr>
                </a:solidFill>
              </a:rPr>
              <a:t>2% and 1% respectively)</a:t>
            </a:r>
          </a:p>
          <a:p>
            <a:endParaRPr lang="en-ZA" dirty="0"/>
          </a:p>
        </p:txBody>
      </p:sp>
      <p:graphicFrame>
        <p:nvGraphicFramePr>
          <p:cNvPr id="13" name="Chart 12"/>
          <p:cNvGraphicFramePr>
            <a:graphicFrameLocks/>
          </p:cNvGraphicFramePr>
          <p:nvPr>
            <p:extLst>
              <p:ext uri="{D42A27DB-BD31-4B8C-83A1-F6EECF244321}">
                <p14:modId xmlns:p14="http://schemas.microsoft.com/office/powerpoint/2010/main" val="3344282777"/>
              </p:ext>
            </p:extLst>
          </p:nvPr>
        </p:nvGraphicFramePr>
        <p:xfrm>
          <a:off x="182880" y="2407921"/>
          <a:ext cx="4724400" cy="371824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0912793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Growth by Estate Agents</a:t>
            </a:r>
            <a:endParaRPr lang="en-ZA" b="1" dirty="0"/>
          </a:p>
        </p:txBody>
      </p:sp>
      <p:graphicFrame>
        <p:nvGraphicFramePr>
          <p:cNvPr id="5" name="Content Placeholder 4"/>
          <p:cNvGraphicFramePr>
            <a:graphicFrameLocks noGrp="1"/>
          </p:cNvGraphicFramePr>
          <p:nvPr>
            <p:ph sz="half" idx="1"/>
            <p:extLst>
              <p:ext uri="{D42A27DB-BD31-4B8C-83A1-F6EECF244321}">
                <p14:modId xmlns:p14="http://schemas.microsoft.com/office/powerpoint/2010/main" val="3424892448"/>
              </p:ext>
            </p:extLst>
          </p:nvPr>
        </p:nvGraphicFramePr>
        <p:xfrm>
          <a:off x="457200" y="1600200"/>
          <a:ext cx="4038600" cy="4525963"/>
        </p:xfrm>
        <a:graphic>
          <a:graphicData uri="http://schemas.openxmlformats.org/drawingml/2006/chart">
            <c:chart xmlns:c="http://schemas.openxmlformats.org/drawingml/2006/chart" xmlns:r="http://schemas.openxmlformats.org/officeDocument/2006/relationships" r:id="rId2"/>
          </a:graphicData>
        </a:graphic>
      </p:graphicFrame>
      <p:sp>
        <p:nvSpPr>
          <p:cNvPr id="4" name="Content Placeholder 3"/>
          <p:cNvSpPr>
            <a:spLocks noGrp="1"/>
          </p:cNvSpPr>
          <p:nvPr>
            <p:ph sz="half" idx="2"/>
          </p:nvPr>
        </p:nvSpPr>
        <p:spPr/>
        <p:txBody>
          <a:bodyPr>
            <a:normAutofit lnSpcReduction="10000"/>
          </a:bodyPr>
          <a:lstStyle/>
          <a:p>
            <a:r>
              <a:rPr lang="en-US" dirty="0" smtClean="0"/>
              <a:t>Gauteng gained additional  554 agents</a:t>
            </a:r>
            <a:br>
              <a:rPr lang="en-US" dirty="0" smtClean="0"/>
            </a:br>
            <a:endParaRPr lang="en-US" dirty="0" smtClean="0"/>
          </a:p>
          <a:p>
            <a:r>
              <a:rPr lang="en-US" dirty="0" err="1" smtClean="0"/>
              <a:t>W.Cape</a:t>
            </a:r>
            <a:r>
              <a:rPr lang="en-US" dirty="0" smtClean="0"/>
              <a:t> gained additional 8 agents</a:t>
            </a:r>
            <a:br>
              <a:rPr lang="en-US" dirty="0" smtClean="0"/>
            </a:br>
            <a:endParaRPr lang="en-US" dirty="0" smtClean="0"/>
          </a:p>
          <a:p>
            <a:r>
              <a:rPr lang="en-US" dirty="0" smtClean="0"/>
              <a:t>KZN lost 57 agents</a:t>
            </a:r>
            <a:br>
              <a:rPr lang="en-US" dirty="0" smtClean="0"/>
            </a:br>
            <a:endParaRPr lang="en-US" dirty="0" smtClean="0"/>
          </a:p>
          <a:p>
            <a:r>
              <a:rPr lang="en-US" dirty="0" smtClean="0"/>
              <a:t>All other reduced by 159 agents</a:t>
            </a:r>
            <a:endParaRPr lang="en-ZA" dirty="0"/>
          </a:p>
        </p:txBody>
      </p:sp>
    </p:spTree>
    <p:extLst>
      <p:ext uri="{BB962C8B-B14F-4D97-AF65-F5344CB8AC3E}">
        <p14:creationId xmlns:p14="http://schemas.microsoft.com/office/powerpoint/2010/main" val="268409201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2011 National Racial Split</a:t>
            </a:r>
            <a:endParaRPr lang="en-ZA" b="1" dirty="0"/>
          </a:p>
        </p:txBody>
      </p:sp>
      <p:graphicFrame>
        <p:nvGraphicFramePr>
          <p:cNvPr id="5" name="Content Placeholder 4"/>
          <p:cNvGraphicFramePr>
            <a:graphicFrameLocks noGrp="1"/>
          </p:cNvGraphicFramePr>
          <p:nvPr>
            <p:ph sz="half" idx="1"/>
            <p:extLst>
              <p:ext uri="{D42A27DB-BD31-4B8C-83A1-F6EECF244321}">
                <p14:modId xmlns:p14="http://schemas.microsoft.com/office/powerpoint/2010/main" val="3021691271"/>
              </p:ext>
            </p:extLst>
          </p:nvPr>
        </p:nvGraphicFramePr>
        <p:xfrm>
          <a:off x="27214" y="1600200"/>
          <a:ext cx="4310743" cy="4525963"/>
        </p:xfrm>
        <a:graphic>
          <a:graphicData uri="http://schemas.openxmlformats.org/drawingml/2006/chart">
            <c:chart xmlns:c="http://schemas.openxmlformats.org/drawingml/2006/chart" xmlns:r="http://schemas.openxmlformats.org/officeDocument/2006/relationships" r:id="rId2"/>
          </a:graphicData>
        </a:graphic>
      </p:graphicFrame>
      <p:sp>
        <p:nvSpPr>
          <p:cNvPr id="4" name="Content Placeholder 3"/>
          <p:cNvSpPr>
            <a:spLocks noGrp="1"/>
          </p:cNvSpPr>
          <p:nvPr>
            <p:ph sz="half" idx="2"/>
          </p:nvPr>
        </p:nvSpPr>
        <p:spPr>
          <a:xfrm>
            <a:off x="4648199" y="1289957"/>
            <a:ext cx="4365171" cy="5568043"/>
          </a:xfrm>
        </p:spPr>
        <p:txBody>
          <a:bodyPr>
            <a:normAutofit fontScale="92500" lnSpcReduction="10000"/>
          </a:bodyPr>
          <a:lstStyle/>
          <a:p>
            <a:r>
              <a:rPr lang="en-US" dirty="0" smtClean="0"/>
              <a:t>86% of Estate Agents are white</a:t>
            </a:r>
          </a:p>
          <a:p>
            <a:r>
              <a:rPr lang="en-US" dirty="0" smtClean="0"/>
              <a:t>14% of Estate Agents are Black</a:t>
            </a:r>
          </a:p>
          <a:p>
            <a:r>
              <a:rPr lang="en-US" dirty="0" smtClean="0"/>
              <a:t>African and Indians are the majority within the Black category (7% &amp; 6% respectively)</a:t>
            </a:r>
          </a:p>
          <a:p>
            <a:r>
              <a:rPr lang="en-US" dirty="0" smtClean="0"/>
              <a:t>KZN has better stats comparatively with whites EA=82% and Blacks=18</a:t>
            </a:r>
          </a:p>
          <a:p>
            <a:r>
              <a:rPr lang="en-US" dirty="0" smtClean="0"/>
              <a:t>WC has the worst stats comparatively with</a:t>
            </a:r>
            <a:r>
              <a:rPr lang="en-US" dirty="0" smtClean="0">
                <a:solidFill>
                  <a:schemeClr val="bg1"/>
                </a:solidFill>
              </a:rPr>
              <a:t> Whites </a:t>
            </a:r>
            <a:r>
              <a:rPr lang="en-US" dirty="0" smtClean="0"/>
              <a:t>EA=92% a</a:t>
            </a:r>
            <a:r>
              <a:rPr lang="en-US" dirty="0" smtClean="0">
                <a:solidFill>
                  <a:schemeClr val="bg1"/>
                </a:solidFill>
              </a:rPr>
              <a:t>nd Blacks=8%</a:t>
            </a:r>
          </a:p>
        </p:txBody>
      </p:sp>
    </p:spTree>
    <p:extLst>
      <p:ext uri="{BB962C8B-B14F-4D97-AF65-F5344CB8AC3E}">
        <p14:creationId xmlns:p14="http://schemas.microsoft.com/office/powerpoint/2010/main" val="281813236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2012 National Racial Split</a:t>
            </a:r>
            <a:endParaRPr lang="en-ZA" b="1" dirty="0"/>
          </a:p>
        </p:txBody>
      </p:sp>
      <p:graphicFrame>
        <p:nvGraphicFramePr>
          <p:cNvPr id="5" name="Content Placeholder 4"/>
          <p:cNvGraphicFramePr>
            <a:graphicFrameLocks noGrp="1"/>
          </p:cNvGraphicFramePr>
          <p:nvPr>
            <p:ph sz="half" idx="1"/>
            <p:extLst>
              <p:ext uri="{D42A27DB-BD31-4B8C-83A1-F6EECF244321}">
                <p14:modId xmlns:p14="http://schemas.microsoft.com/office/powerpoint/2010/main" val="3847466909"/>
              </p:ext>
            </p:extLst>
          </p:nvPr>
        </p:nvGraphicFramePr>
        <p:xfrm>
          <a:off x="457200" y="1600200"/>
          <a:ext cx="4038600" cy="4525963"/>
        </p:xfrm>
        <a:graphic>
          <a:graphicData uri="http://schemas.openxmlformats.org/drawingml/2006/chart">
            <c:chart xmlns:c="http://schemas.openxmlformats.org/drawingml/2006/chart" xmlns:r="http://schemas.openxmlformats.org/officeDocument/2006/relationships" r:id="rId2"/>
          </a:graphicData>
        </a:graphic>
      </p:graphicFrame>
      <p:sp>
        <p:nvSpPr>
          <p:cNvPr id="4" name="Content Placeholder 3"/>
          <p:cNvSpPr>
            <a:spLocks noGrp="1"/>
          </p:cNvSpPr>
          <p:nvPr>
            <p:ph sz="half" idx="2"/>
          </p:nvPr>
        </p:nvSpPr>
        <p:spPr>
          <a:xfrm>
            <a:off x="4648200" y="1600200"/>
            <a:ext cx="4495800" cy="5143500"/>
          </a:xfrm>
        </p:spPr>
        <p:txBody>
          <a:bodyPr>
            <a:normAutofit fontScale="85000" lnSpcReduction="20000"/>
          </a:bodyPr>
          <a:lstStyle/>
          <a:p>
            <a:r>
              <a:rPr lang="en-US" dirty="0" smtClean="0"/>
              <a:t>87% </a:t>
            </a:r>
            <a:r>
              <a:rPr lang="en-US" dirty="0"/>
              <a:t>of Estate Agents are </a:t>
            </a:r>
            <a:r>
              <a:rPr lang="en-US" dirty="0" smtClean="0"/>
              <a:t>white</a:t>
            </a:r>
            <a:br>
              <a:rPr lang="en-US" dirty="0" smtClean="0"/>
            </a:br>
            <a:endParaRPr lang="en-US" dirty="0"/>
          </a:p>
          <a:p>
            <a:r>
              <a:rPr lang="en-US" dirty="0" smtClean="0"/>
              <a:t>13% </a:t>
            </a:r>
            <a:r>
              <a:rPr lang="en-US" dirty="0"/>
              <a:t>of Estate Agents are </a:t>
            </a:r>
            <a:r>
              <a:rPr lang="en-US" dirty="0" smtClean="0"/>
              <a:t>Black</a:t>
            </a:r>
            <a:br>
              <a:rPr lang="en-US" dirty="0" smtClean="0"/>
            </a:br>
            <a:endParaRPr lang="en-US" dirty="0"/>
          </a:p>
          <a:p>
            <a:r>
              <a:rPr lang="en-US" dirty="0"/>
              <a:t>African and Indians are the majority within the Black category (7% &amp; </a:t>
            </a:r>
            <a:r>
              <a:rPr lang="en-US" dirty="0" smtClean="0"/>
              <a:t>5% </a:t>
            </a:r>
            <a:r>
              <a:rPr lang="en-US" dirty="0"/>
              <a:t>respectively</a:t>
            </a:r>
            <a:r>
              <a:rPr lang="en-US" dirty="0" smtClean="0"/>
              <a:t>)</a:t>
            </a:r>
            <a:br>
              <a:rPr lang="en-US" dirty="0" smtClean="0"/>
            </a:br>
            <a:endParaRPr lang="en-US" dirty="0"/>
          </a:p>
          <a:p>
            <a:r>
              <a:rPr lang="en-US" dirty="0" smtClean="0"/>
              <a:t>Limpopo </a:t>
            </a:r>
            <a:r>
              <a:rPr lang="en-US" dirty="0"/>
              <a:t>has better stats comparatively with whites </a:t>
            </a:r>
            <a:r>
              <a:rPr lang="en-US" dirty="0" smtClean="0"/>
              <a:t>EA=73% </a:t>
            </a:r>
            <a:r>
              <a:rPr lang="en-US" dirty="0"/>
              <a:t>and </a:t>
            </a:r>
            <a:r>
              <a:rPr lang="en-US" dirty="0" smtClean="0"/>
              <a:t>Blacks=27%</a:t>
            </a:r>
            <a:br>
              <a:rPr lang="en-US" dirty="0" smtClean="0"/>
            </a:br>
            <a:endParaRPr lang="en-US" dirty="0"/>
          </a:p>
          <a:p>
            <a:r>
              <a:rPr lang="en-US" dirty="0"/>
              <a:t>WC has the worst stats comparatively with Whites </a:t>
            </a:r>
            <a:r>
              <a:rPr lang="en-US" dirty="0" smtClean="0"/>
              <a:t>EA=93% </a:t>
            </a:r>
            <a:r>
              <a:rPr lang="en-US" dirty="0"/>
              <a:t>and </a:t>
            </a:r>
            <a:r>
              <a:rPr lang="en-US" dirty="0" smtClean="0"/>
              <a:t>Blacks=7%</a:t>
            </a:r>
            <a:endParaRPr lang="en-US" dirty="0"/>
          </a:p>
          <a:p>
            <a:endParaRPr lang="en-ZA" dirty="0"/>
          </a:p>
        </p:txBody>
      </p:sp>
    </p:spTree>
    <p:extLst>
      <p:ext uri="{BB962C8B-B14F-4D97-AF65-F5344CB8AC3E}">
        <p14:creationId xmlns:p14="http://schemas.microsoft.com/office/powerpoint/2010/main" val="329922453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2013 National Racial Split</a:t>
            </a:r>
            <a:endParaRPr lang="en-ZA" b="1" dirty="0"/>
          </a:p>
        </p:txBody>
      </p:sp>
      <p:sp>
        <p:nvSpPr>
          <p:cNvPr id="4" name="Content Placeholder 3"/>
          <p:cNvSpPr>
            <a:spLocks noGrp="1"/>
          </p:cNvSpPr>
          <p:nvPr>
            <p:ph sz="half" idx="2"/>
          </p:nvPr>
        </p:nvSpPr>
        <p:spPr>
          <a:xfrm>
            <a:off x="4648200" y="1600200"/>
            <a:ext cx="4495800" cy="5143500"/>
          </a:xfrm>
        </p:spPr>
        <p:txBody>
          <a:bodyPr>
            <a:normAutofit fontScale="85000" lnSpcReduction="20000"/>
          </a:bodyPr>
          <a:lstStyle/>
          <a:p>
            <a:r>
              <a:rPr lang="en-US" dirty="0" smtClean="0"/>
              <a:t>86% </a:t>
            </a:r>
            <a:r>
              <a:rPr lang="en-US" dirty="0"/>
              <a:t>of Estate Agents are </a:t>
            </a:r>
            <a:r>
              <a:rPr lang="en-US" dirty="0" smtClean="0"/>
              <a:t>white</a:t>
            </a:r>
            <a:br>
              <a:rPr lang="en-US" dirty="0" smtClean="0"/>
            </a:br>
            <a:endParaRPr lang="en-US" dirty="0"/>
          </a:p>
          <a:p>
            <a:r>
              <a:rPr lang="en-US" dirty="0" smtClean="0"/>
              <a:t>13% </a:t>
            </a:r>
            <a:r>
              <a:rPr lang="en-US" dirty="0"/>
              <a:t>of Estate Agents are </a:t>
            </a:r>
            <a:r>
              <a:rPr lang="en-US" dirty="0" smtClean="0"/>
              <a:t>Black</a:t>
            </a:r>
            <a:br>
              <a:rPr lang="en-US" dirty="0" smtClean="0"/>
            </a:br>
            <a:endParaRPr lang="en-US" dirty="0"/>
          </a:p>
          <a:p>
            <a:r>
              <a:rPr lang="en-US" dirty="0"/>
              <a:t>African and Indians are the majority within the Black category </a:t>
            </a:r>
            <a:r>
              <a:rPr lang="en-US" dirty="0" smtClean="0"/>
              <a:t>(7% </a:t>
            </a:r>
            <a:r>
              <a:rPr lang="en-US" dirty="0"/>
              <a:t>&amp; </a:t>
            </a:r>
            <a:r>
              <a:rPr lang="en-US" dirty="0" smtClean="0"/>
              <a:t>5% </a:t>
            </a:r>
            <a:r>
              <a:rPr lang="en-US" dirty="0"/>
              <a:t>respectively</a:t>
            </a:r>
            <a:r>
              <a:rPr lang="en-US" dirty="0" smtClean="0"/>
              <a:t>)</a:t>
            </a:r>
            <a:br>
              <a:rPr lang="en-US" dirty="0" smtClean="0"/>
            </a:br>
            <a:endParaRPr lang="en-US" dirty="0"/>
          </a:p>
          <a:p>
            <a:r>
              <a:rPr lang="en-US" dirty="0" smtClean="0"/>
              <a:t>Limpopo </a:t>
            </a:r>
            <a:r>
              <a:rPr lang="en-US" dirty="0"/>
              <a:t>has better stats comparatively with whites </a:t>
            </a:r>
            <a:r>
              <a:rPr lang="en-US" dirty="0" smtClean="0"/>
              <a:t>EA=73% </a:t>
            </a:r>
            <a:r>
              <a:rPr lang="en-US" dirty="0"/>
              <a:t>and </a:t>
            </a:r>
            <a:r>
              <a:rPr lang="en-US" dirty="0" smtClean="0"/>
              <a:t>Blacks=23.4%</a:t>
            </a:r>
            <a:br>
              <a:rPr lang="en-US" dirty="0" smtClean="0"/>
            </a:br>
            <a:endParaRPr lang="en-US" dirty="0"/>
          </a:p>
          <a:p>
            <a:r>
              <a:rPr lang="en-US" dirty="0"/>
              <a:t>WC has the worst stats comparatively with Whites </a:t>
            </a:r>
            <a:r>
              <a:rPr lang="en-US" dirty="0" smtClean="0"/>
              <a:t>EA=93% </a:t>
            </a:r>
            <a:r>
              <a:rPr lang="en-US" dirty="0"/>
              <a:t>and </a:t>
            </a:r>
            <a:r>
              <a:rPr lang="en-US" dirty="0" smtClean="0"/>
              <a:t>Blacks=1%</a:t>
            </a:r>
            <a:endParaRPr lang="en-US" dirty="0"/>
          </a:p>
          <a:p>
            <a:endParaRPr lang="en-ZA" dirty="0"/>
          </a:p>
        </p:txBody>
      </p:sp>
      <p:sp>
        <p:nvSpPr>
          <p:cNvPr id="7" name="Content Placeholder 6"/>
          <p:cNvSpPr>
            <a:spLocks noGrp="1"/>
          </p:cNvSpPr>
          <p:nvPr>
            <p:ph sz="half" idx="1"/>
          </p:nvPr>
        </p:nvSpPr>
        <p:spPr/>
        <p:txBody>
          <a:bodyPr>
            <a:normAutofit fontScale="85000" lnSpcReduction="20000"/>
          </a:bodyPr>
          <a:lstStyle/>
          <a:p>
            <a:pPr marL="0" indent="0" algn="ctr">
              <a:buNone/>
            </a:pPr>
            <a:r>
              <a:rPr lang="en-ZA" dirty="0" smtClean="0"/>
              <a:t>National</a:t>
            </a:r>
            <a:endParaRPr lang="en-ZA" dirty="0"/>
          </a:p>
        </p:txBody>
      </p:sp>
      <p:graphicFrame>
        <p:nvGraphicFramePr>
          <p:cNvPr id="8" name="Chart 7"/>
          <p:cNvGraphicFramePr>
            <a:graphicFrameLocks/>
          </p:cNvGraphicFramePr>
          <p:nvPr>
            <p:extLst>
              <p:ext uri="{D42A27DB-BD31-4B8C-83A1-F6EECF244321}">
                <p14:modId xmlns:p14="http://schemas.microsoft.com/office/powerpoint/2010/main" val="183086275"/>
              </p:ext>
            </p:extLst>
          </p:nvPr>
        </p:nvGraphicFramePr>
        <p:xfrm>
          <a:off x="76200" y="2087880"/>
          <a:ext cx="4572000" cy="3581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4009065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National Gender split</a:t>
            </a:r>
            <a:br>
              <a:rPr lang="en-US" b="1" dirty="0" smtClean="0"/>
            </a:br>
            <a:r>
              <a:rPr lang="en-US" b="1" dirty="0" smtClean="0"/>
              <a:t>2011 &amp; 2012</a:t>
            </a:r>
            <a:endParaRPr lang="en-ZA"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23929096"/>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9755228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National Gender split</a:t>
            </a:r>
            <a:br>
              <a:rPr lang="en-US" b="1" dirty="0" smtClean="0"/>
            </a:br>
            <a:r>
              <a:rPr lang="en-US" b="1" dirty="0" smtClean="0"/>
              <a:t>2013</a:t>
            </a:r>
            <a:endParaRPr lang="en-ZA"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653894446"/>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87811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518"/>
            <a:ext cx="8229600" cy="1143000"/>
          </a:xfrm>
        </p:spPr>
        <p:txBody>
          <a:bodyPr>
            <a:normAutofit/>
          </a:bodyPr>
          <a:lstStyle/>
          <a:p>
            <a:pPr algn="ctr"/>
            <a:r>
              <a:rPr lang="en-ZA" sz="4000" b="1" dirty="0"/>
              <a:t>LEGAL AND COMMERCIAL STATUS</a:t>
            </a:r>
            <a:endParaRPr lang="en-US" sz="4000" b="1" dirty="0"/>
          </a:p>
        </p:txBody>
      </p:sp>
      <p:sp>
        <p:nvSpPr>
          <p:cNvPr id="3" name="Content Placeholder 2"/>
          <p:cNvSpPr>
            <a:spLocks noGrp="1"/>
          </p:cNvSpPr>
          <p:nvPr>
            <p:ph sz="quarter" idx="4294967295"/>
          </p:nvPr>
        </p:nvSpPr>
        <p:spPr>
          <a:xfrm>
            <a:off x="441324" y="1837317"/>
            <a:ext cx="8245475" cy="4644446"/>
          </a:xfrm>
          <a:prstGeom prst="rect">
            <a:avLst/>
          </a:prstGeom>
        </p:spPr>
        <p:txBody>
          <a:bodyPr>
            <a:normAutofit/>
          </a:bodyPr>
          <a:lstStyle/>
          <a:p>
            <a:pPr marL="342900" indent="-342900">
              <a:buFont typeface="Arial" panose="020B0604020202020204" pitchFamily="34" charset="0"/>
              <a:buChar char="•"/>
            </a:pPr>
            <a:r>
              <a:rPr lang="en-ZA" sz="2400" dirty="0"/>
              <a:t>B-BBEE and Sector Codes do not impose legal binding obligation of any company to comply;</a:t>
            </a:r>
          </a:p>
          <a:p>
            <a:pPr marL="457200" lvl="1" indent="0">
              <a:buNone/>
            </a:pPr>
            <a:r>
              <a:rPr lang="en-ZA" dirty="0"/>
              <a:t>		</a:t>
            </a:r>
            <a:r>
              <a:rPr lang="en-ZA" sz="4000" b="1" dirty="0"/>
              <a:t>	BUT</a:t>
            </a:r>
          </a:p>
          <a:p>
            <a:pPr marL="342900" lvl="1" indent="-342900">
              <a:buFont typeface="Arial" panose="020B0604020202020204" pitchFamily="34" charset="0"/>
              <a:buChar char="•"/>
            </a:pPr>
            <a:r>
              <a:rPr lang="en-ZA" sz="2600" dirty="0"/>
              <a:t>B-BBEE is an important fact to be taken into account by any company conducting business in SA</a:t>
            </a:r>
            <a:r>
              <a:rPr lang="en-ZA" sz="2600" dirty="0" smtClean="0"/>
              <a:t>.</a:t>
            </a:r>
            <a:br>
              <a:rPr lang="en-ZA" sz="2600" dirty="0" smtClean="0"/>
            </a:br>
            <a:endParaRPr lang="en-ZA" sz="2600" dirty="0"/>
          </a:p>
          <a:p>
            <a:pPr marL="342900" lvl="1" indent="-342900">
              <a:buFont typeface="Arial" panose="020B0604020202020204" pitchFamily="34" charset="0"/>
              <a:buChar char="•"/>
            </a:pPr>
            <a:r>
              <a:rPr lang="en-ZA" sz="2600" dirty="0"/>
              <a:t>B-BBEE is an important consideration to successfully tender for Government and State  Owned Entities contracts or in some instances to obtaining government licence and  in Private Public Partnership (PPP).</a:t>
            </a:r>
          </a:p>
          <a:p>
            <a:endParaRPr lang="en-US" dirty="0"/>
          </a:p>
        </p:txBody>
      </p:sp>
    </p:spTree>
    <p:extLst>
      <p:ext uri="{BB962C8B-B14F-4D97-AF65-F5344CB8AC3E}">
        <p14:creationId xmlns:p14="http://schemas.microsoft.com/office/powerpoint/2010/main" val="1837406906"/>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33876"/>
            <a:ext cx="8229600" cy="1143000"/>
          </a:xfrm>
        </p:spPr>
        <p:txBody>
          <a:bodyPr>
            <a:normAutofit fontScale="90000"/>
          </a:bodyPr>
          <a:lstStyle/>
          <a:p>
            <a:r>
              <a:rPr lang="en-US" b="1" dirty="0" smtClean="0"/>
              <a:t>National Gender Split- Principals</a:t>
            </a:r>
            <a:br>
              <a:rPr lang="en-US" b="1" dirty="0" smtClean="0"/>
            </a:br>
            <a:r>
              <a:rPr lang="en-US" b="1" dirty="0" smtClean="0"/>
              <a:t>2011 </a:t>
            </a:r>
            <a:r>
              <a:rPr lang="en-US" b="1" dirty="0" err="1" smtClean="0"/>
              <a:t>vs</a:t>
            </a:r>
            <a:r>
              <a:rPr lang="en-US" b="1" dirty="0" smtClean="0"/>
              <a:t> 2012</a:t>
            </a:r>
            <a:endParaRPr lang="en-ZA" b="1" dirty="0"/>
          </a:p>
        </p:txBody>
      </p:sp>
      <p:graphicFrame>
        <p:nvGraphicFramePr>
          <p:cNvPr id="5" name="Content Placeholder 4"/>
          <p:cNvGraphicFramePr>
            <a:graphicFrameLocks noGrp="1"/>
          </p:cNvGraphicFramePr>
          <p:nvPr>
            <p:ph sz="half" idx="1"/>
            <p:extLst>
              <p:ext uri="{D42A27DB-BD31-4B8C-83A1-F6EECF244321}">
                <p14:modId xmlns:p14="http://schemas.microsoft.com/office/powerpoint/2010/main" val="2637065464"/>
              </p:ext>
            </p:extLst>
          </p:nvPr>
        </p:nvGraphicFramePr>
        <p:xfrm>
          <a:off x="457200" y="1975767"/>
          <a:ext cx="4038600" cy="4525963"/>
        </p:xfrm>
        <a:graphic>
          <a:graphicData uri="http://schemas.openxmlformats.org/drawingml/2006/chart">
            <c:chart xmlns:c="http://schemas.openxmlformats.org/drawingml/2006/chart" xmlns:r="http://schemas.openxmlformats.org/officeDocument/2006/relationships" r:id="rId2"/>
          </a:graphicData>
        </a:graphic>
      </p:graphicFrame>
      <p:sp>
        <p:nvSpPr>
          <p:cNvPr id="9" name="Content Placeholder 3"/>
          <p:cNvSpPr>
            <a:spLocks noGrp="1"/>
          </p:cNvSpPr>
          <p:nvPr>
            <p:ph sz="half" idx="2"/>
          </p:nvPr>
        </p:nvSpPr>
        <p:spPr>
          <a:xfrm>
            <a:off x="5105400" y="1877806"/>
            <a:ext cx="4038600" cy="4525963"/>
          </a:xfrm>
        </p:spPr>
        <p:txBody>
          <a:bodyPr>
            <a:normAutofit/>
          </a:bodyPr>
          <a:lstStyle/>
          <a:p>
            <a:r>
              <a:rPr lang="en-US" dirty="0" smtClean="0"/>
              <a:t>National there are more females in this industry at 55%</a:t>
            </a:r>
            <a:br>
              <a:rPr lang="en-US" dirty="0" smtClean="0"/>
            </a:br>
            <a:endParaRPr lang="en-US" dirty="0"/>
          </a:p>
          <a:p>
            <a:r>
              <a:rPr lang="en-US" dirty="0" smtClean="0"/>
              <a:t>However, there are more males as principals at 56%</a:t>
            </a:r>
            <a:br>
              <a:rPr lang="en-US" dirty="0" smtClean="0"/>
            </a:br>
            <a:endParaRPr lang="en-ZA" dirty="0"/>
          </a:p>
        </p:txBody>
      </p:sp>
    </p:spTree>
    <p:extLst>
      <p:ext uri="{BB962C8B-B14F-4D97-AF65-F5344CB8AC3E}">
        <p14:creationId xmlns:p14="http://schemas.microsoft.com/office/powerpoint/2010/main" val="30122088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2011 Gender splits</a:t>
            </a:r>
            <a:br>
              <a:rPr lang="en-US" b="1" dirty="0" smtClean="0"/>
            </a:br>
            <a:r>
              <a:rPr lang="en-US" b="1" dirty="0" smtClean="0"/>
              <a:t>Principals</a:t>
            </a:r>
            <a:endParaRPr lang="en-ZA" b="1" dirty="0"/>
          </a:p>
        </p:txBody>
      </p:sp>
      <p:graphicFrame>
        <p:nvGraphicFramePr>
          <p:cNvPr id="5" name="Content Placeholder 4"/>
          <p:cNvGraphicFramePr>
            <a:graphicFrameLocks noGrp="1"/>
          </p:cNvGraphicFramePr>
          <p:nvPr>
            <p:ph sz="half" idx="1"/>
            <p:extLst>
              <p:ext uri="{D42A27DB-BD31-4B8C-83A1-F6EECF244321}">
                <p14:modId xmlns:p14="http://schemas.microsoft.com/office/powerpoint/2010/main" val="3645652355"/>
              </p:ext>
            </p:extLst>
          </p:nvPr>
        </p:nvGraphicFramePr>
        <p:xfrm>
          <a:off x="457200" y="1600200"/>
          <a:ext cx="4038600" cy="45259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ontent Placeholder 5"/>
          <p:cNvGraphicFramePr>
            <a:graphicFrameLocks noGrp="1"/>
          </p:cNvGraphicFramePr>
          <p:nvPr>
            <p:ph sz="half" idx="2"/>
            <p:extLst>
              <p:ext uri="{D42A27DB-BD31-4B8C-83A1-F6EECF244321}">
                <p14:modId xmlns:p14="http://schemas.microsoft.com/office/powerpoint/2010/main" val="729520882"/>
              </p:ext>
            </p:extLst>
          </p:nvPr>
        </p:nvGraphicFramePr>
        <p:xfrm>
          <a:off x="4648200" y="1600200"/>
          <a:ext cx="4038600" cy="45259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2277585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sz="half" idx="1"/>
            <p:extLst>
              <p:ext uri="{D42A27DB-BD31-4B8C-83A1-F6EECF244321}">
                <p14:modId xmlns:p14="http://schemas.microsoft.com/office/powerpoint/2010/main" val="3588724272"/>
              </p:ext>
            </p:extLst>
          </p:nvPr>
        </p:nvGraphicFramePr>
        <p:xfrm>
          <a:off x="457200" y="1600200"/>
          <a:ext cx="4038600" cy="45259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ontent Placeholder 5"/>
          <p:cNvGraphicFramePr>
            <a:graphicFrameLocks noGrp="1"/>
          </p:cNvGraphicFramePr>
          <p:nvPr>
            <p:ph sz="half" idx="2"/>
            <p:extLst>
              <p:ext uri="{D42A27DB-BD31-4B8C-83A1-F6EECF244321}">
                <p14:modId xmlns:p14="http://schemas.microsoft.com/office/powerpoint/2010/main" val="4021612600"/>
              </p:ext>
            </p:extLst>
          </p:nvPr>
        </p:nvGraphicFramePr>
        <p:xfrm>
          <a:off x="4648200" y="1600200"/>
          <a:ext cx="4038600" cy="4525963"/>
        </p:xfrm>
        <a:graphic>
          <a:graphicData uri="http://schemas.openxmlformats.org/drawingml/2006/chart">
            <c:chart xmlns:c="http://schemas.openxmlformats.org/drawingml/2006/chart" xmlns:r="http://schemas.openxmlformats.org/officeDocument/2006/relationships" r:id="rId3"/>
          </a:graphicData>
        </a:graphic>
      </p:graphicFrame>
      <p:sp>
        <p:nvSpPr>
          <p:cNvPr id="7" name="Title 1"/>
          <p:cNvSpPr>
            <a:spLocks noGrp="1"/>
          </p:cNvSpPr>
          <p:nvPr>
            <p:ph type="title"/>
          </p:nvPr>
        </p:nvSpPr>
        <p:spPr/>
        <p:txBody>
          <a:bodyPr>
            <a:normAutofit fontScale="90000"/>
          </a:bodyPr>
          <a:lstStyle/>
          <a:p>
            <a:r>
              <a:rPr lang="en-US" b="1" dirty="0" smtClean="0"/>
              <a:t>2012 Gender splits</a:t>
            </a:r>
            <a:br>
              <a:rPr lang="en-US" b="1" dirty="0" smtClean="0"/>
            </a:br>
            <a:r>
              <a:rPr lang="en-US" b="1" dirty="0" smtClean="0"/>
              <a:t>Principals</a:t>
            </a:r>
            <a:endParaRPr lang="en-ZA" b="1" dirty="0"/>
          </a:p>
        </p:txBody>
      </p:sp>
    </p:spTree>
    <p:extLst>
      <p:ext uri="{BB962C8B-B14F-4D97-AF65-F5344CB8AC3E}">
        <p14:creationId xmlns:p14="http://schemas.microsoft.com/office/powerpoint/2010/main" val="56778313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8229600" cy="1635805"/>
          </a:xfrm>
        </p:spPr>
        <p:txBody>
          <a:bodyPr>
            <a:normAutofit fontScale="90000"/>
          </a:bodyPr>
          <a:lstStyle/>
          <a:p>
            <a:r>
              <a:rPr lang="en-US" b="1" dirty="0"/>
              <a:t>National Gender </a:t>
            </a:r>
            <a:r>
              <a:rPr lang="en-US" b="1" dirty="0" smtClean="0"/>
              <a:t>Split</a:t>
            </a:r>
            <a:br>
              <a:rPr lang="en-US" b="1" dirty="0" smtClean="0"/>
            </a:br>
            <a:r>
              <a:rPr lang="en-US" b="1" dirty="0" smtClean="0"/>
              <a:t>Estate Agents, Interns &amp; Attorneys</a:t>
            </a:r>
            <a:r>
              <a:rPr lang="en-US" b="1" dirty="0"/>
              <a:t/>
            </a:r>
            <a:br>
              <a:rPr lang="en-US" b="1" dirty="0"/>
            </a:br>
            <a:r>
              <a:rPr lang="en-US" b="1" dirty="0"/>
              <a:t>2011 </a:t>
            </a:r>
            <a:r>
              <a:rPr lang="en-US" b="1" dirty="0" err="1"/>
              <a:t>vs</a:t>
            </a:r>
            <a:r>
              <a:rPr lang="en-US" b="1" dirty="0"/>
              <a:t> 2012</a:t>
            </a:r>
            <a:endParaRPr lang="en-ZA" dirty="0"/>
          </a:p>
        </p:txBody>
      </p:sp>
      <p:graphicFrame>
        <p:nvGraphicFramePr>
          <p:cNvPr id="5" name="Content Placeholder 4"/>
          <p:cNvGraphicFramePr>
            <a:graphicFrameLocks noGrp="1"/>
          </p:cNvGraphicFramePr>
          <p:nvPr>
            <p:ph sz="half" idx="1"/>
            <p:extLst>
              <p:ext uri="{D42A27DB-BD31-4B8C-83A1-F6EECF244321}">
                <p14:modId xmlns:p14="http://schemas.microsoft.com/office/powerpoint/2010/main" val="390960063"/>
              </p:ext>
            </p:extLst>
          </p:nvPr>
        </p:nvGraphicFramePr>
        <p:xfrm>
          <a:off x="457200" y="2155386"/>
          <a:ext cx="4038600" cy="4525963"/>
        </p:xfrm>
        <a:graphic>
          <a:graphicData uri="http://schemas.openxmlformats.org/drawingml/2006/chart">
            <c:chart xmlns:c="http://schemas.openxmlformats.org/drawingml/2006/chart" xmlns:r="http://schemas.openxmlformats.org/officeDocument/2006/relationships" r:id="rId2"/>
          </a:graphicData>
        </a:graphic>
      </p:graphicFrame>
      <p:sp>
        <p:nvSpPr>
          <p:cNvPr id="8" name="Content Placeholder 3"/>
          <p:cNvSpPr>
            <a:spLocks noGrp="1"/>
          </p:cNvSpPr>
          <p:nvPr>
            <p:ph sz="half" idx="2"/>
          </p:nvPr>
        </p:nvSpPr>
        <p:spPr>
          <a:xfrm>
            <a:off x="4648200" y="2122728"/>
            <a:ext cx="4038600" cy="4525963"/>
          </a:xfrm>
        </p:spPr>
        <p:txBody>
          <a:bodyPr>
            <a:normAutofit/>
          </a:bodyPr>
          <a:lstStyle/>
          <a:p>
            <a:r>
              <a:rPr lang="en-US" dirty="0" smtClean="0"/>
              <a:t>The gender split for this category is the same for both 2011 &amp; 2012 at 61% whites and 39% Blacks</a:t>
            </a:r>
            <a:endParaRPr lang="en-US" dirty="0"/>
          </a:p>
          <a:p>
            <a:endParaRPr lang="en-ZA" dirty="0"/>
          </a:p>
        </p:txBody>
      </p:sp>
    </p:spTree>
    <p:extLst>
      <p:ext uri="{BB962C8B-B14F-4D97-AF65-F5344CB8AC3E}">
        <p14:creationId xmlns:p14="http://schemas.microsoft.com/office/powerpoint/2010/main" val="279741350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sz="half" idx="1"/>
            <p:extLst>
              <p:ext uri="{D42A27DB-BD31-4B8C-83A1-F6EECF244321}">
                <p14:modId xmlns:p14="http://schemas.microsoft.com/office/powerpoint/2010/main" val="3725749797"/>
              </p:ext>
            </p:extLst>
          </p:nvPr>
        </p:nvGraphicFramePr>
        <p:xfrm>
          <a:off x="457200" y="2188044"/>
          <a:ext cx="4038600" cy="4525963"/>
        </p:xfrm>
        <a:graphic>
          <a:graphicData uri="http://schemas.openxmlformats.org/drawingml/2006/chart">
            <c:chart xmlns:c="http://schemas.openxmlformats.org/drawingml/2006/chart" xmlns:r="http://schemas.openxmlformats.org/officeDocument/2006/relationships" r:id="rId2"/>
          </a:graphicData>
        </a:graphic>
      </p:graphicFrame>
      <p:sp>
        <p:nvSpPr>
          <p:cNvPr id="7" name="Title 1"/>
          <p:cNvSpPr>
            <a:spLocks noGrp="1"/>
          </p:cNvSpPr>
          <p:nvPr>
            <p:ph type="title"/>
          </p:nvPr>
        </p:nvSpPr>
        <p:spPr>
          <a:xfrm>
            <a:off x="457200" y="568560"/>
            <a:ext cx="8229600" cy="1143000"/>
          </a:xfrm>
        </p:spPr>
        <p:txBody>
          <a:bodyPr>
            <a:normAutofit fontScale="90000"/>
          </a:bodyPr>
          <a:lstStyle/>
          <a:p>
            <a:r>
              <a:rPr lang="en-US" b="1" dirty="0"/>
              <a:t>National </a:t>
            </a:r>
            <a:r>
              <a:rPr lang="en-US" b="1" dirty="0" smtClean="0"/>
              <a:t>Racial Split</a:t>
            </a:r>
            <a:br>
              <a:rPr lang="en-US" b="1" dirty="0" smtClean="0"/>
            </a:br>
            <a:r>
              <a:rPr lang="en-US" b="1" dirty="0" smtClean="0"/>
              <a:t>Estate Agents, Interns &amp; Attorneys</a:t>
            </a:r>
            <a:r>
              <a:rPr lang="en-US" b="1" dirty="0"/>
              <a:t/>
            </a:r>
            <a:br>
              <a:rPr lang="en-US" b="1" dirty="0"/>
            </a:br>
            <a:r>
              <a:rPr lang="en-US" b="1" dirty="0" smtClean="0"/>
              <a:t>2011 &amp; 2012 </a:t>
            </a:r>
            <a:endParaRPr lang="en-ZA" dirty="0"/>
          </a:p>
        </p:txBody>
      </p:sp>
      <p:sp>
        <p:nvSpPr>
          <p:cNvPr id="9" name="Content Placeholder 3"/>
          <p:cNvSpPr>
            <a:spLocks noGrp="1"/>
          </p:cNvSpPr>
          <p:nvPr>
            <p:ph sz="half" idx="2"/>
          </p:nvPr>
        </p:nvSpPr>
        <p:spPr>
          <a:xfrm>
            <a:off x="4648200" y="2220702"/>
            <a:ext cx="4038600" cy="4525963"/>
          </a:xfrm>
        </p:spPr>
        <p:txBody>
          <a:bodyPr>
            <a:normAutofit/>
          </a:bodyPr>
          <a:lstStyle/>
          <a:p>
            <a:r>
              <a:rPr lang="en-US" dirty="0" smtClean="0"/>
              <a:t>The racial split for this category is the same for both 2011 &amp; 2012 at 85% whites and 15% Blacks</a:t>
            </a:r>
            <a:endParaRPr lang="en-US" dirty="0"/>
          </a:p>
          <a:p>
            <a:endParaRPr lang="en-ZA" dirty="0"/>
          </a:p>
        </p:txBody>
      </p:sp>
    </p:spTree>
    <p:extLst>
      <p:ext uri="{BB962C8B-B14F-4D97-AF65-F5344CB8AC3E}">
        <p14:creationId xmlns:p14="http://schemas.microsoft.com/office/powerpoint/2010/main" val="269020946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1723</TotalTime>
  <Words>4843</Words>
  <Application>Microsoft Office PowerPoint</Application>
  <PresentationFormat>On-screen Show (4:3)</PresentationFormat>
  <Paragraphs>1529</Paragraphs>
  <Slides>94</Slides>
  <Notes>2</Notes>
  <HiddenSlides>0</HiddenSlides>
  <MMClips>0</MMClips>
  <ScaleCrop>false</ScaleCrop>
  <HeadingPairs>
    <vt:vector size="4" baseType="variant">
      <vt:variant>
        <vt:lpstr>Theme</vt:lpstr>
      </vt:variant>
      <vt:variant>
        <vt:i4>1</vt:i4>
      </vt:variant>
      <vt:variant>
        <vt:lpstr>Slide Titles</vt:lpstr>
      </vt:variant>
      <vt:variant>
        <vt:i4>94</vt:i4>
      </vt:variant>
    </vt:vector>
  </HeadingPairs>
  <TitlesOfParts>
    <vt:vector size="95" baseType="lpstr">
      <vt:lpstr>Office Theme</vt:lpstr>
      <vt:lpstr>PowerPoint Presentation</vt:lpstr>
      <vt:lpstr>PowerPoint Presentation</vt:lpstr>
      <vt:lpstr>CONTENT</vt:lpstr>
      <vt:lpstr>PowerPoint Presentation</vt:lpstr>
      <vt:lpstr>WHY IS TRANSFORMATION NECESSARY?</vt:lpstr>
      <vt:lpstr>SA DEMOGRAPHIC STATISTICS</vt:lpstr>
      <vt:lpstr>SA POPULATION: GENDER SPLITS (2012)</vt:lpstr>
      <vt:lpstr>EXPECTED RESULTS OF TRANSFORMATION</vt:lpstr>
      <vt:lpstr>LEGAL AND COMMERCIAL STATUS</vt:lpstr>
      <vt:lpstr>WHO IS THE CUSTODIAN OF TRANSFORMATION</vt:lpstr>
      <vt:lpstr>PowerPoint Presentation</vt:lpstr>
      <vt:lpstr>BBBEE AS A TOOL OF TRANSFORMATION</vt:lpstr>
      <vt:lpstr>UNDERSTANDING TRANSFORMATION</vt:lpstr>
      <vt:lpstr>BBBEE Act  &amp;  SECTOR CODES</vt:lpstr>
      <vt:lpstr>Introduction</vt:lpstr>
      <vt:lpstr>BBBEE Sector Code</vt:lpstr>
      <vt:lpstr>BBBEE Sector Code</vt:lpstr>
      <vt:lpstr>BBBEE Sector Code</vt:lpstr>
      <vt:lpstr>APPLICATION OF CURRENT TRANSFORMATION AND BBBEE</vt:lpstr>
      <vt:lpstr>BBBEE as a toll of transformation</vt:lpstr>
      <vt:lpstr>BBBEE as a tool of Transformation</vt:lpstr>
      <vt:lpstr>Application Of BBBEE TO Large Entities</vt:lpstr>
      <vt:lpstr>APPLICATION OF BBBEE TO QSES</vt:lpstr>
      <vt:lpstr>CHANGES TO THE CODES Its implication to PSC</vt:lpstr>
      <vt:lpstr>REVISED CODES OF GOOD PRACTICE</vt:lpstr>
      <vt:lpstr>PowerPoint Presentation</vt:lpstr>
      <vt:lpstr>CHANGES TO THE CODES</vt:lpstr>
      <vt:lpstr>Sector Codes/ Property Sector Codes</vt:lpstr>
      <vt:lpstr>CHANGES TO THE CODES Its implication to PSC</vt:lpstr>
      <vt:lpstr>CHANGES TO THE CODES Its implication to PSC</vt:lpstr>
      <vt:lpstr>CHANGES TO THE CODES Its implication to PSC</vt:lpstr>
      <vt:lpstr>CHANGES TO THE CODES Its implication to PSC</vt:lpstr>
      <vt:lpstr>CHANGES TO THE CODES Its implication to PSC</vt:lpstr>
      <vt:lpstr>CHANGES TO THE CODES Its implication to PSC</vt:lpstr>
      <vt:lpstr>CHANGES TO THE CODES Its implication to PSC</vt:lpstr>
      <vt:lpstr>CHANGES TO THE CODES Its implication to PSC</vt:lpstr>
      <vt:lpstr>CHANGES TO THE CODES Its implication to PSC</vt:lpstr>
      <vt:lpstr>CHANGES TO THE CODES Its implication to PSC</vt:lpstr>
      <vt:lpstr>CHANGES TO THE CODES Its implication to PSC</vt:lpstr>
      <vt:lpstr>CHANGES TO THE CODES Its implication to PSC</vt:lpstr>
      <vt:lpstr>CHANGES TO THE CODES Its implication to PSC</vt:lpstr>
      <vt:lpstr>CHANGES TO THE CODES Its implication to PSC</vt:lpstr>
      <vt:lpstr>PSC Net Equity target</vt:lpstr>
      <vt:lpstr>CHANGES TO THE CODES Its implication to PSC</vt:lpstr>
      <vt:lpstr>Skill Development (19 points)</vt:lpstr>
      <vt:lpstr>CHANGES TO THE CODES Its implication to PSC</vt:lpstr>
      <vt:lpstr>PowerPoint Presentation</vt:lpstr>
      <vt:lpstr>CHANGES TO THE CODES Its implication to PSC</vt:lpstr>
      <vt:lpstr>CHANGES TO THE CODES Its implication to PSC</vt:lpstr>
      <vt:lpstr>PowerPoint Presentation</vt:lpstr>
      <vt:lpstr>CHANGES TO THE CODES Other Deviations</vt:lpstr>
      <vt:lpstr>PowerPoint Presentation</vt:lpstr>
      <vt:lpstr>PowerPoint Presentation</vt:lpstr>
      <vt:lpstr>PowerPoint Presentation</vt:lpstr>
      <vt:lpstr>PowerPoint Presentation</vt:lpstr>
      <vt:lpstr>PowerPoint Presentation</vt:lpstr>
      <vt:lpstr>CHANGES TO THE CODES Its implication to PSC</vt:lpstr>
      <vt:lpstr>PowerPoint Presentation</vt:lpstr>
      <vt:lpstr>PowerPoint Presentation</vt:lpstr>
      <vt:lpstr>Annexure 1 TIMELINES</vt:lpstr>
      <vt:lpstr>AMENDMENT BILL &amp; VERIFICATION PROCESS  </vt:lpstr>
      <vt:lpstr> KEY AMENDMENT TO B-BBEE ACT: COMMISION</vt:lpstr>
      <vt:lpstr>KEY AMENDMENT TO B-BBEE ACT: REPORTING</vt:lpstr>
      <vt:lpstr>WHO QUALIFY TO DO YOUR BBBEE VERIFICATION</vt:lpstr>
      <vt:lpstr>Verification Process</vt:lpstr>
      <vt:lpstr>BBBEE CERTIFICATE</vt:lpstr>
      <vt:lpstr>BBBEE CERTIFICATE</vt:lpstr>
      <vt:lpstr>PowerPoint Presentation</vt:lpstr>
      <vt:lpstr>PowerPoint Presentation</vt:lpstr>
      <vt:lpstr>PowerPoint Presentation</vt:lpstr>
      <vt:lpstr>UNDERSTANDING THE PROPERTY SECTOR</vt:lpstr>
      <vt:lpstr>SCOPE OF THE PROPERTY SECTOR</vt:lpstr>
      <vt:lpstr>The Size of the SA Property Sector</vt:lpstr>
      <vt:lpstr>The Size of the SA Property Sector</vt:lpstr>
      <vt:lpstr>Residential Transactions</vt:lpstr>
      <vt:lpstr>PowerPoint Presentation</vt:lpstr>
      <vt:lpstr> The Impact of the South African Property Sector on the National Economy </vt:lpstr>
      <vt:lpstr>THE IMPACT OF THE SOUTH AFRICAN PROPERTY SECTOR ON THE NATIONAL ECONOMY </vt:lpstr>
      <vt:lpstr>National Estate Agents Stats 2011, 2012 &amp; 2013</vt:lpstr>
      <vt:lpstr>Registered Estate Agents</vt:lpstr>
      <vt:lpstr>Which province/s drives the industry?</vt:lpstr>
      <vt:lpstr>Which province/s drives the industry?</vt:lpstr>
      <vt:lpstr>Which province/s drives the industry?</vt:lpstr>
      <vt:lpstr>Growth by Estate Agents</vt:lpstr>
      <vt:lpstr>2011 National Racial Split</vt:lpstr>
      <vt:lpstr>2012 National Racial Split</vt:lpstr>
      <vt:lpstr>2013 National Racial Split</vt:lpstr>
      <vt:lpstr>National Gender split 2011 &amp; 2012</vt:lpstr>
      <vt:lpstr>National Gender split 2013</vt:lpstr>
      <vt:lpstr>National Gender Split- Principals 2011 vs 2012</vt:lpstr>
      <vt:lpstr>2011 Gender splits Principals</vt:lpstr>
      <vt:lpstr>2012 Gender splits Principals</vt:lpstr>
      <vt:lpstr>National Gender Split Estate Agents, Interns &amp; Attorneys 2011 vs 2012</vt:lpstr>
      <vt:lpstr>National Racial Split Estate Agents, Interns &amp; Attorneys 2011 &amp; 2012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MacBook Pro User</dc:creator>
  <cp:lastModifiedBy>Adrianne du Toit</cp:lastModifiedBy>
  <cp:revision>94</cp:revision>
  <cp:lastPrinted>2013-07-15T14:21:07Z</cp:lastPrinted>
  <dcterms:created xsi:type="dcterms:W3CDTF">2013-07-12T23:27:56Z</dcterms:created>
  <dcterms:modified xsi:type="dcterms:W3CDTF">2015-06-29T06:40:36Z</dcterms:modified>
</cp:coreProperties>
</file>