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00" r:id="rId5"/>
    <p:sldId id="302" r:id="rId6"/>
    <p:sldId id="303" r:id="rId7"/>
    <p:sldId id="296" r:id="rId8"/>
    <p:sldId id="297" r:id="rId9"/>
    <p:sldId id="299" r:id="rId10"/>
    <p:sldId id="368" r:id="rId11"/>
    <p:sldId id="369" r:id="rId12"/>
    <p:sldId id="304" r:id="rId13"/>
    <p:sldId id="305" r:id="rId14"/>
    <p:sldId id="321" r:id="rId15"/>
    <p:sldId id="355" r:id="rId16"/>
    <p:sldId id="343" r:id="rId17"/>
    <p:sldId id="367" r:id="rId18"/>
    <p:sldId id="306" r:id="rId19"/>
    <p:sldId id="307" r:id="rId20"/>
    <p:sldId id="308" r:id="rId21"/>
    <p:sldId id="309" r:id="rId22"/>
    <p:sldId id="370" r:id="rId23"/>
    <p:sldId id="29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D7E21A-E9EC-41A6-B3B6-EDB3A4448CDB}" v="24" dt="2026-02-12T15:59:26.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A3428-7EA3-4CAD-AE84-F3FF64840E64}"/>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ZA" dirty="0"/>
          </a:p>
        </p:txBody>
      </p:sp>
      <p:sp>
        <p:nvSpPr>
          <p:cNvPr id="3" name="Subtitle 2">
            <a:extLst>
              <a:ext uri="{FF2B5EF4-FFF2-40B4-BE49-F238E27FC236}">
                <a16:creationId xmlns:a16="http://schemas.microsoft.com/office/drawing/2014/main" id="{CA04A7CC-7104-4EE6-A010-B29E949E0D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46F553CB-28E7-45EE-9792-2D0446218650}"/>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755CBFE7-CBF2-4DE1-85EF-E9F32D86EFD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5EA508D2-4F12-49E4-A0B7-D70B740110EF}"/>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318708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38442-CE95-46B3-BC59-0BC55746001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0B367D5-8D45-41D9-BA8C-16708B9899EA}"/>
              </a:ext>
            </a:extLst>
          </p:cNvPr>
          <p:cNvSpPr>
            <a:spLocks noGrp="1"/>
          </p:cNvSpPr>
          <p:nvPr>
            <p:ph idx="1"/>
          </p:nvPr>
        </p:nvSpPr>
        <p:spPr>
          <a:xfrm>
            <a:off x="1530531" y="1827304"/>
            <a:ext cx="9823269" cy="3672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a:extLst>
              <a:ext uri="{FF2B5EF4-FFF2-40B4-BE49-F238E27FC236}">
                <a16:creationId xmlns:a16="http://schemas.microsoft.com/office/drawing/2014/main" id="{2055B564-3BF7-4322-B98D-10FE172CDBFB}"/>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E84FDC2D-9E64-4923-BAAA-4A79358D7D83}"/>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23969E4D-3CA9-4919-A25D-961CBA88B76B}"/>
              </a:ext>
            </a:extLst>
          </p:cNvPr>
          <p:cNvSpPr>
            <a:spLocks noGrp="1"/>
          </p:cNvSpPr>
          <p:nvPr>
            <p:ph type="sldNum" sz="quarter" idx="12"/>
          </p:nvPr>
        </p:nvSpPr>
        <p:spPr/>
        <p:txBody>
          <a:bodyPr/>
          <a:lstStyle/>
          <a:p>
            <a:fld id="{4912E435-5EC8-49C5-9C92-171D4F10C076}" type="slidenum">
              <a:rPr lang="en-ZA" smtClean="0"/>
              <a:t>‹#›</a:t>
            </a:fld>
            <a:endParaRPr lang="en-ZA" dirty="0"/>
          </a:p>
        </p:txBody>
      </p:sp>
      <p:sp>
        <p:nvSpPr>
          <p:cNvPr id="7" name="Rectangle 6">
            <a:extLst>
              <a:ext uri="{FF2B5EF4-FFF2-40B4-BE49-F238E27FC236}">
                <a16:creationId xmlns:a16="http://schemas.microsoft.com/office/drawing/2014/main" id="{8383A2C8-A07A-447D-9990-6D75F04A4BB4}"/>
              </a:ext>
            </a:extLst>
          </p:cNvPr>
          <p:cNvSpPr/>
          <p:nvPr userDrawn="1"/>
        </p:nvSpPr>
        <p:spPr>
          <a:xfrm>
            <a:off x="248194" y="1358537"/>
            <a:ext cx="875212" cy="19594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A24B03F8-8AA5-49F7-B4BA-CB7A6316C4E5}"/>
              </a:ext>
            </a:extLst>
          </p:cNvPr>
          <p:cNvSpPr/>
          <p:nvPr userDrawn="1"/>
        </p:nvSpPr>
        <p:spPr>
          <a:xfrm>
            <a:off x="1321524" y="1358537"/>
            <a:ext cx="9403081" cy="195943"/>
          </a:xfrm>
          <a:prstGeom prst="rect">
            <a:avLst/>
          </a:prstGeom>
          <a:solidFill>
            <a:srgbClr val="FF0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20322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94735-736B-4AB7-842F-8D1312E7ED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F904633C-BD26-49B3-9319-149CA39EC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2197B2-EC85-4967-9D53-E73E77C65B35}"/>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F020381B-B926-4113-AB45-BB5A554A059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CA7173D-AF61-4858-A7B6-F9C3E373CFCD}"/>
              </a:ext>
            </a:extLst>
          </p:cNvPr>
          <p:cNvSpPr>
            <a:spLocks noGrp="1"/>
          </p:cNvSpPr>
          <p:nvPr>
            <p:ph type="sldNum" sz="quarter" idx="12"/>
          </p:nvPr>
        </p:nvSpPr>
        <p:spPr/>
        <p:txBody>
          <a:bodyPr/>
          <a:lstStyle/>
          <a:p>
            <a:fld id="{4912E435-5EC8-49C5-9C92-171D4F10C076}" type="slidenum">
              <a:rPr lang="en-ZA" smtClean="0"/>
              <a:t>‹#›</a:t>
            </a:fld>
            <a:endParaRPr lang="en-ZA"/>
          </a:p>
        </p:txBody>
      </p:sp>
      <p:sp>
        <p:nvSpPr>
          <p:cNvPr id="7" name="Rectangle 6">
            <a:extLst>
              <a:ext uri="{FF2B5EF4-FFF2-40B4-BE49-F238E27FC236}">
                <a16:creationId xmlns:a16="http://schemas.microsoft.com/office/drawing/2014/main" id="{7F55AF62-079C-23BA-EED4-6FD22A7B00B9}"/>
              </a:ext>
            </a:extLst>
          </p:cNvPr>
          <p:cNvSpPr/>
          <p:nvPr userDrawn="1"/>
        </p:nvSpPr>
        <p:spPr>
          <a:xfrm>
            <a:off x="248194" y="1358537"/>
            <a:ext cx="875212" cy="19594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Rectangle 7">
            <a:extLst>
              <a:ext uri="{FF2B5EF4-FFF2-40B4-BE49-F238E27FC236}">
                <a16:creationId xmlns:a16="http://schemas.microsoft.com/office/drawing/2014/main" id="{B8810503-8BBD-01FB-601C-9FF4337A08C3}"/>
              </a:ext>
            </a:extLst>
          </p:cNvPr>
          <p:cNvSpPr/>
          <p:nvPr userDrawn="1"/>
        </p:nvSpPr>
        <p:spPr>
          <a:xfrm>
            <a:off x="1321524" y="1358537"/>
            <a:ext cx="9403081" cy="195943"/>
          </a:xfrm>
          <a:prstGeom prst="rect">
            <a:avLst/>
          </a:prstGeom>
          <a:solidFill>
            <a:srgbClr val="FF0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912893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2804D-D1F8-453B-BD09-C86060D97AC3}"/>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D4011C4-009D-4725-B819-906B1536B8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5F4FEA26-A6EE-414F-9C60-143D94E40A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0448352B-7800-48DA-811F-F10C6B09FB7A}"/>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6" name="Footer Placeholder 5">
            <a:extLst>
              <a:ext uri="{FF2B5EF4-FFF2-40B4-BE49-F238E27FC236}">
                <a16:creationId xmlns:a16="http://schemas.microsoft.com/office/drawing/2014/main" id="{31E7B557-297D-4023-8DA2-688C5A4E7FBE}"/>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3395E68-515F-42B6-9E98-5B28CBFBA271}"/>
              </a:ext>
            </a:extLst>
          </p:cNvPr>
          <p:cNvSpPr>
            <a:spLocks noGrp="1"/>
          </p:cNvSpPr>
          <p:nvPr>
            <p:ph type="sldNum" sz="quarter" idx="12"/>
          </p:nvPr>
        </p:nvSpPr>
        <p:spPr/>
        <p:txBody>
          <a:bodyPr/>
          <a:lstStyle/>
          <a:p>
            <a:fld id="{4912E435-5EC8-49C5-9C92-171D4F10C076}" type="slidenum">
              <a:rPr lang="en-ZA" smtClean="0"/>
              <a:t>‹#›</a:t>
            </a:fld>
            <a:endParaRPr lang="en-ZA"/>
          </a:p>
        </p:txBody>
      </p:sp>
      <p:sp>
        <p:nvSpPr>
          <p:cNvPr id="8" name="Rectangle 7">
            <a:extLst>
              <a:ext uri="{FF2B5EF4-FFF2-40B4-BE49-F238E27FC236}">
                <a16:creationId xmlns:a16="http://schemas.microsoft.com/office/drawing/2014/main" id="{AE49EC7D-FFD8-70FF-FE8B-ABF3316E31AD}"/>
              </a:ext>
            </a:extLst>
          </p:cNvPr>
          <p:cNvSpPr/>
          <p:nvPr userDrawn="1"/>
        </p:nvSpPr>
        <p:spPr>
          <a:xfrm>
            <a:off x="248194" y="1358537"/>
            <a:ext cx="875212" cy="19594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Rectangle 8">
            <a:extLst>
              <a:ext uri="{FF2B5EF4-FFF2-40B4-BE49-F238E27FC236}">
                <a16:creationId xmlns:a16="http://schemas.microsoft.com/office/drawing/2014/main" id="{F02621E8-C10B-6211-B947-7738700E8299}"/>
              </a:ext>
            </a:extLst>
          </p:cNvPr>
          <p:cNvSpPr/>
          <p:nvPr userDrawn="1"/>
        </p:nvSpPr>
        <p:spPr>
          <a:xfrm>
            <a:off x="1321524" y="1358537"/>
            <a:ext cx="9403081" cy="195943"/>
          </a:xfrm>
          <a:prstGeom prst="rect">
            <a:avLst/>
          </a:prstGeom>
          <a:solidFill>
            <a:srgbClr val="FF00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09305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BE32F-CFA7-4D64-8780-38493B7266E7}"/>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1D74DDE0-2A78-4F4A-A1CB-634EAA7930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0E8A18-CB2C-4221-A2B4-C0BBEB18BE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7730C6F2-B2CB-4B43-8F5A-FF3B3D5DDF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C73C23-91EA-46B4-82DC-F6F1AA9CB9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5BA88785-C8AD-4807-9B5B-1E5DE49BB8C0}"/>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8" name="Footer Placeholder 7">
            <a:extLst>
              <a:ext uri="{FF2B5EF4-FFF2-40B4-BE49-F238E27FC236}">
                <a16:creationId xmlns:a16="http://schemas.microsoft.com/office/drawing/2014/main" id="{581CF0F6-B41F-4727-9BC1-2B1C4352821A}"/>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5DC7BC52-B959-487A-9923-BD2B587EBF2C}"/>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3651556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C930-293D-4288-AC00-B5B6BDDAFB85}"/>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AD9E2A7B-4BFB-496F-B2AD-9B19E51AA2A9}"/>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4" name="Footer Placeholder 3">
            <a:extLst>
              <a:ext uri="{FF2B5EF4-FFF2-40B4-BE49-F238E27FC236}">
                <a16:creationId xmlns:a16="http://schemas.microsoft.com/office/drawing/2014/main" id="{FD29D4ED-BA4E-44B1-947C-AD9A5D702073}"/>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F2CAB41D-1A68-4FFC-A6D0-8CE7C5338AFD}"/>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78468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9CDF4-8129-2141-F7D1-568CA53A6A8E}"/>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BEC6A2F3-5D5F-5DC8-7E37-BF1CC6C2CF94}"/>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4" name="Footer Placeholder 3">
            <a:extLst>
              <a:ext uri="{FF2B5EF4-FFF2-40B4-BE49-F238E27FC236}">
                <a16:creationId xmlns:a16="http://schemas.microsoft.com/office/drawing/2014/main" id="{BB8A815D-82BE-6DB4-7244-CCE6BD92ABC4}"/>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2FB52619-1EA6-26CD-7D8E-0A7B21E67EF1}"/>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1142640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A4DCBC-5B20-424B-89E7-971542A7E162}"/>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3" name="Footer Placeholder 2">
            <a:extLst>
              <a:ext uri="{FF2B5EF4-FFF2-40B4-BE49-F238E27FC236}">
                <a16:creationId xmlns:a16="http://schemas.microsoft.com/office/drawing/2014/main" id="{42AAF975-B21F-444D-ACDB-92AE775360EF}"/>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59185646-139F-49CF-A8EA-08F979128852}"/>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3518765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D0DC8-C6ED-46E5-9DFE-3C386CA24B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8FEE7FC8-FEFE-4480-A466-835F9F44F3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41049BD-DD32-4F6B-8E46-869BE65BE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67A532-3C66-4583-8CA8-2E35995C3D9A}"/>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6" name="Footer Placeholder 5">
            <a:extLst>
              <a:ext uri="{FF2B5EF4-FFF2-40B4-BE49-F238E27FC236}">
                <a16:creationId xmlns:a16="http://schemas.microsoft.com/office/drawing/2014/main" id="{F0EDFF6B-6A0D-4D2C-98B8-16E32405185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9C9490BE-3936-400F-AD09-02A27460AE5B}"/>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187506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25EC-56F8-46DC-B946-B5026BB336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166FB53C-2C61-4203-84E6-C6F21E8202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378CADBD-9D37-49EA-915E-0679C99681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6D1B4-D30F-456E-B05A-9E3ABC887C4A}"/>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6" name="Footer Placeholder 5">
            <a:extLst>
              <a:ext uri="{FF2B5EF4-FFF2-40B4-BE49-F238E27FC236}">
                <a16:creationId xmlns:a16="http://schemas.microsoft.com/office/drawing/2014/main" id="{2AFD3232-6FA7-4C1C-83E2-2A4FACD0D6A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5BE1839-6995-4B37-B924-60CBABBA3B9A}"/>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4108598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51F0F-A81E-4C99-8CA6-53A93AE673F5}"/>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E630AD41-5530-42A3-9D9D-DCE6E00B0F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BCBC48B-1439-4190-AADB-5B8D2E369ABF}"/>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11A0D547-3F0A-4754-B353-39E28DE9216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F2366DE-F0D4-437D-8FF3-7A48A72F024F}"/>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364846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1EB90E-9CC2-4808-8910-9A34B1745F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3945E9E3-C934-4D76-A755-0A268C633A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51E918A2-A0B2-454B-8CD5-76A1BA267B5F}"/>
              </a:ext>
            </a:extLst>
          </p:cNvPr>
          <p:cNvSpPr>
            <a:spLocks noGrp="1"/>
          </p:cNvSpPr>
          <p:nvPr>
            <p:ph type="dt" sz="half" idx="10"/>
          </p:nvPr>
        </p:nvSpPr>
        <p:spPr/>
        <p:txBody>
          <a:body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F81F38BF-2D6B-4C33-8CB6-E8DA3B61E78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B0980F5-0D50-49E6-A842-96989FCCE6EB}"/>
              </a:ext>
            </a:extLst>
          </p:cNvPr>
          <p:cNvSpPr>
            <a:spLocks noGrp="1"/>
          </p:cNvSpPr>
          <p:nvPr>
            <p:ph type="sldNum" sz="quarter" idx="12"/>
          </p:nvPr>
        </p:nvSpPr>
        <p:spPr/>
        <p:txBody>
          <a:bodyPr/>
          <a:lstStyle/>
          <a:p>
            <a:fld id="{4912E435-5EC8-49C5-9C92-171D4F10C076}" type="slidenum">
              <a:rPr lang="en-ZA" smtClean="0"/>
              <a:t>‹#›</a:t>
            </a:fld>
            <a:endParaRPr lang="en-ZA"/>
          </a:p>
        </p:txBody>
      </p:sp>
    </p:spTree>
    <p:extLst>
      <p:ext uri="{BB962C8B-B14F-4D97-AF65-F5344CB8AC3E}">
        <p14:creationId xmlns:p14="http://schemas.microsoft.com/office/powerpoint/2010/main" val="143781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498AC-4CEF-496D-967A-99F391C0A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0EFB094F-11FA-4E36-A917-FD1E2E4E83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7E4FC80-554B-456D-9932-9677D73987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0FB427-AFBE-4862-86DE-AF0BB1BD28DA}" type="datetimeFigureOut">
              <a:rPr lang="en-ZA" smtClean="0"/>
              <a:t>2026/04/09</a:t>
            </a:fld>
            <a:endParaRPr lang="en-ZA"/>
          </a:p>
        </p:txBody>
      </p:sp>
      <p:sp>
        <p:nvSpPr>
          <p:cNvPr id="5" name="Footer Placeholder 4">
            <a:extLst>
              <a:ext uri="{FF2B5EF4-FFF2-40B4-BE49-F238E27FC236}">
                <a16:creationId xmlns:a16="http://schemas.microsoft.com/office/drawing/2014/main" id="{5A788B66-0AC2-46E7-8BD8-10E454284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3EE7CB73-6639-4D68-9E2E-FE495046A0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12E435-5EC8-49C5-9C92-171D4F10C076}" type="slidenum">
              <a:rPr lang="en-ZA" smtClean="0"/>
              <a:t>‹#›</a:t>
            </a:fld>
            <a:endParaRPr lang="en-ZA"/>
          </a:p>
        </p:txBody>
      </p:sp>
      <p:pic>
        <p:nvPicPr>
          <p:cNvPr id="8" name="Picture 7" descr="Logo, company name&#10;&#10;Description automatically generated">
            <a:extLst>
              <a:ext uri="{FF2B5EF4-FFF2-40B4-BE49-F238E27FC236}">
                <a16:creationId xmlns:a16="http://schemas.microsoft.com/office/drawing/2014/main" id="{A13F5FC5-9D67-4BF0-A66D-E1F8057902F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711543" y="5734594"/>
            <a:ext cx="1334911" cy="988379"/>
          </a:xfrm>
          <a:prstGeom prst="rect">
            <a:avLst/>
          </a:prstGeom>
        </p:spPr>
      </p:pic>
    </p:spTree>
    <p:extLst>
      <p:ext uri="{BB962C8B-B14F-4D97-AF65-F5344CB8AC3E}">
        <p14:creationId xmlns:p14="http://schemas.microsoft.com/office/powerpoint/2010/main" val="1911255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mailto:registrations@theppra.org.z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manualregistrations@theppra.org.z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registrations@theppra.org.z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exemptions@theppra.org.za" TargetMode="External"/><Relationship Id="rId2" Type="http://schemas.openxmlformats.org/officeDocument/2006/relationships/hyperlink" Target="mailto:section4exemptions@theppra.org.za" TargetMode="External"/><Relationship Id="rId1" Type="http://schemas.openxmlformats.org/officeDocument/2006/relationships/slideLayout" Target="../slideLayouts/slideLayout2.xml"/><Relationship Id="rId5" Type="http://schemas.openxmlformats.org/officeDocument/2006/relationships/hyperlink" Target="mailto:Zandile.Mahlangu@theppra.org.za" TargetMode="External"/><Relationship Id="rId4" Type="http://schemas.openxmlformats.org/officeDocument/2006/relationships/hyperlink" Target="mailto:audit@theppra.org.za"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ilokanostudent.blogspot.com/2017/03/love-speaks-ilokano.html" TargetMode="External"/><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outdoor&#10;&#10;Description automatically generated">
            <a:extLst>
              <a:ext uri="{FF2B5EF4-FFF2-40B4-BE49-F238E27FC236}">
                <a16:creationId xmlns:a16="http://schemas.microsoft.com/office/drawing/2014/main" id="{57497282-291B-BCF2-5118-EEDF1CF2F97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 y="0"/>
            <a:ext cx="8458204" cy="6858000"/>
          </a:xfrm>
          <a:prstGeom prst="rect">
            <a:avLst/>
          </a:prstGeom>
        </p:spPr>
      </p:pic>
      <p:grpSp>
        <p:nvGrpSpPr>
          <p:cNvPr id="5" name="Group 4">
            <a:extLst>
              <a:ext uri="{FF2B5EF4-FFF2-40B4-BE49-F238E27FC236}">
                <a16:creationId xmlns:a16="http://schemas.microsoft.com/office/drawing/2014/main" id="{676565A6-6C83-C949-B419-6EE41DD6FFB2}"/>
              </a:ext>
            </a:extLst>
          </p:cNvPr>
          <p:cNvGrpSpPr/>
          <p:nvPr/>
        </p:nvGrpSpPr>
        <p:grpSpPr>
          <a:xfrm>
            <a:off x="-4" y="3075357"/>
            <a:ext cx="12206367" cy="3782643"/>
            <a:chOff x="-4" y="3075357"/>
            <a:chExt cx="12206367" cy="3782643"/>
          </a:xfrm>
        </p:grpSpPr>
        <p:sp>
          <p:nvSpPr>
            <p:cNvPr id="8" name="Right Triangle 7"/>
            <p:cNvSpPr/>
            <p:nvPr/>
          </p:nvSpPr>
          <p:spPr>
            <a:xfrm>
              <a:off x="-3" y="3930660"/>
              <a:ext cx="4563076" cy="2927340"/>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ight Triangle 5"/>
            <p:cNvSpPr/>
            <p:nvPr/>
          </p:nvSpPr>
          <p:spPr>
            <a:xfrm>
              <a:off x="-4" y="4299496"/>
              <a:ext cx="4563075" cy="255850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ight Triangle 8"/>
            <p:cNvSpPr/>
            <p:nvPr/>
          </p:nvSpPr>
          <p:spPr>
            <a:xfrm flipH="1">
              <a:off x="4663020" y="3075357"/>
              <a:ext cx="7536161" cy="3782643"/>
            </a:xfrm>
            <a:prstGeom prst="rtTriangle">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Right Triangle 2"/>
            <p:cNvSpPr/>
            <p:nvPr/>
          </p:nvSpPr>
          <p:spPr>
            <a:xfrm flipH="1">
              <a:off x="4670201" y="3651425"/>
              <a:ext cx="7536162" cy="320657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0" name="Picture 9">
              <a:extLst>
                <a:ext uri="{FF2B5EF4-FFF2-40B4-BE49-F238E27FC236}">
                  <a16:creationId xmlns:a16="http://schemas.microsoft.com/office/drawing/2014/main" id="{E4DA65C5-417A-9E4B-8406-45344A6225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03749" y="5109206"/>
              <a:ext cx="1739546" cy="1402752"/>
            </a:xfrm>
            <a:prstGeom prst="rect">
              <a:avLst/>
            </a:prstGeom>
          </p:spPr>
        </p:pic>
      </p:grpSp>
      <p:sp>
        <p:nvSpPr>
          <p:cNvPr id="11" name="TextBox 10">
            <a:extLst>
              <a:ext uri="{FF2B5EF4-FFF2-40B4-BE49-F238E27FC236}">
                <a16:creationId xmlns:a16="http://schemas.microsoft.com/office/drawing/2014/main" id="{24D31836-2EC0-B744-2117-6528C2EBCD69}"/>
              </a:ext>
            </a:extLst>
          </p:cNvPr>
          <p:cNvSpPr txBox="1"/>
          <p:nvPr/>
        </p:nvSpPr>
        <p:spPr>
          <a:xfrm>
            <a:off x="8458200" y="600763"/>
            <a:ext cx="3837707" cy="8351453"/>
          </a:xfrm>
          <a:prstGeom prst="rect">
            <a:avLst/>
          </a:prstGeom>
          <a:noFill/>
        </p:spPr>
        <p:txBody>
          <a:bodyPr wrap="square">
            <a:spAutoFit/>
          </a:bodyPr>
          <a:lstStyle/>
          <a:p>
            <a:pPr algn="ctr">
              <a:lnSpc>
                <a:spcPct val="106000"/>
              </a:lnSpc>
              <a:spcAft>
                <a:spcPts val="800"/>
              </a:spcAft>
            </a:pPr>
            <a:r>
              <a:rPr lang="en-ZA" sz="3200" b="1" dirty="0">
                <a:effectLst/>
                <a:latin typeface="Arial" panose="020B0604020202020204" pitchFamily="34" charset="0"/>
                <a:ea typeface="Calibri" panose="020F0502020204030204" pitchFamily="34" charset="0"/>
                <a:cs typeface="Arial" panose="020B0604020202020204" pitchFamily="34" charset="0"/>
              </a:rPr>
              <a:t>IMPLEMENTATION OF THE PROPERTY PRACTITIONERS ACT 22/2019:</a:t>
            </a:r>
          </a:p>
          <a:p>
            <a:pPr algn="ctr">
              <a:lnSpc>
                <a:spcPct val="106000"/>
              </a:lnSpc>
              <a:spcAft>
                <a:spcPts val="800"/>
              </a:spcAft>
            </a:pPr>
            <a:r>
              <a:rPr lang="en-ZA" sz="3200" b="1" dirty="0">
                <a:effectLst/>
                <a:latin typeface="Arial" panose="020B0604020202020204" pitchFamily="34" charset="0"/>
                <a:ea typeface="Calibri" panose="020F0502020204030204" pitchFamily="34" charset="0"/>
                <a:cs typeface="Arial" panose="020B0604020202020204" pitchFamily="34" charset="0"/>
              </a:rPr>
              <a:t>-Reg: 41.22</a:t>
            </a:r>
          </a:p>
          <a:p>
            <a:pPr algn="ctr">
              <a:lnSpc>
                <a:spcPct val="106000"/>
              </a:lnSpc>
              <a:spcAft>
                <a:spcPts val="800"/>
              </a:spcAft>
            </a:pPr>
            <a:r>
              <a:rPr lang="en-ZA" sz="3200" b="1" dirty="0">
                <a:latin typeface="Arial" panose="020B0604020202020204" pitchFamily="34" charset="0"/>
                <a:ea typeface="Calibri" panose="020F0502020204030204" pitchFamily="34" charset="0"/>
                <a:cs typeface="Arial" panose="020B0604020202020204" pitchFamily="34" charset="0"/>
              </a:rPr>
              <a:t>-12 industries</a:t>
            </a:r>
          </a:p>
          <a:p>
            <a:pPr algn="ctr">
              <a:lnSpc>
                <a:spcPct val="106000"/>
              </a:lnSpc>
              <a:spcAft>
                <a:spcPts val="800"/>
              </a:spcAft>
            </a:pPr>
            <a:r>
              <a:rPr lang="en-ZA" sz="3200" b="1" dirty="0">
                <a:latin typeface="Arial" panose="020B0604020202020204" pitchFamily="34" charset="0"/>
                <a:ea typeface="Calibri" panose="020F0502020204030204" pitchFamily="34" charset="0"/>
                <a:cs typeface="Arial" panose="020B0604020202020204" pitchFamily="34" charset="0"/>
              </a:rPr>
              <a:t>- Practical effects</a:t>
            </a:r>
          </a:p>
          <a:p>
            <a:pPr algn="ctr">
              <a:lnSpc>
                <a:spcPct val="106000"/>
              </a:lnSpc>
              <a:spcAft>
                <a:spcPts val="800"/>
              </a:spcAft>
            </a:pPr>
            <a:endParaRPr lang="en-ZA" sz="3200" b="1" dirty="0">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endParaRPr lang="en-ZA" sz="3200" b="1" dirty="0">
              <a:effectLst/>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endParaRPr lang="en-ZA" sz="2000" b="1" dirty="0">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endParaRPr lang="en-ZA" sz="2000" b="1" dirty="0">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endParaRPr lang="en-ZA" sz="2000" b="1" dirty="0">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endParaRPr lang="en-ZA" sz="2000" b="1" dirty="0">
              <a:effectLst/>
              <a:latin typeface="Arial" panose="020B0604020202020204" pitchFamily="34" charset="0"/>
              <a:ea typeface="Calibri" panose="020F0502020204030204" pitchFamily="34" charset="0"/>
              <a:cs typeface="Arial" panose="020B0604020202020204" pitchFamily="34" charset="0"/>
            </a:endParaRPr>
          </a:p>
          <a:p>
            <a:pPr algn="ctr">
              <a:lnSpc>
                <a:spcPct val="106000"/>
              </a:lnSpc>
              <a:spcAft>
                <a:spcPts val="800"/>
              </a:spcAft>
            </a:pPr>
            <a:r>
              <a:rPr lang="en-ZA" sz="2000" b="1" dirty="0">
                <a:latin typeface="Arial" panose="020B0604020202020204" pitchFamily="34" charset="0"/>
                <a:ea typeface="Calibri" panose="020F0502020204030204" pitchFamily="34" charset="0"/>
                <a:cs typeface="Arial" panose="020B0604020202020204" pitchFamily="34" charset="0"/>
              </a:rPr>
              <a:t>  </a:t>
            </a:r>
            <a:endParaRPr lang="en-ZA" sz="2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6000"/>
              </a:lnSpc>
              <a:spcAft>
                <a:spcPts val="800"/>
              </a:spcAft>
            </a:pPr>
            <a:r>
              <a:rPr lang="en-ZA" sz="1800" b="1" dirty="0">
                <a:effectLst/>
                <a:latin typeface="Arial" panose="020B0604020202020204" pitchFamily="34" charset="0"/>
                <a:ea typeface="Calibri" panose="020F0502020204030204" pitchFamily="34" charset="0"/>
                <a:cs typeface="Times New Roman" panose="02020603050405020304" pitchFamily="18" charset="0"/>
              </a:rPr>
              <a:t> </a:t>
            </a:r>
            <a:endParaRPr lang="en-ZA"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6382877"/>
      </p:ext>
    </p:extLst>
  </p:cSld>
  <p:clrMapOvr>
    <a:masterClrMapping/>
  </p:clrMapOvr>
  <mc:AlternateContent xmlns:mc="http://schemas.openxmlformats.org/markup-compatibility/2006" xmlns:p14="http://schemas.microsoft.com/office/powerpoint/2010/main">
    <mc:Choice Requires="p14">
      <p:transition spd="slow" p14:dur="30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6EF7-EB90-C2BE-F20F-49E7C125770D}"/>
              </a:ext>
            </a:extLst>
          </p:cNvPr>
          <p:cNvSpPr>
            <a:spLocks noGrp="1"/>
          </p:cNvSpPr>
          <p:nvPr>
            <p:ph type="title"/>
          </p:nvPr>
        </p:nvSpPr>
        <p:spPr/>
        <p:txBody>
          <a:bodyPr/>
          <a:lstStyle/>
          <a:p>
            <a:r>
              <a:rPr lang="en-ZA" b="1" dirty="0"/>
              <a:t>HISTORICAL FRAMEWORK</a:t>
            </a:r>
          </a:p>
        </p:txBody>
      </p:sp>
      <p:sp>
        <p:nvSpPr>
          <p:cNvPr id="3" name="Content Placeholder 2">
            <a:extLst>
              <a:ext uri="{FF2B5EF4-FFF2-40B4-BE49-F238E27FC236}">
                <a16:creationId xmlns:a16="http://schemas.microsoft.com/office/drawing/2014/main" id="{6B644CA5-BFDC-CADF-148E-ABAA789D2847}"/>
              </a:ext>
            </a:extLst>
          </p:cNvPr>
          <p:cNvSpPr>
            <a:spLocks noGrp="1"/>
          </p:cNvSpPr>
          <p:nvPr>
            <p:ph idx="1"/>
          </p:nvPr>
        </p:nvSpPr>
        <p:spPr>
          <a:xfrm>
            <a:off x="1530531" y="1827304"/>
            <a:ext cx="9823269" cy="4554835"/>
          </a:xfrm>
        </p:spPr>
        <p:txBody>
          <a:bodyPr>
            <a:normAutofit fontScale="92500" lnSpcReduction="10000"/>
          </a:bodyPr>
          <a:lstStyle/>
          <a:p>
            <a:r>
              <a:rPr lang="en-ZA" b="1" dirty="0">
                <a:solidFill>
                  <a:srgbClr val="FF0000"/>
                </a:solidFill>
              </a:rPr>
              <a:t>EACH FIRM HAD ITS OWN FFC</a:t>
            </a:r>
          </a:p>
          <a:p>
            <a:r>
              <a:rPr lang="en-ZA" b="1" dirty="0"/>
              <a:t>EACH FIRM HAD A PRINCIPAL AND EMPLOYEES</a:t>
            </a:r>
          </a:p>
          <a:p>
            <a:r>
              <a:rPr lang="en-ZA" b="1" dirty="0">
                <a:solidFill>
                  <a:srgbClr val="FF0000"/>
                </a:solidFill>
              </a:rPr>
              <a:t>EACH PRINCIPAL AND EMPLOYEE HAD AN FFC UNDER THE SPECIFIC FIRM WHICH HE / SHE WAS EMPLOYED UNDER</a:t>
            </a:r>
          </a:p>
          <a:p>
            <a:r>
              <a:rPr lang="en-ZA" b="1" dirty="0"/>
              <a:t>EACH BRANCH OF A FIRM HAD ITS OWN FFC</a:t>
            </a:r>
          </a:p>
          <a:p>
            <a:r>
              <a:rPr lang="en-ZA" b="1" dirty="0">
                <a:solidFill>
                  <a:srgbClr val="FF0000"/>
                </a:solidFill>
              </a:rPr>
              <a:t>EACH DIRECTOR HAD AN FFC INCLUDING NON EXECUTIVE DIRECTORS</a:t>
            </a:r>
          </a:p>
          <a:p>
            <a:r>
              <a:rPr lang="en-ZA" b="1" dirty="0"/>
              <a:t>EVERY FIRM AND PRINCIPAL HAD A TRUST ACCOUNT FOR WHICH THE PRINCIPAL WAS RESPONSIBLE</a:t>
            </a:r>
          </a:p>
          <a:p>
            <a:r>
              <a:rPr lang="en-ZA" b="1" dirty="0">
                <a:solidFill>
                  <a:srgbClr val="FF0000"/>
                </a:solidFill>
              </a:rPr>
              <a:t>EACH FIRM, PRINCIPAL, EMPLOYEE AND BRANCH PAID FOR AN FFC TO BE ISSUED.</a:t>
            </a:r>
          </a:p>
          <a:p>
            <a:endParaRPr lang="en-ZA" dirty="0"/>
          </a:p>
          <a:p>
            <a:endParaRPr lang="en-ZA" dirty="0"/>
          </a:p>
        </p:txBody>
      </p:sp>
    </p:spTree>
    <p:extLst>
      <p:ext uri="{BB962C8B-B14F-4D97-AF65-F5344CB8AC3E}">
        <p14:creationId xmlns:p14="http://schemas.microsoft.com/office/powerpoint/2010/main" val="320504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7AC7-C123-917D-69A4-CD2EF5DC5174}"/>
              </a:ext>
            </a:extLst>
          </p:cNvPr>
          <p:cNvSpPr>
            <a:spLocks noGrp="1"/>
          </p:cNvSpPr>
          <p:nvPr>
            <p:ph type="title"/>
          </p:nvPr>
        </p:nvSpPr>
        <p:spPr/>
        <p:txBody>
          <a:bodyPr/>
          <a:lstStyle/>
          <a:p>
            <a:r>
              <a:rPr lang="en-ZA" b="1" dirty="0"/>
              <a:t>WHAT’S CHANGED? </a:t>
            </a:r>
          </a:p>
        </p:txBody>
      </p:sp>
      <p:sp>
        <p:nvSpPr>
          <p:cNvPr id="3" name="Content Placeholder 2">
            <a:extLst>
              <a:ext uri="{FF2B5EF4-FFF2-40B4-BE49-F238E27FC236}">
                <a16:creationId xmlns:a16="http://schemas.microsoft.com/office/drawing/2014/main" id="{243193EF-5033-7AF1-BE66-A592BEA35FBC}"/>
              </a:ext>
            </a:extLst>
          </p:cNvPr>
          <p:cNvSpPr>
            <a:spLocks noGrp="1"/>
          </p:cNvSpPr>
          <p:nvPr>
            <p:ph sz="half" idx="1"/>
          </p:nvPr>
        </p:nvSpPr>
        <p:spPr/>
        <p:txBody>
          <a:bodyPr>
            <a:normAutofit fontScale="70000" lnSpcReduction="20000"/>
          </a:bodyPr>
          <a:lstStyle/>
          <a:p>
            <a:r>
              <a:rPr lang="en-ZA" b="1" dirty="0">
                <a:solidFill>
                  <a:srgbClr val="FF0000"/>
                </a:solidFill>
              </a:rPr>
              <a:t>EACH FIRM HAS ITS OWN FFC</a:t>
            </a:r>
          </a:p>
          <a:p>
            <a:r>
              <a:rPr lang="en-ZA" b="1" dirty="0"/>
              <a:t>EACH FIRM HAS A PRINCIPAL AND EMPLOYEES</a:t>
            </a:r>
          </a:p>
          <a:p>
            <a:r>
              <a:rPr lang="en-ZA" b="1" dirty="0">
                <a:solidFill>
                  <a:schemeClr val="accent1"/>
                </a:solidFill>
              </a:rPr>
              <a:t>EACH PRINCIPAL AND EMPLOYEE HAVE ONLY ONE FFC</a:t>
            </a:r>
          </a:p>
          <a:p>
            <a:r>
              <a:rPr lang="en-ZA" b="1" dirty="0"/>
              <a:t>EACH BRANCH OF A FIRM HAS ITS OWN FFC</a:t>
            </a:r>
          </a:p>
          <a:p>
            <a:r>
              <a:rPr lang="en-ZA" b="1" dirty="0">
                <a:solidFill>
                  <a:srgbClr val="FF0000"/>
                </a:solidFill>
              </a:rPr>
              <a:t>EACH DIRECTOR HAS AN FFC BUT </a:t>
            </a:r>
            <a:r>
              <a:rPr lang="en-ZA" b="1" dirty="0">
                <a:solidFill>
                  <a:schemeClr val="accent1"/>
                </a:solidFill>
              </a:rPr>
              <a:t>NON EXECUTIVE DIRECTORS APPLY FOR AN EXEMPTION AND DO NOT REGISTER</a:t>
            </a:r>
          </a:p>
          <a:p>
            <a:r>
              <a:rPr lang="en-ZA" b="1" dirty="0"/>
              <a:t>FRIMS CAN APPLY FOR AN EXEMPTION FROM A TRUST ACCOUNT IF THEY DO NOT RECEIVE TRUST MONEY</a:t>
            </a:r>
          </a:p>
          <a:p>
            <a:r>
              <a:rPr lang="en-ZA" b="1" dirty="0">
                <a:solidFill>
                  <a:schemeClr val="accent1"/>
                </a:solidFill>
              </a:rPr>
              <a:t>ONLY NATURAL PERSONS PAY FOR FFCs.</a:t>
            </a:r>
          </a:p>
          <a:p>
            <a:r>
              <a:rPr lang="en-ZA" b="1" dirty="0">
                <a:solidFill>
                  <a:schemeClr val="accent1"/>
                </a:solidFill>
              </a:rPr>
              <a:t>ADMIN FEES ARE PAYABLE FOR SERVICES NOT CHARGED FOR UNDER THE PPA.</a:t>
            </a:r>
          </a:p>
          <a:p>
            <a:pPr marL="0" indent="0">
              <a:buNone/>
            </a:pPr>
            <a:endParaRPr lang="en-ZA" dirty="0"/>
          </a:p>
        </p:txBody>
      </p:sp>
      <p:sp>
        <p:nvSpPr>
          <p:cNvPr id="4" name="Content Placeholder 3">
            <a:extLst>
              <a:ext uri="{FF2B5EF4-FFF2-40B4-BE49-F238E27FC236}">
                <a16:creationId xmlns:a16="http://schemas.microsoft.com/office/drawing/2014/main" id="{208C92AB-8DBA-368B-59BA-57911CBD0A63}"/>
              </a:ext>
            </a:extLst>
          </p:cNvPr>
          <p:cNvSpPr>
            <a:spLocks noGrp="1"/>
          </p:cNvSpPr>
          <p:nvPr>
            <p:ph sz="half" idx="2"/>
          </p:nvPr>
        </p:nvSpPr>
        <p:spPr/>
        <p:txBody>
          <a:bodyPr>
            <a:normAutofit fontScale="70000" lnSpcReduction="20000"/>
          </a:bodyPr>
          <a:lstStyle/>
          <a:p>
            <a:pPr marL="0" indent="0" algn="just">
              <a:buNone/>
            </a:pPr>
            <a:r>
              <a:rPr lang="en-ZA" sz="4000" dirty="0"/>
              <a:t>Reg. </a:t>
            </a:r>
            <a:r>
              <a:rPr lang="en-US" sz="4000" dirty="0"/>
              <a:t>41.22 </a:t>
            </a:r>
          </a:p>
          <a:p>
            <a:pPr marL="0" indent="0" algn="just">
              <a:buNone/>
            </a:pPr>
            <a:r>
              <a:rPr lang="en-US" sz="4000" dirty="0"/>
              <a:t>“Where a natural person acts as a property practitioner in different capacities within the same industry, a single fidelity fund certificate shall be issued to that natural person in respect of all capacities in which they act as a property practitioner within that industry.” </a:t>
            </a:r>
          </a:p>
          <a:p>
            <a:endParaRPr lang="en-ZA" dirty="0"/>
          </a:p>
        </p:txBody>
      </p:sp>
    </p:spTree>
    <p:extLst>
      <p:ext uri="{BB962C8B-B14F-4D97-AF65-F5344CB8AC3E}">
        <p14:creationId xmlns:p14="http://schemas.microsoft.com/office/powerpoint/2010/main" val="782232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CC9C7E-2226-34D3-BAEF-2BE703FFFF16}"/>
              </a:ext>
            </a:extLst>
          </p:cNvPr>
          <p:cNvSpPr>
            <a:spLocks noGrp="1"/>
          </p:cNvSpPr>
          <p:nvPr>
            <p:ph type="title"/>
          </p:nvPr>
        </p:nvSpPr>
        <p:spPr>
          <a:xfrm>
            <a:off x="838200" y="1"/>
            <a:ext cx="10515600" cy="1690688"/>
          </a:xfrm>
        </p:spPr>
        <p:txBody>
          <a:bodyPr/>
          <a:lstStyle/>
          <a:p>
            <a:r>
              <a:rPr lang="en-ZA" dirty="0">
                <a:latin typeface="Arial" panose="020B0604020202020204" pitchFamily="34" charset="0"/>
                <a:cs typeface="Arial" panose="020B0604020202020204" pitchFamily="34" charset="0"/>
              </a:rPr>
              <a:t>EFFECTS OF THE INDUSTRY BASED OR “FLOATING” FFC </a:t>
            </a:r>
          </a:p>
        </p:txBody>
      </p:sp>
      <p:sp>
        <p:nvSpPr>
          <p:cNvPr id="4" name="Content Placeholder 3">
            <a:extLst>
              <a:ext uri="{FF2B5EF4-FFF2-40B4-BE49-F238E27FC236}">
                <a16:creationId xmlns:a16="http://schemas.microsoft.com/office/drawing/2014/main" id="{31721756-8DC1-FFD2-48EB-DA439057E3A3}"/>
              </a:ext>
            </a:extLst>
          </p:cNvPr>
          <p:cNvSpPr>
            <a:spLocks noGrp="1"/>
          </p:cNvSpPr>
          <p:nvPr>
            <p:ph sz="half" idx="1"/>
          </p:nvPr>
        </p:nvSpPr>
        <p:spPr>
          <a:xfrm>
            <a:off x="838200" y="1825624"/>
            <a:ext cx="5181600" cy="4855093"/>
          </a:xfrm>
        </p:spPr>
        <p:txBody>
          <a:bodyPr>
            <a:noAutofit/>
          </a:bodyPr>
          <a:lstStyle/>
          <a:p>
            <a:pPr marL="0" indent="0">
              <a:buNone/>
            </a:pPr>
            <a:endParaRPr lang="en-ZA" sz="1600" b="1" dirty="0">
              <a:solidFill>
                <a:srgbClr val="FF0000"/>
              </a:solidFill>
            </a:endParaRPr>
          </a:p>
          <a:p>
            <a:r>
              <a:rPr lang="en-ZA" sz="1600" dirty="0"/>
              <a:t>PRINCIPAL, EMPLOYEES AND FIRM FFCs ARE NO LINGER INTERDEPENDENT, BUT ARE INDEPENDENTLY ISSUED.</a:t>
            </a:r>
          </a:p>
          <a:p>
            <a:r>
              <a:rPr lang="en-ZA" sz="1600" dirty="0">
                <a:cs typeface="Arial" panose="020B0604020202020204" pitchFamily="34" charset="0"/>
              </a:rPr>
              <a:t>WHEN A PRINCIPAL RENEWED HIS OWN FFC UNDER A SPECIFIC FIRM, THE FIRM FFC GENERATED AND ISSUED AUTOMATICALLY. IF HE DID NOT RENEW UNDER HIS FIRM, NO FIRM FFC OR AGENT FFC WOULD ISSUE. </a:t>
            </a:r>
            <a:r>
              <a:rPr lang="en-ZA" sz="1600" b="1" dirty="0">
                <a:cs typeface="Arial" panose="020B0604020202020204" pitchFamily="34" charset="0"/>
              </a:rPr>
              <a:t>NOW FIRM FFCS ARE APPLIED FOR SEPARATELY.</a:t>
            </a:r>
          </a:p>
          <a:p>
            <a:r>
              <a:rPr lang="en-ZA" sz="1600" dirty="0">
                <a:cs typeface="Arial" panose="020B0604020202020204" pitchFamily="34" charset="0"/>
              </a:rPr>
              <a:t>EMPLOYEE FFCs ISSUED BASED ON FIRM AND PRINCIPAL FFC. EMPLOYEE FFCS STILL DEPEND ON THE COMPLIANCE OF THE FIRM AND THE PRINCIPAL.</a:t>
            </a:r>
          </a:p>
          <a:p>
            <a:r>
              <a:rPr lang="en-ZA" sz="1600" b="1" dirty="0">
                <a:cs typeface="Arial" panose="020B0604020202020204" pitchFamily="34" charset="0"/>
              </a:rPr>
              <a:t>PRINCIPAL: </a:t>
            </a:r>
            <a:r>
              <a:rPr lang="en-ZA" sz="1600" dirty="0">
                <a:cs typeface="Arial" panose="020B0604020202020204" pitchFamily="34" charset="0"/>
              </a:rPr>
              <a:t>1 FLOATING FFC FOR ALL FIRMS</a:t>
            </a:r>
          </a:p>
          <a:p>
            <a:r>
              <a:rPr lang="en-ZA" sz="1600" b="1" dirty="0">
                <a:cs typeface="Arial" panose="020B0604020202020204" pitchFamily="34" charset="0"/>
              </a:rPr>
              <a:t>EMPLOYEES: </a:t>
            </a:r>
            <a:r>
              <a:rPr lang="en-ZA" sz="1600" dirty="0">
                <a:cs typeface="Arial" panose="020B0604020202020204" pitchFamily="34" charset="0"/>
              </a:rPr>
              <a:t>1 FLOATING FFC FOR ALL EMPLOYERS (1 EMPLOYER FOR CANDIDATE AND FSA)</a:t>
            </a:r>
          </a:p>
          <a:p>
            <a:r>
              <a:rPr lang="en-ZA" sz="1600" b="1" dirty="0">
                <a:cs typeface="Arial" panose="020B0604020202020204" pitchFamily="34" charset="0"/>
              </a:rPr>
              <a:t>PRINCIPALS MUST REMEMBER TO RENEW THEIR OWN FFC WHEN IT EXPIRES AS WELL AS THE FIRM FFCS WHEN THEY EXPIRE. THEY MAYV NOT COINCIDE.</a:t>
            </a:r>
          </a:p>
          <a:p>
            <a:pPr marL="0" indent="0">
              <a:buNone/>
            </a:pPr>
            <a:endParaRPr lang="en-ZA" sz="1600" b="1" dirty="0">
              <a:cs typeface="Arial" panose="020B0604020202020204" pitchFamily="34" charset="0"/>
            </a:endParaRPr>
          </a:p>
          <a:p>
            <a:endParaRPr lang="en-ZA" sz="1600" dirty="0">
              <a:cs typeface="Arial" panose="020B0604020202020204" pitchFamily="34" charset="0"/>
            </a:endParaRPr>
          </a:p>
          <a:p>
            <a:pPr marL="0" indent="0">
              <a:buNone/>
            </a:pPr>
            <a:endParaRPr lang="en-ZA" sz="1600" dirty="0">
              <a:cs typeface="Arial" panose="020B0604020202020204" pitchFamily="34" charset="0"/>
            </a:endParaRPr>
          </a:p>
          <a:p>
            <a:endParaRPr lang="en-ZA" sz="1600" dirty="0">
              <a:latin typeface="Arial" panose="020B0604020202020204" pitchFamily="34" charset="0"/>
              <a:cs typeface="Arial" panose="020B0604020202020204" pitchFamily="34" charset="0"/>
            </a:endParaRPr>
          </a:p>
          <a:p>
            <a:endParaRPr lang="en-ZA" sz="16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2CEEFE10-562D-4EB3-8847-562001549ACC}"/>
              </a:ext>
            </a:extLst>
          </p:cNvPr>
          <p:cNvSpPr>
            <a:spLocks noGrp="1"/>
          </p:cNvSpPr>
          <p:nvPr>
            <p:ph sz="half" idx="2"/>
          </p:nvPr>
        </p:nvSpPr>
        <p:spPr>
          <a:xfrm>
            <a:off x="6172200" y="1825624"/>
            <a:ext cx="5181600" cy="4668481"/>
          </a:xfrm>
        </p:spPr>
        <p:txBody>
          <a:bodyPr>
            <a:normAutofit/>
          </a:bodyPr>
          <a:lstStyle/>
          <a:p>
            <a:pPr marL="0" indent="0">
              <a:buNone/>
            </a:pPr>
            <a:r>
              <a:rPr lang="en-US" sz="2400" dirty="0">
                <a:latin typeface="Arial" panose="020B0604020202020204" pitchFamily="34" charset="0"/>
                <a:cs typeface="Arial" panose="020B0604020202020204" pitchFamily="34" charset="0"/>
              </a:rPr>
              <a:t>PRINCIPAL </a:t>
            </a:r>
            <a:r>
              <a:rPr lang="en-US" sz="2400" b="1" dirty="0">
                <a:latin typeface="Arial" panose="020B0604020202020204" pitchFamily="34" charset="0"/>
                <a:cs typeface="Arial" panose="020B0604020202020204" pitchFamily="34" charset="0"/>
              </a:rPr>
              <a:t>JOE</a:t>
            </a:r>
            <a:r>
              <a:rPr lang="en-US" sz="2400" b="1" dirty="0">
                <a:solidFill>
                  <a:srgbClr val="FF0000"/>
                </a:solidFill>
                <a:latin typeface="Arial" panose="020B0604020202020204" pitchFamily="34" charset="0"/>
                <a:cs typeface="Arial" panose="020B0604020202020204" pitchFamily="34" charset="0"/>
              </a:rPr>
              <a:t> </a:t>
            </a:r>
          </a:p>
          <a:p>
            <a:pPr marL="0" indent="0">
              <a:buNone/>
            </a:pPr>
            <a:r>
              <a:rPr lang="en-US" sz="1600" b="1" dirty="0">
                <a:solidFill>
                  <a:srgbClr val="FF0000"/>
                </a:solidFill>
                <a:latin typeface="Arial" panose="020B0604020202020204" pitchFamily="34" charset="0"/>
                <a:cs typeface="Arial" panose="020B0604020202020204" pitchFamily="34" charset="0"/>
              </a:rPr>
              <a:t>MONEY BAGS REALTY FFC 2025</a:t>
            </a:r>
          </a:p>
          <a:p>
            <a:pPr marL="0" indent="0">
              <a:buNone/>
            </a:pPr>
            <a:r>
              <a:rPr lang="en-US" sz="1600" b="1" dirty="0">
                <a:solidFill>
                  <a:srgbClr val="FF0000"/>
                </a:solidFill>
                <a:latin typeface="Arial" panose="020B0604020202020204" pitchFamily="34" charset="0"/>
                <a:cs typeface="Arial" panose="020B0604020202020204" pitchFamily="34" charset="0"/>
              </a:rPr>
              <a:t>MY PROPERTY FFC 2027</a:t>
            </a:r>
          </a:p>
          <a:p>
            <a:pPr marL="0" indent="0">
              <a:buNone/>
            </a:pPr>
            <a:r>
              <a:rPr lang="en-US" sz="1600" b="1" dirty="0">
                <a:solidFill>
                  <a:srgbClr val="FF0000"/>
                </a:solidFill>
                <a:latin typeface="Arial" panose="020B0604020202020204" pitchFamily="34" charset="0"/>
                <a:cs typeface="Arial" panose="020B0604020202020204" pitchFamily="34" charset="0"/>
              </a:rPr>
              <a:t> PAY ME NOW ESTATES FFC 2025</a:t>
            </a:r>
            <a:r>
              <a:rPr lang="en-US" sz="1600" dirty="0">
                <a:solidFill>
                  <a:srgbClr val="FF0000"/>
                </a:solidFill>
                <a:latin typeface="Arial" panose="020B0604020202020204" pitchFamily="34" charset="0"/>
                <a:cs typeface="Arial" panose="020B0604020202020204" pitchFamily="34" charset="0"/>
              </a:rPr>
              <a:t>	</a:t>
            </a:r>
          </a:p>
          <a:p>
            <a:pPr marL="0" indent="0">
              <a:buNone/>
            </a:pPr>
            <a:r>
              <a:rPr lang="en-US" sz="1600" b="1" dirty="0">
                <a:solidFill>
                  <a:srgbClr val="FF0000"/>
                </a:solidFill>
                <a:latin typeface="Arial" panose="020B0604020202020204" pitchFamily="34" charset="0"/>
                <a:cs typeface="Arial" panose="020B0604020202020204" pitchFamily="34" charset="0"/>
              </a:rPr>
              <a:t>JOE </a:t>
            </a:r>
            <a:r>
              <a:rPr lang="en-US" sz="1600" dirty="0">
                <a:solidFill>
                  <a:srgbClr val="FF0000"/>
                </a:solidFill>
                <a:latin typeface="Arial" panose="020B0604020202020204" pitchFamily="34" charset="0"/>
                <a:cs typeface="Arial" panose="020B0604020202020204" pitchFamily="34" charset="0"/>
              </a:rPr>
              <a:t>DOES NOT NEED A NEW FFC FOR 2027. NO RENEWAL PAID OR REQUIRED.</a:t>
            </a:r>
          </a:p>
          <a:p>
            <a:pPr marL="0" indent="0">
              <a:buNone/>
            </a:pPr>
            <a:r>
              <a:rPr lang="en-US" sz="1600" b="1" dirty="0">
                <a:solidFill>
                  <a:srgbClr val="FF0000"/>
                </a:solidFill>
                <a:latin typeface="Arial" panose="020B0604020202020204" pitchFamily="34" charset="0"/>
                <a:cs typeface="Arial" panose="020B0604020202020204" pitchFamily="34" charset="0"/>
              </a:rPr>
              <a:t>2025: MONEY BAGS </a:t>
            </a:r>
            <a:r>
              <a:rPr lang="en-US" sz="1600" dirty="0">
                <a:solidFill>
                  <a:srgbClr val="FF0000"/>
                </a:solidFill>
                <a:latin typeface="Arial" panose="020B0604020202020204" pitchFamily="34" charset="0"/>
                <a:cs typeface="Arial" panose="020B0604020202020204" pitchFamily="34" charset="0"/>
              </a:rPr>
              <a:t>AND </a:t>
            </a:r>
            <a:r>
              <a:rPr lang="en-US" sz="1600" b="1" dirty="0">
                <a:solidFill>
                  <a:srgbClr val="FF0000"/>
                </a:solidFill>
                <a:latin typeface="Arial" panose="020B0604020202020204" pitchFamily="34" charset="0"/>
                <a:cs typeface="Arial" panose="020B0604020202020204" pitchFamily="34" charset="0"/>
              </a:rPr>
              <a:t>PAY ME NOW </a:t>
            </a:r>
            <a:r>
              <a:rPr lang="en-US" sz="1600" dirty="0">
                <a:solidFill>
                  <a:srgbClr val="FF0000"/>
                </a:solidFill>
                <a:latin typeface="Arial" panose="020B0604020202020204" pitchFamily="34" charset="0"/>
                <a:cs typeface="Arial" panose="020B0604020202020204" pitchFamily="34" charset="0"/>
              </a:rPr>
              <a:t>NEED TO PAY AN ADMIN FEE AND GET NEW FFCs.</a:t>
            </a:r>
          </a:p>
          <a:p>
            <a:pPr marL="0" indent="0">
              <a:buNone/>
            </a:pPr>
            <a:r>
              <a:rPr lang="en-US" sz="1600" b="1" dirty="0">
                <a:solidFill>
                  <a:srgbClr val="FF0000"/>
                </a:solidFill>
                <a:latin typeface="Arial" panose="020B0604020202020204" pitchFamily="34" charset="0"/>
                <a:cs typeface="Arial" panose="020B0604020202020204" pitchFamily="34" charset="0"/>
              </a:rPr>
              <a:t>2027:</a:t>
            </a:r>
            <a:r>
              <a:rPr lang="en-US" sz="1600" dirty="0">
                <a:solidFill>
                  <a:srgbClr val="FF0000"/>
                </a:solidFill>
                <a:latin typeface="Arial" panose="020B0604020202020204" pitchFamily="34" charset="0"/>
                <a:cs typeface="Arial" panose="020B0604020202020204" pitchFamily="34" charset="0"/>
              </a:rPr>
              <a:t> JOE WILL APPLY FOR HIS NEW FLOATING FFC. IT WILL NOT BE ISSUED UNDER ANY FIRM.</a:t>
            </a:r>
          </a:p>
          <a:p>
            <a:pPr marL="0" indent="0">
              <a:buNone/>
            </a:pPr>
            <a:r>
              <a:rPr lang="en-US" sz="1600" dirty="0">
                <a:solidFill>
                  <a:srgbClr val="FF0000"/>
                </a:solidFill>
                <a:latin typeface="Arial" panose="020B0604020202020204" pitchFamily="34" charset="0"/>
                <a:cs typeface="Arial" panose="020B0604020202020204" pitchFamily="34" charset="0"/>
              </a:rPr>
              <a:t>HE MUST SUBMIT RENEWAL DOCUMENTS FOR HIMSELF AND HIS CURRENT FIRMS.</a:t>
            </a:r>
          </a:p>
          <a:p>
            <a:pPr marL="0" indent="0">
              <a:buNone/>
            </a:pPr>
            <a:r>
              <a:rPr lang="en-US" sz="1600" dirty="0">
                <a:solidFill>
                  <a:srgbClr val="FF0000"/>
                </a:solidFill>
                <a:latin typeface="Arial" panose="020B0604020202020204" pitchFamily="34" charset="0"/>
                <a:cs typeface="Arial" panose="020B0604020202020204" pitchFamily="34" charset="0"/>
              </a:rPr>
              <a:t>HE WILL HAVE TO RENEW </a:t>
            </a:r>
            <a:r>
              <a:rPr lang="en-US" sz="1600" b="1" dirty="0">
                <a:solidFill>
                  <a:srgbClr val="FF0000"/>
                </a:solidFill>
                <a:latin typeface="Arial" panose="020B0604020202020204" pitchFamily="34" charset="0"/>
                <a:cs typeface="Arial" panose="020B0604020202020204" pitchFamily="34" charset="0"/>
              </a:rPr>
              <a:t>MY PROPERTY </a:t>
            </a:r>
            <a:r>
              <a:rPr lang="en-US" sz="1600" dirty="0">
                <a:solidFill>
                  <a:srgbClr val="FF0000"/>
                </a:solidFill>
                <a:latin typeface="Arial" panose="020B0604020202020204" pitchFamily="34" charset="0"/>
                <a:cs typeface="Arial" panose="020B0604020202020204" pitchFamily="34" charset="0"/>
              </a:rPr>
              <a:t>FFC THEN ALSO.</a:t>
            </a:r>
          </a:p>
          <a:p>
            <a:pPr marL="0" indent="0">
              <a:buNone/>
            </a:pPr>
            <a:endParaRPr lang="en-ZA"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5932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2F777-E16B-6C1F-FE76-40F0AD98AECF}"/>
              </a:ext>
            </a:extLst>
          </p:cNvPr>
          <p:cNvSpPr>
            <a:spLocks noGrp="1"/>
          </p:cNvSpPr>
          <p:nvPr>
            <p:ph type="title"/>
          </p:nvPr>
        </p:nvSpPr>
        <p:spPr/>
        <p:txBody>
          <a:bodyPr/>
          <a:lstStyle/>
          <a:p>
            <a:r>
              <a:rPr lang="en-ZA" sz="6000" b="1" dirty="0"/>
              <a:t>FIRM FFCS</a:t>
            </a:r>
            <a:endParaRPr lang="en-ZA" b="1" dirty="0"/>
          </a:p>
        </p:txBody>
      </p:sp>
      <p:sp>
        <p:nvSpPr>
          <p:cNvPr id="3" name="Content Placeholder 2">
            <a:extLst>
              <a:ext uri="{FF2B5EF4-FFF2-40B4-BE49-F238E27FC236}">
                <a16:creationId xmlns:a16="http://schemas.microsoft.com/office/drawing/2014/main" id="{6E580C40-1008-0E9D-52D8-1441A14EE4DA}"/>
              </a:ext>
            </a:extLst>
          </p:cNvPr>
          <p:cNvSpPr>
            <a:spLocks noGrp="1"/>
          </p:cNvSpPr>
          <p:nvPr>
            <p:ph sz="half" idx="1"/>
          </p:nvPr>
        </p:nvSpPr>
        <p:spPr>
          <a:xfrm>
            <a:off x="838200" y="1825624"/>
            <a:ext cx="5181600" cy="5032375"/>
          </a:xfrm>
        </p:spPr>
        <p:txBody>
          <a:bodyPr>
            <a:normAutofit fontScale="77500" lnSpcReduction="20000"/>
          </a:bodyPr>
          <a:lstStyle/>
          <a:p>
            <a:pPr marL="0" indent="0">
              <a:buNone/>
            </a:pPr>
            <a:r>
              <a:rPr lang="en-ZA" b="1" dirty="0"/>
              <a:t>CURRENTLY:</a:t>
            </a:r>
          </a:p>
          <a:p>
            <a:r>
              <a:rPr lang="en-ZA" dirty="0"/>
              <a:t>Practitioners under more than 1 firm have multiple FFCs expiring at different times.</a:t>
            </a:r>
          </a:p>
          <a:p>
            <a:r>
              <a:rPr lang="en-ZA" dirty="0"/>
              <a:t>While one of the FFCs is valid, there is no need to apply for a renewal.</a:t>
            </a:r>
          </a:p>
          <a:p>
            <a:r>
              <a:rPr lang="en-ZA" dirty="0"/>
              <a:t>Once all existing principal FFCs have expired, the next FFC will not be associated with any firm. </a:t>
            </a:r>
          </a:p>
          <a:p>
            <a:endParaRPr lang="en-ZA" dirty="0"/>
          </a:p>
          <a:p>
            <a:pPr marL="0" indent="0">
              <a:buNone/>
            </a:pPr>
            <a:endParaRPr lang="en-ZA" dirty="0"/>
          </a:p>
          <a:p>
            <a:pPr marL="0" indent="0">
              <a:buNone/>
            </a:pPr>
            <a:endParaRPr lang="en-ZA" dirty="0"/>
          </a:p>
        </p:txBody>
      </p:sp>
      <p:sp>
        <p:nvSpPr>
          <p:cNvPr id="4" name="Content Placeholder 3">
            <a:extLst>
              <a:ext uri="{FF2B5EF4-FFF2-40B4-BE49-F238E27FC236}">
                <a16:creationId xmlns:a16="http://schemas.microsoft.com/office/drawing/2014/main" id="{87599A16-6684-8324-F7AC-F9B42D1AE696}"/>
              </a:ext>
            </a:extLst>
          </p:cNvPr>
          <p:cNvSpPr>
            <a:spLocks noGrp="1"/>
          </p:cNvSpPr>
          <p:nvPr>
            <p:ph sz="half" idx="2"/>
          </p:nvPr>
        </p:nvSpPr>
        <p:spPr>
          <a:xfrm>
            <a:off x="6172200" y="1825624"/>
            <a:ext cx="5181600" cy="4747895"/>
          </a:xfrm>
        </p:spPr>
        <p:txBody>
          <a:bodyPr>
            <a:normAutofit fontScale="77500" lnSpcReduction="20000"/>
          </a:bodyPr>
          <a:lstStyle/>
          <a:p>
            <a:pPr marL="0" indent="0">
              <a:buNone/>
            </a:pPr>
            <a:r>
              <a:rPr lang="en-ZA" b="1" dirty="0"/>
              <a:t>NOTE:</a:t>
            </a:r>
          </a:p>
          <a:p>
            <a:r>
              <a:rPr lang="en-ZA" dirty="0"/>
              <a:t>No application form will be required for a firm FFC to be issued, payment alone is required  and the request template may be used. (Regulation 22 does not apply to firms)</a:t>
            </a:r>
          </a:p>
          <a:p>
            <a:r>
              <a:rPr lang="en-ZA" dirty="0"/>
              <a:t>When the principal renews his floating FFC he will apply as required by regulation 22 and submit compliant documents for himself and all his firms. He only pays for his own single FFC. </a:t>
            </a:r>
          </a:p>
          <a:p>
            <a:r>
              <a:rPr lang="en-ZA" dirty="0"/>
              <a:t>When a principal is added to an existing firm or registers a new firm under him, he does not get a new FFC, only the firm gets an FFC and payment of the admin fee for the firm FFC and the agent’s amendment of records, are required.</a:t>
            </a:r>
          </a:p>
          <a:p>
            <a:pPr marL="0" indent="0">
              <a:buNone/>
            </a:pPr>
            <a:endParaRPr lang="en-ZA" dirty="0"/>
          </a:p>
        </p:txBody>
      </p:sp>
    </p:spTree>
    <p:extLst>
      <p:ext uri="{BB962C8B-B14F-4D97-AF65-F5344CB8AC3E}">
        <p14:creationId xmlns:p14="http://schemas.microsoft.com/office/powerpoint/2010/main" val="2928182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5438-110A-A306-8D68-8CA5DA690D18}"/>
              </a:ext>
            </a:extLst>
          </p:cNvPr>
          <p:cNvSpPr>
            <a:spLocks noGrp="1"/>
          </p:cNvSpPr>
          <p:nvPr>
            <p:ph type="title"/>
          </p:nvPr>
        </p:nvSpPr>
        <p:spPr/>
        <p:txBody>
          <a:bodyPr/>
          <a:lstStyle/>
          <a:p>
            <a:r>
              <a:rPr lang="en-ZA" b="1" dirty="0"/>
              <a:t>IN SUMMARY</a:t>
            </a:r>
          </a:p>
        </p:txBody>
      </p:sp>
      <p:sp>
        <p:nvSpPr>
          <p:cNvPr id="3" name="Content Placeholder 2">
            <a:extLst>
              <a:ext uri="{FF2B5EF4-FFF2-40B4-BE49-F238E27FC236}">
                <a16:creationId xmlns:a16="http://schemas.microsoft.com/office/drawing/2014/main" id="{0658019E-D6DB-FBE0-E3CD-F936C58C96DF}"/>
              </a:ext>
            </a:extLst>
          </p:cNvPr>
          <p:cNvSpPr>
            <a:spLocks noGrp="1"/>
          </p:cNvSpPr>
          <p:nvPr>
            <p:ph sz="half" idx="1"/>
          </p:nvPr>
        </p:nvSpPr>
        <p:spPr/>
        <p:txBody>
          <a:bodyPr>
            <a:normAutofit fontScale="92500" lnSpcReduction="20000"/>
          </a:bodyPr>
          <a:lstStyle/>
          <a:p>
            <a:r>
              <a:rPr lang="en-ZA" dirty="0"/>
              <a:t>Principals’ FFCs no longer have any association with their firm FFCs.</a:t>
            </a:r>
          </a:p>
          <a:p>
            <a:r>
              <a:rPr lang="en-ZA" dirty="0"/>
              <a:t>Employees’ FFCs no longer have any association with their employee firms’ FFCs.</a:t>
            </a:r>
          </a:p>
          <a:p>
            <a:r>
              <a:rPr lang="en-ZA" dirty="0"/>
              <a:t>Firms FFCs must be created using a separate function. Principals will need to request and pay an admin fee for their new firm FFC, when it  expires, </a:t>
            </a:r>
          </a:p>
          <a:p>
            <a:r>
              <a:rPr lang="en-ZA" dirty="0"/>
              <a:t>Firm FFCs will still only generate if their principal has a valid current floating FFC.  </a:t>
            </a:r>
          </a:p>
        </p:txBody>
      </p:sp>
      <p:sp>
        <p:nvSpPr>
          <p:cNvPr id="4" name="Content Placeholder 3">
            <a:extLst>
              <a:ext uri="{FF2B5EF4-FFF2-40B4-BE49-F238E27FC236}">
                <a16:creationId xmlns:a16="http://schemas.microsoft.com/office/drawing/2014/main" id="{B859D752-3912-16CC-D42F-E631A1C06D81}"/>
              </a:ext>
            </a:extLst>
          </p:cNvPr>
          <p:cNvSpPr>
            <a:spLocks noGrp="1"/>
          </p:cNvSpPr>
          <p:nvPr>
            <p:ph sz="half" idx="2"/>
          </p:nvPr>
        </p:nvSpPr>
        <p:spPr>
          <a:xfrm>
            <a:off x="6172200" y="1690688"/>
            <a:ext cx="5181600" cy="4953951"/>
          </a:xfrm>
        </p:spPr>
        <p:txBody>
          <a:bodyPr>
            <a:normAutofit fontScale="92500" lnSpcReduction="20000"/>
          </a:bodyPr>
          <a:lstStyle/>
          <a:p>
            <a:r>
              <a:rPr lang="en-ZA" sz="2400" dirty="0"/>
              <a:t>Principals still pay a 3 year FFC fee to renew their floating FFCs.</a:t>
            </a:r>
          </a:p>
          <a:p>
            <a:r>
              <a:rPr lang="en-ZA" sz="2400" dirty="0"/>
              <a:t>Employees still pay their 3 year FFC fee to renew their floating FFCs.</a:t>
            </a:r>
          </a:p>
          <a:p>
            <a:r>
              <a:rPr lang="en-ZA" sz="2400" dirty="0"/>
              <a:t>A principal who opens a new firm or joins a new firm, does not pay for be issued with a new FFC if he has a valid current floating FFC.</a:t>
            </a:r>
          </a:p>
          <a:p>
            <a:r>
              <a:rPr lang="en-ZA" sz="2400" dirty="0"/>
              <a:t>For him to be registered under that firm he will pay a R640 admin fee.</a:t>
            </a:r>
          </a:p>
          <a:p>
            <a:r>
              <a:rPr lang="en-ZA" sz="2400" dirty="0"/>
              <a:t>For a new firm, the firm will not pay for an FFC as per regulation 15.1.</a:t>
            </a:r>
          </a:p>
          <a:p>
            <a:r>
              <a:rPr lang="en-ZA" sz="2400" dirty="0"/>
              <a:t>The firm will pay an admin fee of R640 to assist in covering our costs in issuing FFCs to firms for free. </a:t>
            </a:r>
          </a:p>
          <a:p>
            <a:pPr marL="0" indent="0">
              <a:buNone/>
            </a:pPr>
            <a:endParaRPr lang="en-ZA" sz="2400" dirty="0"/>
          </a:p>
          <a:p>
            <a:pPr marL="0" indent="0">
              <a:buNone/>
            </a:pPr>
            <a:endParaRPr lang="en-ZA" dirty="0"/>
          </a:p>
          <a:p>
            <a:endParaRPr lang="en-ZA" dirty="0"/>
          </a:p>
          <a:p>
            <a:endParaRPr lang="en-ZA" dirty="0"/>
          </a:p>
        </p:txBody>
      </p:sp>
    </p:spTree>
    <p:extLst>
      <p:ext uri="{BB962C8B-B14F-4D97-AF65-F5344CB8AC3E}">
        <p14:creationId xmlns:p14="http://schemas.microsoft.com/office/powerpoint/2010/main" val="646760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D190-E67C-1D65-4D51-94C1A2AD897C}"/>
              </a:ext>
            </a:extLst>
          </p:cNvPr>
          <p:cNvSpPr>
            <a:spLocks noGrp="1"/>
          </p:cNvSpPr>
          <p:nvPr>
            <p:ph type="title"/>
          </p:nvPr>
        </p:nvSpPr>
        <p:spPr/>
        <p:txBody>
          <a:bodyPr/>
          <a:lstStyle/>
          <a:p>
            <a:r>
              <a:rPr lang="en-ZA" b="1" dirty="0"/>
              <a:t>ADMINISTRATORS</a:t>
            </a:r>
          </a:p>
        </p:txBody>
      </p:sp>
      <p:pic>
        <p:nvPicPr>
          <p:cNvPr id="6" name="Content Placeholder 5" descr="A black background with a black square&#10;&#10;AI-generated content may be incorrect.">
            <a:extLst>
              <a:ext uri="{FF2B5EF4-FFF2-40B4-BE49-F238E27FC236}">
                <a16:creationId xmlns:a16="http://schemas.microsoft.com/office/drawing/2014/main" id="{7D25FFB8-3681-53AB-44C5-4E4C88C25D0B}"/>
              </a:ext>
            </a:extLst>
          </p:cNvPr>
          <p:cNvPicPr>
            <a:picLocks noGrp="1" noChangeAspect="1"/>
          </p:cNvPicPr>
          <p:nvPr>
            <p:ph sz="half" idx="1"/>
          </p:nvPr>
        </p:nvPicPr>
        <p:blipFill>
          <a:blip r:embed="rId2"/>
          <a:stretch>
            <a:fillRect/>
          </a:stretch>
        </p:blipFill>
        <p:spPr>
          <a:xfrm>
            <a:off x="595601" y="1625373"/>
            <a:ext cx="5181600" cy="4954554"/>
          </a:xfrm>
          <a:prstGeom prst="rect">
            <a:avLst/>
          </a:prstGeom>
        </p:spPr>
      </p:pic>
      <p:sp>
        <p:nvSpPr>
          <p:cNvPr id="4" name="Content Placeholder 3">
            <a:extLst>
              <a:ext uri="{FF2B5EF4-FFF2-40B4-BE49-F238E27FC236}">
                <a16:creationId xmlns:a16="http://schemas.microsoft.com/office/drawing/2014/main" id="{9DD2DC13-9691-0DD7-CE21-1A2FF0093ECE}"/>
              </a:ext>
            </a:extLst>
          </p:cNvPr>
          <p:cNvSpPr>
            <a:spLocks noGrp="1"/>
          </p:cNvSpPr>
          <p:nvPr>
            <p:ph sz="half" idx="2"/>
          </p:nvPr>
        </p:nvSpPr>
        <p:spPr>
          <a:xfrm>
            <a:off x="6172200" y="1690688"/>
            <a:ext cx="5181600" cy="4486275"/>
          </a:xfrm>
        </p:spPr>
        <p:txBody>
          <a:bodyPr>
            <a:normAutofit lnSpcReduction="10000"/>
          </a:bodyPr>
          <a:lstStyle/>
          <a:p>
            <a:r>
              <a:rPr lang="en-ZA" sz="2000" b="1" dirty="0"/>
              <a:t>Section 58: Other service providers</a:t>
            </a:r>
          </a:p>
          <a:p>
            <a:r>
              <a:rPr lang="en-ZA" sz="2000" b="1" dirty="0"/>
              <a:t>Section 63: Undesirable Practices</a:t>
            </a:r>
          </a:p>
          <a:p>
            <a:pPr marL="0" indent="0">
              <a:buNone/>
            </a:pPr>
            <a:r>
              <a:rPr lang="en-ZA" sz="2000" b="1" dirty="0"/>
              <a:t>REGULATIONS</a:t>
            </a:r>
          </a:p>
          <a:p>
            <a:pPr marL="0" indent="0">
              <a:buNone/>
            </a:pPr>
            <a:r>
              <a:rPr lang="en-ZA" sz="2000" b="1" dirty="0"/>
              <a:t>R2: Exemptions</a:t>
            </a:r>
          </a:p>
          <a:p>
            <a:pPr marL="0" indent="0">
              <a:buNone/>
            </a:pPr>
            <a:r>
              <a:rPr lang="en-ZA" sz="2000" b="1" dirty="0"/>
              <a:t>R15: FFC fees</a:t>
            </a:r>
          </a:p>
          <a:p>
            <a:pPr marL="0" indent="0">
              <a:buNone/>
            </a:pPr>
            <a:r>
              <a:rPr lang="en-ZA" sz="2000" b="1" dirty="0"/>
              <a:t>R20-26: FFCs, format, deadlines, penalties, amendments, updating of details.</a:t>
            </a:r>
          </a:p>
          <a:p>
            <a:pPr marL="0" indent="0">
              <a:buNone/>
            </a:pPr>
            <a:r>
              <a:rPr lang="en-ZA" sz="2000" b="1" dirty="0"/>
              <a:t>R31: Deregistration</a:t>
            </a:r>
          </a:p>
          <a:p>
            <a:pPr marL="0" indent="0">
              <a:buNone/>
            </a:pPr>
            <a:r>
              <a:rPr lang="en-ZA" sz="2000" b="1" dirty="0"/>
              <a:t>R34: Code of Conduct</a:t>
            </a:r>
          </a:p>
          <a:p>
            <a:pPr marL="0" indent="0">
              <a:buNone/>
            </a:pPr>
            <a:r>
              <a:rPr lang="en-ZA" sz="2000" b="1" dirty="0"/>
              <a:t>R38: fines and contraventions</a:t>
            </a:r>
          </a:p>
          <a:p>
            <a:pPr marL="0" indent="0">
              <a:buNone/>
            </a:pPr>
            <a:r>
              <a:rPr lang="en-ZA" sz="2000" b="1" dirty="0"/>
              <a:t>R41.22-41: Registration and FFC administration.</a:t>
            </a:r>
          </a:p>
          <a:p>
            <a:pPr marL="0" indent="0">
              <a:buNone/>
            </a:pPr>
            <a:endParaRPr lang="en-ZA" sz="2000" b="1" dirty="0"/>
          </a:p>
          <a:p>
            <a:pPr marL="0" indent="0">
              <a:buNone/>
            </a:pPr>
            <a:endParaRPr lang="en-ZA" sz="1600" b="1" dirty="0"/>
          </a:p>
          <a:p>
            <a:pPr marL="0" indent="0">
              <a:buNone/>
            </a:pPr>
            <a:endParaRPr lang="en-ZA" sz="2000" b="1" dirty="0"/>
          </a:p>
          <a:p>
            <a:endParaRPr lang="en-ZA" dirty="0"/>
          </a:p>
        </p:txBody>
      </p:sp>
    </p:spTree>
    <p:extLst>
      <p:ext uri="{BB962C8B-B14F-4D97-AF65-F5344CB8AC3E}">
        <p14:creationId xmlns:p14="http://schemas.microsoft.com/office/powerpoint/2010/main" val="576371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45E5-3C4F-9AAF-31DC-D3536AADDA4D}"/>
              </a:ext>
            </a:extLst>
          </p:cNvPr>
          <p:cNvSpPr>
            <a:spLocks noGrp="1"/>
          </p:cNvSpPr>
          <p:nvPr>
            <p:ph type="title"/>
          </p:nvPr>
        </p:nvSpPr>
        <p:spPr/>
        <p:txBody>
          <a:bodyPr/>
          <a:lstStyle/>
          <a:p>
            <a:r>
              <a:rPr lang="en-ZA" b="1" dirty="0"/>
              <a:t>ADMINISTRATORS 2</a:t>
            </a:r>
          </a:p>
        </p:txBody>
      </p:sp>
      <p:sp>
        <p:nvSpPr>
          <p:cNvPr id="3" name="Content Placeholder 2">
            <a:extLst>
              <a:ext uri="{FF2B5EF4-FFF2-40B4-BE49-F238E27FC236}">
                <a16:creationId xmlns:a16="http://schemas.microsoft.com/office/drawing/2014/main" id="{AD04C5B2-05A3-A319-B08B-8A7D62C6AC80}"/>
              </a:ext>
            </a:extLst>
          </p:cNvPr>
          <p:cNvSpPr>
            <a:spLocks noGrp="1"/>
          </p:cNvSpPr>
          <p:nvPr>
            <p:ph idx="1"/>
          </p:nvPr>
        </p:nvSpPr>
        <p:spPr>
          <a:xfrm>
            <a:off x="1530531" y="1827304"/>
            <a:ext cx="9823269" cy="4760108"/>
          </a:xfrm>
        </p:spPr>
        <p:txBody>
          <a:bodyPr>
            <a:normAutofit fontScale="70000" lnSpcReduction="20000"/>
          </a:bodyPr>
          <a:lstStyle/>
          <a:p>
            <a:r>
              <a:rPr lang="en-ZA" dirty="0"/>
              <a:t>Do you know what industry/ </a:t>
            </a:r>
            <a:r>
              <a:rPr lang="en-ZA" dirty="0" err="1"/>
              <a:t>ies</a:t>
            </a:r>
            <a:r>
              <a:rPr lang="en-ZA" dirty="0"/>
              <a:t> your client needs to register in?</a:t>
            </a:r>
          </a:p>
          <a:p>
            <a:r>
              <a:rPr lang="en-ZA" dirty="0"/>
              <a:t>Do you know what constitutes a compliant registration application / FFC renewal / exemption application, or when these are required?</a:t>
            </a:r>
          </a:p>
          <a:p>
            <a:r>
              <a:rPr lang="en-ZA" dirty="0"/>
              <a:t>Do you check for compliance to avoid delays?</a:t>
            </a:r>
          </a:p>
          <a:p>
            <a:r>
              <a:rPr lang="en-ZA" dirty="0"/>
              <a:t>What standards of training apply to register a developer</a:t>
            </a:r>
          </a:p>
          <a:p>
            <a:r>
              <a:rPr lang="en-ZA" dirty="0"/>
              <a:t> / auctioneer / mortgage originator?</a:t>
            </a:r>
          </a:p>
          <a:p>
            <a:r>
              <a:rPr lang="en-ZA" dirty="0"/>
              <a:t>What is a payment processing agent?</a:t>
            </a:r>
          </a:p>
          <a:p>
            <a:r>
              <a:rPr lang="en-ZA" dirty="0"/>
              <a:t>What will you say if your client tells you he doesn’t have to register as a developer because the definition doesn’t include a developer anywhere?</a:t>
            </a:r>
          </a:p>
          <a:p>
            <a:r>
              <a:rPr lang="en-ZA" dirty="0"/>
              <a:t>how do you register an auctioneer firm? Who is a principal? What is the status of his agents?</a:t>
            </a:r>
          </a:p>
          <a:p>
            <a:r>
              <a:rPr lang="en-ZA" dirty="0"/>
              <a:t>Send registration documents in separate folders or attachments.</a:t>
            </a:r>
          </a:p>
          <a:p>
            <a:r>
              <a:rPr lang="en-ZA" dirty="0"/>
              <a:t>Check for accuracy.</a:t>
            </a:r>
          </a:p>
          <a:p>
            <a:r>
              <a:rPr lang="en-ZA" dirty="0"/>
              <a:t>Use correct pin numbers.</a:t>
            </a:r>
          </a:p>
          <a:p>
            <a:r>
              <a:rPr lang="en-ZA" dirty="0"/>
              <a:t>Understand the difference between an FFC number and a pin number. </a:t>
            </a:r>
          </a:p>
          <a:p>
            <a:endParaRPr lang="en-ZA" dirty="0"/>
          </a:p>
          <a:p>
            <a:endParaRPr lang="en-ZA" dirty="0"/>
          </a:p>
        </p:txBody>
      </p:sp>
    </p:spTree>
    <p:extLst>
      <p:ext uri="{BB962C8B-B14F-4D97-AF65-F5344CB8AC3E}">
        <p14:creationId xmlns:p14="http://schemas.microsoft.com/office/powerpoint/2010/main" val="3446438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377F-1928-0E33-1141-8E2CEC542B1B}"/>
              </a:ext>
            </a:extLst>
          </p:cNvPr>
          <p:cNvSpPr>
            <a:spLocks noGrp="1"/>
          </p:cNvSpPr>
          <p:nvPr>
            <p:ph type="title"/>
          </p:nvPr>
        </p:nvSpPr>
        <p:spPr/>
        <p:txBody>
          <a:bodyPr/>
          <a:lstStyle/>
          <a:p>
            <a:r>
              <a:rPr lang="en-ZA" b="1" dirty="0"/>
              <a:t>CURRENT PORTAL ISSUES</a:t>
            </a:r>
          </a:p>
        </p:txBody>
      </p:sp>
      <p:sp>
        <p:nvSpPr>
          <p:cNvPr id="3" name="Content Placeholder 2">
            <a:extLst>
              <a:ext uri="{FF2B5EF4-FFF2-40B4-BE49-F238E27FC236}">
                <a16:creationId xmlns:a16="http://schemas.microsoft.com/office/drawing/2014/main" id="{AC90B599-7862-F254-315B-A86B57BDDE46}"/>
              </a:ext>
            </a:extLst>
          </p:cNvPr>
          <p:cNvSpPr>
            <a:spLocks noGrp="1"/>
          </p:cNvSpPr>
          <p:nvPr>
            <p:ph idx="1"/>
          </p:nvPr>
        </p:nvSpPr>
        <p:spPr>
          <a:xfrm>
            <a:off x="838200" y="1883287"/>
            <a:ext cx="9823269" cy="4526843"/>
          </a:xfrm>
        </p:spPr>
        <p:txBody>
          <a:bodyPr>
            <a:normAutofit fontScale="92500" lnSpcReduction="20000"/>
          </a:bodyPr>
          <a:lstStyle/>
          <a:p>
            <a:r>
              <a:rPr lang="en-ZA" dirty="0"/>
              <a:t>Registration of new agents and generation of pin numbers.</a:t>
            </a:r>
          </a:p>
          <a:p>
            <a:r>
              <a:rPr lang="en-ZA" dirty="0"/>
              <a:t>Display of FFCs incorrect.</a:t>
            </a:r>
          </a:p>
          <a:p>
            <a:r>
              <a:rPr lang="en-ZA" dirty="0"/>
              <a:t>Download of FFCs not available.</a:t>
            </a:r>
          </a:p>
          <a:p>
            <a:r>
              <a:rPr lang="en-ZA" dirty="0"/>
              <a:t>Principals access to firm details not available.</a:t>
            </a:r>
          </a:p>
          <a:p>
            <a:pPr marL="0" indent="0">
              <a:buNone/>
            </a:pPr>
            <a:r>
              <a:rPr lang="en-ZA" b="1" dirty="0"/>
              <a:t>SOLUTION</a:t>
            </a:r>
          </a:p>
          <a:p>
            <a:pPr marL="0" indent="0">
              <a:buNone/>
            </a:pPr>
            <a:r>
              <a:rPr lang="en-ZA" dirty="0"/>
              <a:t>Request a copy</a:t>
            </a:r>
          </a:p>
          <a:p>
            <a:pPr marL="0" indent="0">
              <a:buNone/>
            </a:pPr>
            <a:r>
              <a:rPr lang="en-ZA" dirty="0"/>
              <a:t>Request a letter</a:t>
            </a:r>
          </a:p>
          <a:p>
            <a:pPr marL="0" indent="0">
              <a:buNone/>
            </a:pPr>
            <a:r>
              <a:rPr lang="en-ZA" dirty="0"/>
              <a:t>Development and repairs ongoing</a:t>
            </a:r>
          </a:p>
          <a:p>
            <a:pPr marL="0" indent="0">
              <a:buNone/>
            </a:pPr>
            <a:r>
              <a:rPr lang="en-ZA" dirty="0"/>
              <a:t>New Registrations and Licencing portal</a:t>
            </a:r>
          </a:p>
          <a:p>
            <a:pPr marL="0" indent="0">
              <a:buNone/>
            </a:pPr>
            <a:r>
              <a:rPr lang="en-ZA" dirty="0"/>
              <a:t>Statistical updates</a:t>
            </a:r>
          </a:p>
          <a:p>
            <a:pPr marL="0" indent="0">
              <a:buNone/>
            </a:pPr>
            <a:r>
              <a:rPr lang="en-ZA" dirty="0"/>
              <a:t>Registrations activities, information and notices- employees, FFCs, etc.</a:t>
            </a:r>
          </a:p>
          <a:p>
            <a:pPr marL="0" indent="0">
              <a:buNone/>
            </a:pPr>
            <a:endParaRPr lang="en-ZA" b="1" dirty="0"/>
          </a:p>
          <a:p>
            <a:pPr marL="0" indent="0">
              <a:buNone/>
            </a:pPr>
            <a:endParaRPr lang="en-ZA" b="1" dirty="0"/>
          </a:p>
          <a:p>
            <a:pPr marL="0" indent="0">
              <a:buNone/>
            </a:pPr>
            <a:endParaRPr lang="en-ZA" b="1" dirty="0"/>
          </a:p>
          <a:p>
            <a:pPr marL="0" indent="0">
              <a:buNone/>
            </a:pPr>
            <a:endParaRPr lang="en-ZA" b="1" dirty="0"/>
          </a:p>
          <a:p>
            <a:pPr marL="0" indent="0">
              <a:buNone/>
            </a:pPr>
            <a:endParaRPr lang="en-ZA" dirty="0"/>
          </a:p>
        </p:txBody>
      </p:sp>
    </p:spTree>
    <p:extLst>
      <p:ext uri="{BB962C8B-B14F-4D97-AF65-F5344CB8AC3E}">
        <p14:creationId xmlns:p14="http://schemas.microsoft.com/office/powerpoint/2010/main" val="362448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1A2A-4649-B14F-B3C2-13B89DE98241}"/>
              </a:ext>
            </a:extLst>
          </p:cNvPr>
          <p:cNvSpPr>
            <a:spLocks noGrp="1"/>
          </p:cNvSpPr>
          <p:nvPr>
            <p:ph type="title"/>
          </p:nvPr>
        </p:nvSpPr>
        <p:spPr/>
        <p:txBody>
          <a:bodyPr/>
          <a:lstStyle/>
          <a:p>
            <a:r>
              <a:rPr lang="en-ZA" b="1" dirty="0"/>
              <a:t>12 INDUSTRIES ON REGISTRATIONS SYSTEM</a:t>
            </a:r>
          </a:p>
        </p:txBody>
      </p:sp>
      <p:sp>
        <p:nvSpPr>
          <p:cNvPr id="3" name="Content Placeholder 2">
            <a:extLst>
              <a:ext uri="{FF2B5EF4-FFF2-40B4-BE49-F238E27FC236}">
                <a16:creationId xmlns:a16="http://schemas.microsoft.com/office/drawing/2014/main" id="{7F3695FA-8DD2-E4C2-8BCB-72EE70F23799}"/>
              </a:ext>
            </a:extLst>
          </p:cNvPr>
          <p:cNvSpPr>
            <a:spLocks noGrp="1"/>
          </p:cNvSpPr>
          <p:nvPr>
            <p:ph idx="1"/>
          </p:nvPr>
        </p:nvSpPr>
        <p:spPr>
          <a:xfrm>
            <a:off x="1530531" y="1827303"/>
            <a:ext cx="9823269" cy="4665571"/>
          </a:xfrm>
        </p:spPr>
        <p:txBody>
          <a:bodyPr>
            <a:normAutofit lnSpcReduction="10000"/>
          </a:bodyPr>
          <a:lstStyle/>
          <a:p>
            <a:pPr marL="0" indent="0">
              <a:buNone/>
            </a:pPr>
            <a:r>
              <a:rPr lang="en-ZA" dirty="0"/>
              <a:t>The 12 industries are now registering on the SAP system.</a:t>
            </a:r>
          </a:p>
          <a:p>
            <a:r>
              <a:rPr lang="en-ZA" dirty="0"/>
              <a:t>FFCs now issued via the system.</a:t>
            </a:r>
          </a:p>
          <a:p>
            <a:r>
              <a:rPr lang="en-ZA" dirty="0"/>
              <a:t>All industries will show on new portal.</a:t>
            </a:r>
          </a:p>
          <a:p>
            <a:r>
              <a:rPr lang="en-ZA" dirty="0"/>
              <a:t>All  registration applications will come via the portal for all industries.</a:t>
            </a:r>
          </a:p>
          <a:p>
            <a:r>
              <a:rPr lang="en-ZA" dirty="0"/>
              <a:t>Practitioners will  register on the portal for any industry / </a:t>
            </a:r>
            <a:r>
              <a:rPr lang="en-ZA" dirty="0" err="1"/>
              <a:t>ies</a:t>
            </a:r>
            <a:r>
              <a:rPr lang="en-ZA" dirty="0"/>
              <a:t>.</a:t>
            </a:r>
          </a:p>
          <a:p>
            <a:r>
              <a:rPr lang="en-ZA" dirty="0"/>
              <a:t>Phase 1 and 2. </a:t>
            </a:r>
          </a:p>
          <a:p>
            <a:r>
              <a:rPr lang="en-ZA" dirty="0"/>
              <a:t>FFCs are required in each industry if you operate in multiple industries.</a:t>
            </a:r>
          </a:p>
          <a:p>
            <a:r>
              <a:rPr lang="en-ZA" dirty="0"/>
              <a:t>Currently register via </a:t>
            </a:r>
            <a:r>
              <a:rPr lang="en-ZA" dirty="0">
                <a:hlinkClick r:id="rId2"/>
              </a:rPr>
              <a:t>registrations@theppra.org.za</a:t>
            </a:r>
            <a:r>
              <a:rPr lang="en-ZA" dirty="0"/>
              <a:t>.</a:t>
            </a:r>
          </a:p>
          <a:p>
            <a:pPr marL="0" indent="0">
              <a:buNone/>
            </a:pPr>
            <a:endParaRPr lang="en-ZA" dirty="0"/>
          </a:p>
          <a:p>
            <a:endParaRPr lang="en-ZA" dirty="0"/>
          </a:p>
          <a:p>
            <a:endParaRPr lang="en-ZA" dirty="0"/>
          </a:p>
        </p:txBody>
      </p:sp>
    </p:spTree>
    <p:extLst>
      <p:ext uri="{BB962C8B-B14F-4D97-AF65-F5344CB8AC3E}">
        <p14:creationId xmlns:p14="http://schemas.microsoft.com/office/powerpoint/2010/main" val="3627089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960A-4C91-4E3B-9770-D605EDC528F3}"/>
              </a:ext>
            </a:extLst>
          </p:cNvPr>
          <p:cNvSpPr>
            <a:spLocks noGrp="1"/>
          </p:cNvSpPr>
          <p:nvPr>
            <p:ph type="title"/>
          </p:nvPr>
        </p:nvSpPr>
        <p:spPr/>
        <p:txBody>
          <a:bodyPr>
            <a:noAutofit/>
          </a:bodyPr>
          <a:lstStyle/>
          <a:p>
            <a:pPr marL="0" marR="0" lvl="0" indent="0" algn="ctr" defTabSz="914400" rtl="0" eaLnBrk="1" fontAlgn="auto" latinLnBrk="0" hangingPunct="1">
              <a:lnSpc>
                <a:spcPct val="100000"/>
              </a:lnSpc>
              <a:spcBef>
                <a:spcPts val="0"/>
              </a:spcBef>
              <a:spcAft>
                <a:spcPts val="0"/>
              </a:spcAft>
              <a:tabLst/>
              <a:defRPr/>
            </a:pPr>
            <a:r>
              <a:rPr lang="en-ZA" sz="3200" b="1" dirty="0">
                <a:solidFill>
                  <a:prstClr val="black"/>
                </a:solidFill>
                <a:latin typeface="Arial" panose="020B0604020202020204" pitchFamily="34" charset="0"/>
                <a:ea typeface="Calibri" panose="020F0502020204030204" pitchFamily="34" charset="0"/>
                <a:cs typeface="Arial" panose="020B0604020202020204" pitchFamily="34" charset="0"/>
              </a:rPr>
              <a:t>12 CATEGORIES OF PROPERTY PRACTITIONERS UNDER THE PPA </a:t>
            </a:r>
            <a:br>
              <a:rPr kumimoji="0" lang="en-ZA"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endParaRPr lang="en-ZA" dirty="0"/>
          </a:p>
        </p:txBody>
      </p:sp>
      <p:sp>
        <p:nvSpPr>
          <p:cNvPr id="3" name="Content Placeholder 2">
            <a:extLst>
              <a:ext uri="{FF2B5EF4-FFF2-40B4-BE49-F238E27FC236}">
                <a16:creationId xmlns:a16="http://schemas.microsoft.com/office/drawing/2014/main" id="{B07A49B4-C073-4029-3FBD-6D0374F67170}"/>
              </a:ext>
            </a:extLst>
          </p:cNvPr>
          <p:cNvSpPr>
            <a:spLocks noGrp="1"/>
          </p:cNvSpPr>
          <p:nvPr>
            <p:ph sz="half" idx="1"/>
          </p:nvPr>
        </p:nvSpPr>
        <p:spPr>
          <a:xfrm>
            <a:off x="838200" y="1825625"/>
            <a:ext cx="5181600" cy="4667250"/>
          </a:xfrm>
        </p:spPr>
        <p:txBody>
          <a:bodyPr>
            <a:noAutofit/>
          </a:bodyPr>
          <a:lstStyle/>
          <a:p>
            <a:pPr marL="342900" lvl="0" indent="-342900">
              <a:lnSpc>
                <a:spcPct val="115000"/>
              </a:lnSpc>
              <a:spcAft>
                <a:spcPts val="1000"/>
              </a:spcAft>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Estate agents </a:t>
            </a:r>
            <a:endParaRPr lang="en-ZA" sz="16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15000"/>
              </a:lnSpc>
              <a:spcAft>
                <a:spcPts val="1000"/>
              </a:spcAft>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Auctioneers</a:t>
            </a:r>
            <a:endParaRPr lang="en-ZA" sz="1600" dirty="0">
              <a:effectLst/>
              <a:latin typeface="Arial" panose="020B0604020202020204" pitchFamily="34" charset="0"/>
              <a:ea typeface="Arial MT"/>
              <a:cs typeface="Arial" panose="020B0604020202020204" pitchFamily="34" charset="0"/>
            </a:endParaRPr>
          </a:p>
          <a:p>
            <a:pPr marL="342900" lvl="0" indent="-342900">
              <a:lnSpc>
                <a:spcPct val="115000"/>
              </a:lnSpc>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Bond and bridging finance originators </a:t>
            </a:r>
            <a:endParaRPr lang="en-ZA" sz="1600" dirty="0">
              <a:effectLst/>
              <a:latin typeface="Arial" panose="020B0604020202020204" pitchFamily="34" charset="0"/>
              <a:ea typeface="Arial MT"/>
              <a:cs typeface="Arial" panose="020B0604020202020204" pitchFamily="34" charset="0"/>
            </a:endParaRPr>
          </a:p>
          <a:p>
            <a:pPr marL="342900" lvl="0" indent="-342900" algn="just">
              <a:lnSpc>
                <a:spcPct val="200000"/>
              </a:lnSpc>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HOAs who perform property practitioner activities</a:t>
            </a:r>
          </a:p>
          <a:p>
            <a:pPr marL="342900" lvl="0" indent="-342900" algn="just">
              <a:lnSpc>
                <a:spcPct val="200000"/>
              </a:lnSpc>
              <a:spcAft>
                <a:spcPts val="1000"/>
              </a:spcAft>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Managing agents </a:t>
            </a:r>
          </a:p>
          <a:p>
            <a:pPr marL="342900" lvl="0" indent="-342900" algn="just">
              <a:lnSpc>
                <a:spcPct val="200000"/>
              </a:lnSpc>
              <a:spcAft>
                <a:spcPts val="1000"/>
              </a:spcAft>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Property facilitators and intermediaries</a:t>
            </a:r>
            <a:endParaRPr lang="en-ZA" sz="1600" dirty="0">
              <a:effectLst/>
              <a:latin typeface="Arial" panose="020B0604020202020204" pitchFamily="34" charset="0"/>
              <a:ea typeface="Arial MT"/>
              <a:cs typeface="Arial" panose="020B0604020202020204" pitchFamily="34" charset="0"/>
            </a:endParaRPr>
          </a:p>
          <a:p>
            <a:pPr marL="342900" lvl="0" indent="-342900" algn="just">
              <a:lnSpc>
                <a:spcPct val="200000"/>
              </a:lnSpc>
              <a:buFont typeface="+mj-lt"/>
              <a:buAutoNum type="arabicPeriod"/>
            </a:pPr>
            <a:r>
              <a:rPr lang="en-ZA" sz="1600" dirty="0">
                <a:effectLst/>
                <a:latin typeface="Arial" panose="020B0604020202020204" pitchFamily="34" charset="0"/>
                <a:ea typeface="Calibri" panose="020F0502020204030204" pitchFamily="34" charset="0"/>
                <a:cs typeface="Arial" panose="020B0604020202020204" pitchFamily="34" charset="0"/>
              </a:rPr>
              <a:t>Business brokers, including sales of franchises and business undertakings </a:t>
            </a:r>
          </a:p>
          <a:p>
            <a:pPr marL="342900" lvl="0" indent="-342900" algn="just">
              <a:lnSpc>
                <a:spcPct val="200000"/>
              </a:lnSpc>
              <a:buFont typeface="+mj-lt"/>
              <a:buAutoNum type="arabicPeriod"/>
            </a:pPr>
            <a:endParaRPr lang="en-ZA" sz="1600" dirty="0">
              <a:effectLst/>
              <a:latin typeface="Arial" panose="020B0604020202020204" pitchFamily="34" charset="0"/>
              <a:ea typeface="Arial MT"/>
              <a:cs typeface="Arial" panose="020B0604020202020204" pitchFamily="34" charset="0"/>
            </a:endParaRPr>
          </a:p>
          <a:p>
            <a:pPr marL="0" indent="0">
              <a:buNone/>
            </a:pPr>
            <a:endParaRPr lang="en-ZA" sz="16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D1AE7F23-22B6-1B35-8B5A-17C9F2AACE3D}"/>
              </a:ext>
            </a:extLst>
          </p:cNvPr>
          <p:cNvSpPr>
            <a:spLocks noGrp="1"/>
          </p:cNvSpPr>
          <p:nvPr>
            <p:ph sz="half" idx="2"/>
          </p:nvPr>
        </p:nvSpPr>
        <p:spPr/>
        <p:txBody>
          <a:bodyPr>
            <a:normAutofit/>
          </a:bodyPr>
          <a:lstStyle/>
          <a:p>
            <a:pPr marL="457200" lvl="0" indent="-457200" algn="just">
              <a:lnSpc>
                <a:spcPct val="170000"/>
              </a:lnSpc>
              <a:spcAft>
                <a:spcPts val="1000"/>
              </a:spcAft>
              <a:buFont typeface="+mj-lt"/>
              <a:buAutoNum type="arabicPeriod" startAt="8"/>
            </a:pPr>
            <a:r>
              <a:rPr lang="en-ZA" sz="1600" dirty="0">
                <a:effectLst/>
                <a:latin typeface="Arial" panose="020B0604020202020204" pitchFamily="34" charset="0"/>
                <a:ea typeface="Calibri" panose="020F0502020204030204" pitchFamily="34" charset="0"/>
                <a:cs typeface="Arial" panose="020B0604020202020204" pitchFamily="34" charset="0"/>
              </a:rPr>
              <a:t> Developers who market and sell their own developed property</a:t>
            </a:r>
          </a:p>
          <a:p>
            <a:pPr marL="457200" lvl="0" indent="-457200" algn="just">
              <a:lnSpc>
                <a:spcPct val="170000"/>
              </a:lnSpc>
              <a:buFont typeface="+mj-lt"/>
              <a:buAutoNum type="arabicPeriod" startAt="8"/>
            </a:pPr>
            <a:r>
              <a:rPr lang="en-ZA" sz="1600" dirty="0">
                <a:effectLst/>
                <a:latin typeface="Arial" panose="020B0604020202020204" pitchFamily="34" charset="0"/>
                <a:ea typeface="Calibri" panose="020F0502020204030204" pitchFamily="34" charset="0"/>
                <a:cs typeface="Arial" panose="020B0604020202020204" pitchFamily="34" charset="0"/>
              </a:rPr>
              <a:t>Time share and fractional ownership practitioners</a:t>
            </a:r>
            <a:endParaRPr lang="en-ZA" sz="1600" dirty="0">
              <a:effectLst/>
              <a:latin typeface="Arial" panose="020B0604020202020204" pitchFamily="34" charset="0"/>
              <a:ea typeface="Arial MT"/>
              <a:cs typeface="Arial" panose="020B0604020202020204" pitchFamily="34" charset="0"/>
            </a:endParaRPr>
          </a:p>
          <a:p>
            <a:pPr marL="457200" lvl="0" indent="-457200" algn="just">
              <a:lnSpc>
                <a:spcPct val="170000"/>
              </a:lnSpc>
              <a:buFont typeface="+mj-lt"/>
              <a:buAutoNum type="arabicPeriod" startAt="8"/>
            </a:pPr>
            <a:r>
              <a:rPr lang="en-ZA" sz="1600" dirty="0">
                <a:effectLst/>
                <a:latin typeface="Arial" panose="020B0604020202020204" pitchFamily="34" charset="0"/>
                <a:ea typeface="Calibri" panose="020F0502020204030204" pitchFamily="34" charset="0"/>
                <a:cs typeface="Arial" panose="020B0604020202020204" pitchFamily="34" charset="0"/>
              </a:rPr>
              <a:t> Property advertising platforms</a:t>
            </a:r>
            <a:endParaRPr lang="en-ZA" sz="1600" dirty="0">
              <a:effectLst/>
              <a:latin typeface="Arial" panose="020B0604020202020204" pitchFamily="34" charset="0"/>
              <a:ea typeface="Arial MT"/>
              <a:cs typeface="Arial" panose="020B0604020202020204" pitchFamily="34" charset="0"/>
            </a:endParaRPr>
          </a:p>
          <a:p>
            <a:pPr marL="457200" lvl="0" indent="-457200" algn="just">
              <a:lnSpc>
                <a:spcPct val="170000"/>
              </a:lnSpc>
              <a:buFont typeface="+mj-lt"/>
              <a:buAutoNum type="arabicPeriod" startAt="8"/>
            </a:pPr>
            <a:r>
              <a:rPr lang="en-ZA" sz="1600" dirty="0">
                <a:effectLst/>
                <a:latin typeface="Arial" panose="020B0604020202020204" pitchFamily="34" charset="0"/>
                <a:ea typeface="Calibri" panose="020F0502020204030204" pitchFamily="34" charset="0"/>
                <a:cs typeface="Arial" panose="020B0604020202020204" pitchFamily="34" charset="0"/>
              </a:rPr>
              <a:t>Property practitioners who specialise in collecting and distributing trust monies in terms of Regulation 2.4.1. (Payment processing agents)</a:t>
            </a:r>
            <a:endParaRPr lang="en-ZA" sz="1600" dirty="0">
              <a:effectLst/>
              <a:latin typeface="Arial" panose="020B0604020202020204" pitchFamily="34" charset="0"/>
              <a:ea typeface="Arial MT"/>
              <a:cs typeface="Arial" panose="020B0604020202020204" pitchFamily="34" charset="0"/>
            </a:endParaRPr>
          </a:p>
          <a:p>
            <a:pPr marL="457200" lvl="0" indent="-457200" algn="just">
              <a:lnSpc>
                <a:spcPct val="170000"/>
              </a:lnSpc>
              <a:buFont typeface="+mj-lt"/>
              <a:buAutoNum type="arabicPeriod" startAt="8"/>
            </a:pPr>
            <a:r>
              <a:rPr lang="en-ZA" sz="1600" dirty="0">
                <a:effectLst/>
                <a:latin typeface="Arial" panose="020B0604020202020204" pitchFamily="34" charset="0"/>
                <a:ea typeface="Calibri" panose="020F0502020204030204" pitchFamily="34" charset="0"/>
                <a:cs typeface="Arial" panose="020B0604020202020204" pitchFamily="34" charset="0"/>
              </a:rPr>
              <a:t>Attorney employees </a:t>
            </a:r>
          </a:p>
        </p:txBody>
      </p:sp>
    </p:spTree>
    <p:extLst>
      <p:ext uri="{BB962C8B-B14F-4D97-AF65-F5344CB8AC3E}">
        <p14:creationId xmlns:p14="http://schemas.microsoft.com/office/powerpoint/2010/main" val="212305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62B0B-05BD-5F18-0614-CCC415420B47}"/>
              </a:ext>
            </a:extLst>
          </p:cNvPr>
          <p:cNvSpPr>
            <a:spLocks noGrp="1"/>
          </p:cNvSpPr>
          <p:nvPr>
            <p:ph type="title"/>
          </p:nvPr>
        </p:nvSpPr>
        <p:spPr>
          <a:xfrm>
            <a:off x="838200" y="365125"/>
            <a:ext cx="10515600" cy="735887"/>
          </a:xfrm>
        </p:spPr>
        <p:txBody>
          <a:bodyPr>
            <a:normAutofit fontScale="90000"/>
          </a:bodyPr>
          <a:lstStyle/>
          <a:p>
            <a:r>
              <a:rPr lang="en-ZA" sz="4000" b="1" dirty="0">
                <a:latin typeface="+mn-lt"/>
                <a:ea typeface="Calibri Light" panose="020F0302020204030204" pitchFamily="34" charset="0"/>
                <a:cs typeface="Calibri Light" panose="020F0302020204030204" pitchFamily="34" charset="0"/>
              </a:rPr>
              <a:t>REGISTRATION PROCESS IS EVOLVING IN LINE WITH NEW REQUIREMENTS</a:t>
            </a:r>
          </a:p>
        </p:txBody>
      </p:sp>
      <p:sp>
        <p:nvSpPr>
          <p:cNvPr id="3" name="Content Placeholder 2">
            <a:extLst>
              <a:ext uri="{FF2B5EF4-FFF2-40B4-BE49-F238E27FC236}">
                <a16:creationId xmlns:a16="http://schemas.microsoft.com/office/drawing/2014/main" id="{E7A0E5F2-BEB9-9310-C87C-E6655AB92C45}"/>
              </a:ext>
            </a:extLst>
          </p:cNvPr>
          <p:cNvSpPr>
            <a:spLocks noGrp="1"/>
          </p:cNvSpPr>
          <p:nvPr>
            <p:ph idx="1"/>
          </p:nvPr>
        </p:nvSpPr>
        <p:spPr>
          <a:xfrm>
            <a:off x="1530531" y="1604866"/>
            <a:ext cx="9823269" cy="4973216"/>
          </a:xfrm>
        </p:spPr>
        <p:txBody>
          <a:bodyPr>
            <a:normAutofit fontScale="77500" lnSpcReduction="20000"/>
          </a:bodyPr>
          <a:lstStyle/>
          <a:p>
            <a:pPr marL="0" lvl="0" indent="0" algn="just">
              <a:lnSpc>
                <a:spcPct val="107000"/>
              </a:lnSpc>
              <a:spcAft>
                <a:spcPts val="800"/>
              </a:spcAft>
              <a:buNone/>
            </a:pPr>
            <a:r>
              <a:rPr lang="en-ZA" sz="4000" b="1" kern="100" dirty="0">
                <a:ea typeface="Calibri" panose="020F0502020204030204" pitchFamily="34" charset="0"/>
                <a:cs typeface="Arial" panose="020B0604020202020204" pitchFamily="34" charset="0"/>
              </a:rPr>
              <a:t>NON ESTATE AGENT PRACTITIONERS- ALL OTHER INDUSTRIES:</a:t>
            </a:r>
            <a:r>
              <a:rPr lang="en-ZA" sz="4000" b="1" kern="100" dirty="0">
                <a:solidFill>
                  <a:srgbClr val="FF0000"/>
                </a:solidFill>
                <a:ea typeface="Calibri" panose="020F0502020204030204" pitchFamily="34" charset="0"/>
                <a:cs typeface="Arial" panose="020B0604020202020204" pitchFamily="34" charset="0"/>
              </a:rPr>
              <a:t> FIRM REGISTRATION</a:t>
            </a:r>
          </a:p>
          <a:p>
            <a:pPr marL="0" lvl="0" indent="0">
              <a:lnSpc>
                <a:spcPct val="107000"/>
              </a:lnSpc>
              <a:spcAft>
                <a:spcPts val="800"/>
              </a:spcAft>
              <a:buNone/>
            </a:pPr>
            <a:r>
              <a:rPr lang="en-ZA" sz="2900" b="1" kern="100" dirty="0">
                <a:ea typeface="Calibri" panose="020F0502020204030204" pitchFamily="34" charset="0"/>
                <a:cs typeface="Arial" panose="020B0604020202020204" pitchFamily="34" charset="0"/>
              </a:rPr>
              <a:t>REGISTRATION IS BY A DIRECTOR SUBMITTING TO </a:t>
            </a:r>
          </a:p>
          <a:p>
            <a:pPr marL="0" lvl="0" indent="0">
              <a:lnSpc>
                <a:spcPct val="107000"/>
              </a:lnSpc>
              <a:spcAft>
                <a:spcPts val="800"/>
              </a:spcAft>
              <a:buNone/>
            </a:pPr>
            <a:r>
              <a:rPr lang="en-ZA" sz="2900" b="1" kern="100" dirty="0">
                <a:ea typeface="Calibri" panose="020F0502020204030204" pitchFamily="34" charset="0"/>
                <a:cs typeface="Arial" panose="020B0604020202020204" pitchFamily="34" charset="0"/>
              </a:rPr>
              <a:t>registrations@theppra.org.za  </a:t>
            </a:r>
          </a:p>
          <a:p>
            <a:pPr marL="514350" lvl="0" indent="-514350" algn="just">
              <a:lnSpc>
                <a:spcPct val="107000"/>
              </a:lnSpc>
              <a:spcAft>
                <a:spcPts val="800"/>
              </a:spcAft>
              <a:buAutoNum type="alphaLcPeriod"/>
            </a:pPr>
            <a:r>
              <a:rPr lang="en-ZA" sz="2900" b="1" kern="100" dirty="0">
                <a:ea typeface="Calibri" panose="020F0502020204030204" pitchFamily="34" charset="0"/>
                <a:cs typeface="Arial" panose="020B0604020202020204" pitchFamily="34" charset="0"/>
              </a:rPr>
              <a:t>Business property practitioner registration form- signed by all directors, </a:t>
            </a:r>
          </a:p>
          <a:p>
            <a:pPr marL="514350" lvl="0" indent="-514350" algn="just">
              <a:lnSpc>
                <a:spcPct val="107000"/>
              </a:lnSpc>
              <a:spcAft>
                <a:spcPts val="800"/>
              </a:spcAft>
              <a:buAutoNum type="alphaLcPeriod"/>
            </a:pPr>
            <a:r>
              <a:rPr lang="en-ZA" sz="2900" b="1" kern="100" dirty="0">
                <a:ea typeface="Calibri" panose="020F0502020204030204" pitchFamily="34" charset="0"/>
                <a:cs typeface="Arial" panose="020B0604020202020204" pitchFamily="34" charset="0"/>
              </a:rPr>
              <a:t>Required documents:-</a:t>
            </a:r>
          </a:p>
          <a:p>
            <a:pPr marL="0" lvl="0" indent="0" algn="just">
              <a:lnSpc>
                <a:spcPct val="107000"/>
              </a:lnSpc>
              <a:spcAft>
                <a:spcPts val="800"/>
              </a:spcAft>
              <a:buNone/>
            </a:pPr>
            <a:r>
              <a:rPr lang="en-ZA" sz="2900" b="1" kern="100" dirty="0">
                <a:solidFill>
                  <a:srgbClr val="FF0000"/>
                </a:solidFill>
                <a:ea typeface="Calibri" panose="020F0502020204030204" pitchFamily="34" charset="0"/>
                <a:cs typeface="Arial" panose="020B0604020202020204" pitchFamily="34" charset="0"/>
              </a:rPr>
              <a:t>FIRM DOCUMENTS: </a:t>
            </a:r>
            <a:r>
              <a:rPr lang="en-ZA" sz="2900" b="1" kern="100" dirty="0">
                <a:ea typeface="Calibri" panose="020F0502020204030204" pitchFamily="34" charset="0"/>
                <a:cs typeface="Arial" panose="020B0604020202020204" pitchFamily="34" charset="0"/>
              </a:rPr>
              <a:t>CIPC or firm documents, bank letter confirming trust account held in terms of section 54(1) or trust exemption certificate, auditor’s letter of confirmation for entities holding a trust account, a company resolution, valid BEE certificate (not necessarily compliant), for juristic entities, SARS tax clearance certificate for all firms, proof of payment of statutory and administration fees. </a:t>
            </a:r>
            <a:endParaRPr lang="en-ZA" sz="2900" b="1" kern="100" dirty="0">
              <a:effectLst/>
              <a:ea typeface="Calibri" panose="020F0502020204030204" pitchFamily="34" charset="0"/>
              <a:cs typeface="Arial" panose="020B0604020202020204" pitchFamily="34" charset="0"/>
            </a:endParaRPr>
          </a:p>
          <a:p>
            <a:pPr marL="0" lvl="0" indent="0" algn="just">
              <a:lnSpc>
                <a:spcPct val="107000"/>
              </a:lnSpc>
              <a:spcAft>
                <a:spcPts val="800"/>
              </a:spcAft>
              <a:buNone/>
            </a:pPr>
            <a:endParaRPr lang="en-ZA" sz="2900" b="1" kern="100" dirty="0">
              <a:effectLst/>
              <a:latin typeface="Arial" panose="020B0604020202020204" pitchFamily="34" charset="0"/>
              <a:ea typeface="Calibri" panose="020F0502020204030204" pitchFamily="34" charset="0"/>
              <a:cs typeface="Arial" panose="020B0604020202020204" pitchFamily="34" charset="0"/>
            </a:endParaRPr>
          </a:p>
          <a:p>
            <a:pPr marL="0" lvl="0" indent="0" algn="just">
              <a:lnSpc>
                <a:spcPct val="107000"/>
              </a:lnSpc>
              <a:spcAft>
                <a:spcPts val="800"/>
              </a:spcAft>
              <a:buNone/>
            </a:pPr>
            <a:endParaRPr lang="en-ZA" sz="2900" b="1" kern="100" dirty="0">
              <a:effectLst/>
              <a:latin typeface="Arial" panose="020B0604020202020204" pitchFamily="34" charset="0"/>
              <a:ea typeface="Calibri" panose="020F0502020204030204" pitchFamily="34" charset="0"/>
              <a:cs typeface="Arial" panose="020B0604020202020204" pitchFamily="34" charset="0"/>
            </a:endParaRPr>
          </a:p>
          <a:p>
            <a:pPr marL="0" lvl="0" indent="0" algn="just">
              <a:lnSpc>
                <a:spcPct val="107000"/>
              </a:lnSpc>
              <a:spcAft>
                <a:spcPts val="800"/>
              </a:spcAft>
              <a:buNone/>
            </a:pPr>
            <a:endParaRPr lang="en-ZA" sz="2900" b="1"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022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33AF-F9D6-59A7-AE85-6A2F65CB160A}"/>
              </a:ext>
            </a:extLst>
          </p:cNvPr>
          <p:cNvSpPr>
            <a:spLocks noGrp="1"/>
          </p:cNvSpPr>
          <p:nvPr>
            <p:ph type="title"/>
          </p:nvPr>
        </p:nvSpPr>
        <p:spPr>
          <a:xfrm>
            <a:off x="436880" y="365126"/>
            <a:ext cx="11328400" cy="1165094"/>
          </a:xfrm>
        </p:spPr>
        <p:txBody>
          <a:bodyPr/>
          <a:lstStyle/>
          <a:p>
            <a:r>
              <a:rPr lang="en-ZA" b="1" dirty="0">
                <a:latin typeface="Arial" panose="020B0604020202020204" pitchFamily="34" charset="0"/>
                <a:cs typeface="Arial" panose="020B0604020202020204" pitchFamily="34" charset="0"/>
              </a:rPr>
              <a:t> </a:t>
            </a:r>
            <a:r>
              <a:rPr lang="en-ZA" sz="3600" b="1" dirty="0">
                <a:latin typeface="+mn-lt"/>
                <a:cs typeface="Arial" panose="020B0604020202020204" pitchFamily="34" charset="0"/>
              </a:rPr>
              <a:t>REGISTRATION OF INDIVIDUAL PPs. (PERSONS</a:t>
            </a:r>
            <a:r>
              <a:rPr lang="en-ZA" sz="3600" b="1" dirty="0">
                <a:latin typeface="Arial" panose="020B0604020202020204" pitchFamily="34" charset="0"/>
                <a:cs typeface="Arial" panose="020B0604020202020204" pitchFamily="34" charset="0"/>
              </a:rPr>
              <a:t>)</a:t>
            </a:r>
            <a:endParaRPr lang="en-ZA" sz="4000" dirty="0"/>
          </a:p>
        </p:txBody>
      </p:sp>
      <p:sp>
        <p:nvSpPr>
          <p:cNvPr id="3" name="Content Placeholder 2">
            <a:extLst>
              <a:ext uri="{FF2B5EF4-FFF2-40B4-BE49-F238E27FC236}">
                <a16:creationId xmlns:a16="http://schemas.microsoft.com/office/drawing/2014/main" id="{C6AF169E-53E4-3551-709C-82986524DE17}"/>
              </a:ext>
            </a:extLst>
          </p:cNvPr>
          <p:cNvSpPr>
            <a:spLocks noGrp="1"/>
          </p:cNvSpPr>
          <p:nvPr>
            <p:ph idx="1"/>
          </p:nvPr>
        </p:nvSpPr>
        <p:spPr>
          <a:xfrm>
            <a:off x="838200" y="1530219"/>
            <a:ext cx="9823269" cy="5178491"/>
          </a:xfrm>
        </p:spPr>
        <p:txBody>
          <a:bodyPr>
            <a:normAutofit fontScale="92500" lnSpcReduction="20000"/>
          </a:bodyPr>
          <a:lstStyle/>
          <a:p>
            <a:pPr marL="0" indent="0">
              <a:lnSpc>
                <a:spcPct val="120000"/>
              </a:lnSpc>
              <a:buNone/>
            </a:pPr>
            <a:r>
              <a:rPr lang="en-ZA" sz="2400" b="1" dirty="0">
                <a:cs typeface="Arial" panose="020B0604020202020204" pitchFamily="34" charset="0"/>
              </a:rPr>
              <a:t>DIRECTORS REGISTER THEMSELVES INDIVIDUALLY</a:t>
            </a:r>
          </a:p>
          <a:p>
            <a:pPr marL="0" indent="0">
              <a:lnSpc>
                <a:spcPct val="120000"/>
              </a:lnSpc>
              <a:buNone/>
            </a:pPr>
            <a:r>
              <a:rPr lang="en-ZA" sz="1800" dirty="0">
                <a:cs typeface="Arial" panose="020B0604020202020204" pitchFamily="34" charset="0"/>
              </a:rPr>
              <a:t>Directors submit all documents to the same email address with their firm application:</a:t>
            </a:r>
          </a:p>
          <a:p>
            <a:pPr marL="1143000" indent="-1143000">
              <a:lnSpc>
                <a:spcPct val="120000"/>
              </a:lnSpc>
              <a:buFont typeface="+mj-lt"/>
              <a:buAutoNum type="arabicPeriod"/>
            </a:pPr>
            <a:r>
              <a:rPr lang="en-ZA" sz="1800" dirty="0">
                <a:cs typeface="Arial" panose="020B0604020202020204" pitchFamily="34" charset="0"/>
              </a:rPr>
              <a:t>ID document.</a:t>
            </a:r>
          </a:p>
          <a:p>
            <a:pPr marL="1143000" indent="-1143000">
              <a:lnSpc>
                <a:spcPct val="120000"/>
              </a:lnSpc>
              <a:buFont typeface="+mj-lt"/>
              <a:buAutoNum type="arabicPeriod"/>
            </a:pPr>
            <a:r>
              <a:rPr lang="en-ZA" sz="1800" dirty="0">
                <a:cs typeface="Arial" panose="020B0604020202020204" pitchFamily="34" charset="0"/>
              </a:rPr>
              <a:t>Individual property practitioner application form, completed and signed.</a:t>
            </a:r>
          </a:p>
          <a:p>
            <a:pPr marL="1143000" indent="-1143000">
              <a:lnSpc>
                <a:spcPct val="120000"/>
              </a:lnSpc>
              <a:buFont typeface="+mj-lt"/>
              <a:buAutoNum type="arabicPeriod"/>
            </a:pPr>
            <a:r>
              <a:rPr lang="en-ZA" sz="1800" dirty="0">
                <a:cs typeface="Arial" panose="020B0604020202020204" pitchFamily="34" charset="0"/>
              </a:rPr>
              <a:t>E1 form applying for exemption from Regulation 33,</a:t>
            </a:r>
          </a:p>
          <a:p>
            <a:pPr marL="1143000" indent="-1143000">
              <a:lnSpc>
                <a:spcPct val="120000"/>
              </a:lnSpc>
              <a:buFont typeface="+mj-lt"/>
              <a:buAutoNum type="arabicPeriod"/>
            </a:pPr>
            <a:r>
              <a:rPr lang="en-ZA" sz="1800" dirty="0">
                <a:cs typeface="Arial" panose="020B0604020202020204" pitchFamily="34" charset="0"/>
              </a:rPr>
              <a:t>Proof of payment of registration and admin fee.</a:t>
            </a:r>
          </a:p>
          <a:p>
            <a:pPr marL="0" indent="0">
              <a:lnSpc>
                <a:spcPct val="120000"/>
              </a:lnSpc>
              <a:buNone/>
            </a:pPr>
            <a:r>
              <a:rPr lang="en-ZA" sz="1800" b="1" dirty="0">
                <a:cs typeface="Arial" panose="020B0604020202020204" pitchFamily="34" charset="0"/>
              </a:rPr>
              <a:t>EMPLOYEES (ALL LEVELS)</a:t>
            </a:r>
          </a:p>
          <a:p>
            <a:pPr marL="457200" indent="-457200">
              <a:lnSpc>
                <a:spcPct val="120000"/>
              </a:lnSpc>
              <a:buAutoNum type="arabicPeriod"/>
            </a:pPr>
            <a:r>
              <a:rPr lang="en-ZA" sz="1800" dirty="0">
                <a:cs typeface="Arial" panose="020B0604020202020204" pitchFamily="34" charset="0"/>
              </a:rPr>
              <a:t>Individual PP application form, completed and signed.</a:t>
            </a:r>
          </a:p>
          <a:p>
            <a:pPr marL="457200" indent="-457200">
              <a:lnSpc>
                <a:spcPct val="120000"/>
              </a:lnSpc>
              <a:buAutoNum type="arabicPeriod"/>
            </a:pPr>
            <a:r>
              <a:rPr lang="en-ZA" sz="1800" dirty="0">
                <a:cs typeface="Arial" panose="020B0604020202020204" pitchFamily="34" charset="0"/>
              </a:rPr>
              <a:t>E1 form applying for exemption from Regulation 33 (education).</a:t>
            </a:r>
          </a:p>
          <a:p>
            <a:pPr marL="457200" indent="-457200">
              <a:lnSpc>
                <a:spcPct val="120000"/>
              </a:lnSpc>
              <a:buAutoNum type="arabicPeriod"/>
            </a:pPr>
            <a:r>
              <a:rPr lang="en-ZA" sz="1800" dirty="0">
                <a:cs typeface="Arial" panose="020B0604020202020204" pitchFamily="34" charset="0"/>
              </a:rPr>
              <a:t>Letter of employment signed by director and employee, stating reference number of director and firm.</a:t>
            </a:r>
          </a:p>
          <a:p>
            <a:pPr marL="457200" indent="-457200">
              <a:lnSpc>
                <a:spcPct val="120000"/>
              </a:lnSpc>
              <a:buAutoNum type="arabicPeriod"/>
            </a:pPr>
            <a:r>
              <a:rPr lang="en-ZA" sz="1800" dirty="0">
                <a:cs typeface="Arial" panose="020B0604020202020204" pitchFamily="34" charset="0"/>
              </a:rPr>
              <a:t>Proof of payment of registration fee.</a:t>
            </a:r>
          </a:p>
          <a:p>
            <a:pPr marL="0" indent="0">
              <a:lnSpc>
                <a:spcPct val="120000"/>
              </a:lnSpc>
              <a:buNone/>
            </a:pPr>
            <a:r>
              <a:rPr lang="en-ZA" sz="1800" dirty="0">
                <a:cs typeface="Arial" panose="020B0604020202020204" pitchFamily="34" charset="0"/>
              </a:rPr>
              <a:t>Submission to the same </a:t>
            </a:r>
            <a:r>
              <a:rPr lang="en-ZA" sz="1800" dirty="0">
                <a:cs typeface="Arial" panose="020B0604020202020204" pitchFamily="34" charset="0"/>
                <a:hlinkClick r:id="rId2"/>
              </a:rPr>
              <a:t>registrations@theppra.org.za</a:t>
            </a:r>
            <a:endParaRPr lang="en-ZA" sz="1800" dirty="0">
              <a:cs typeface="Arial" panose="020B0604020202020204" pitchFamily="34" charset="0"/>
            </a:endParaRPr>
          </a:p>
          <a:p>
            <a:pPr marL="0" indent="0">
              <a:lnSpc>
                <a:spcPct val="120000"/>
              </a:lnSpc>
              <a:buNone/>
            </a:pPr>
            <a:r>
              <a:rPr lang="en-ZA" sz="1800" dirty="0">
                <a:cs typeface="Arial" panose="020B0604020202020204" pitchFamily="34" charset="0"/>
              </a:rPr>
              <a:t> </a:t>
            </a:r>
          </a:p>
          <a:p>
            <a:pPr marL="457200" indent="-457200">
              <a:lnSpc>
                <a:spcPct val="120000"/>
              </a:lnSpc>
              <a:buAutoNum type="arabicPeriod"/>
            </a:pPr>
            <a:endParaRPr lang="en-ZA" sz="2000" dirty="0">
              <a:latin typeface="Arial" panose="020B0604020202020204" pitchFamily="34" charset="0"/>
              <a:cs typeface="Arial" panose="020B0604020202020204" pitchFamily="34" charset="0"/>
            </a:endParaRPr>
          </a:p>
          <a:p>
            <a:pPr marL="457200" indent="-457200">
              <a:lnSpc>
                <a:spcPct val="120000"/>
              </a:lnSpc>
              <a:buAutoNum type="arabicPeriod"/>
            </a:pPr>
            <a:endParaRPr lang="en-ZA" sz="20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20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18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1800" dirty="0">
              <a:latin typeface="Arial" panose="020B0604020202020204" pitchFamily="34" charset="0"/>
              <a:cs typeface="Arial" panose="020B0604020202020204" pitchFamily="34" charset="0"/>
            </a:endParaRPr>
          </a:p>
          <a:p>
            <a:pPr marL="1143000" indent="-1143000">
              <a:lnSpc>
                <a:spcPct val="170000"/>
              </a:lnSpc>
              <a:buFont typeface="+mj-lt"/>
              <a:buAutoNum type="arabicPeriod"/>
            </a:pPr>
            <a:endParaRPr lang="en-ZA" sz="1800" dirty="0">
              <a:latin typeface="Arial" panose="020B0604020202020204" pitchFamily="34" charset="0"/>
              <a:cs typeface="Arial" panose="020B0604020202020204" pitchFamily="34" charset="0"/>
            </a:endParaRPr>
          </a:p>
          <a:p>
            <a:pPr marL="0" indent="0">
              <a:buNone/>
            </a:pPr>
            <a:endParaRPr lang="en-ZA" sz="800" dirty="0"/>
          </a:p>
        </p:txBody>
      </p:sp>
    </p:spTree>
    <p:extLst>
      <p:ext uri="{BB962C8B-B14F-4D97-AF65-F5344CB8AC3E}">
        <p14:creationId xmlns:p14="http://schemas.microsoft.com/office/powerpoint/2010/main" val="1171050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C1E56-63D6-2FD8-4B97-E79059FFA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312BD-70AC-6C72-2F91-8B8D24E9804F}"/>
              </a:ext>
            </a:extLst>
          </p:cNvPr>
          <p:cNvSpPr>
            <a:spLocks noGrp="1"/>
          </p:cNvSpPr>
          <p:nvPr>
            <p:ph type="title"/>
          </p:nvPr>
        </p:nvSpPr>
        <p:spPr>
          <a:xfrm>
            <a:off x="436880" y="365126"/>
            <a:ext cx="11328400" cy="1165094"/>
          </a:xfrm>
        </p:spPr>
        <p:txBody>
          <a:bodyPr>
            <a:normAutofit/>
          </a:bodyPr>
          <a:lstStyle/>
          <a:p>
            <a:r>
              <a:rPr lang="en-ZA" b="1" dirty="0">
                <a:latin typeface="Arial" panose="020B0604020202020204" pitchFamily="34" charset="0"/>
                <a:cs typeface="Arial" panose="020B0604020202020204" pitchFamily="34" charset="0"/>
              </a:rPr>
              <a:t> </a:t>
            </a:r>
            <a:r>
              <a:rPr lang="en-ZA" sz="3600" b="1" dirty="0">
                <a:latin typeface="+mn-lt"/>
                <a:cs typeface="Arial" panose="020B0604020202020204" pitchFamily="34" charset="0"/>
              </a:rPr>
              <a:t>REGISTRATION OF ESTATE AGENT PPs</a:t>
            </a:r>
            <a:endParaRPr lang="en-ZA" sz="4000" dirty="0">
              <a:latin typeface="+mn-lt"/>
            </a:endParaRPr>
          </a:p>
        </p:txBody>
      </p:sp>
      <p:sp>
        <p:nvSpPr>
          <p:cNvPr id="3" name="Content Placeholder 2">
            <a:extLst>
              <a:ext uri="{FF2B5EF4-FFF2-40B4-BE49-F238E27FC236}">
                <a16:creationId xmlns:a16="http://schemas.microsoft.com/office/drawing/2014/main" id="{8F6E54C7-1842-1EEA-90CE-CAB3A64DA202}"/>
              </a:ext>
            </a:extLst>
          </p:cNvPr>
          <p:cNvSpPr>
            <a:spLocks noGrp="1"/>
          </p:cNvSpPr>
          <p:nvPr>
            <p:ph idx="1"/>
          </p:nvPr>
        </p:nvSpPr>
        <p:spPr>
          <a:xfrm>
            <a:off x="838200" y="1530219"/>
            <a:ext cx="9823269" cy="5187822"/>
          </a:xfrm>
        </p:spPr>
        <p:txBody>
          <a:bodyPr>
            <a:normAutofit fontScale="25000" lnSpcReduction="20000"/>
          </a:bodyPr>
          <a:lstStyle/>
          <a:p>
            <a:pPr marL="0" indent="0">
              <a:lnSpc>
                <a:spcPct val="120000"/>
              </a:lnSpc>
              <a:buNone/>
            </a:pPr>
            <a:r>
              <a:rPr lang="en-ZA" sz="8000" b="1" dirty="0">
                <a:cs typeface="Arial" panose="020B0604020202020204" pitchFamily="34" charset="0"/>
              </a:rPr>
              <a:t>PRINCIPALS REGISTER THEIR FIRM AND THEMSELVES INDIVIDUALLY AS PREVIOUSLY AND SUBMIT TO </a:t>
            </a:r>
            <a:r>
              <a:rPr lang="en-ZA" sz="8000" b="1" dirty="0">
                <a:cs typeface="Arial" panose="020B0604020202020204" pitchFamily="34" charset="0"/>
                <a:hlinkClick r:id="rId2"/>
              </a:rPr>
              <a:t>registrations@theppra.org.za</a:t>
            </a:r>
            <a:r>
              <a:rPr lang="en-ZA" sz="8000" b="1" dirty="0">
                <a:cs typeface="Arial" panose="020B0604020202020204" pitchFamily="34" charset="0"/>
              </a:rPr>
              <a:t>.</a:t>
            </a:r>
          </a:p>
          <a:p>
            <a:pPr marL="0" indent="0">
              <a:lnSpc>
                <a:spcPct val="120000"/>
              </a:lnSpc>
              <a:buNone/>
            </a:pPr>
            <a:r>
              <a:rPr lang="en-ZA" sz="8000" b="1" dirty="0">
                <a:cs typeface="Arial" panose="020B0604020202020204" pitchFamily="34" charset="0"/>
              </a:rPr>
              <a:t>FIRMS:</a:t>
            </a:r>
            <a:r>
              <a:rPr lang="en-ZA" sz="7200" b="1" dirty="0">
                <a:cs typeface="Arial" panose="020B0604020202020204" pitchFamily="34" charset="0"/>
              </a:rPr>
              <a:t>THE SAME PROCESS AS FOR NON-ESTATE AGENT BUSINESS PROPERTY PRACTITIONER: BPP APPLICATION FORM SIGNED BY PRINCIPALS</a:t>
            </a:r>
          </a:p>
          <a:p>
            <a:pPr marL="0" indent="0">
              <a:lnSpc>
                <a:spcPct val="120000"/>
              </a:lnSpc>
              <a:buNone/>
            </a:pPr>
            <a:r>
              <a:rPr lang="en-ZA" sz="7200" b="1" dirty="0">
                <a:cs typeface="Arial" panose="020B0604020202020204" pitchFamily="34" charset="0"/>
              </a:rPr>
              <a:t>PRINCIPALS</a:t>
            </a:r>
            <a:r>
              <a:rPr lang="en-ZA" sz="6400" dirty="0">
                <a:cs typeface="Arial" panose="020B0604020202020204" pitchFamily="34" charset="0"/>
              </a:rPr>
              <a:t> submit the following documents:</a:t>
            </a:r>
          </a:p>
          <a:p>
            <a:pPr marL="1143000" indent="-1143000">
              <a:lnSpc>
                <a:spcPct val="120000"/>
              </a:lnSpc>
              <a:buFont typeface="+mj-lt"/>
              <a:buAutoNum type="arabicPeriod"/>
            </a:pPr>
            <a:r>
              <a:rPr lang="en-ZA" sz="6400" dirty="0">
                <a:cs typeface="Arial" panose="020B0604020202020204" pitchFamily="34" charset="0"/>
              </a:rPr>
              <a:t>ID document.</a:t>
            </a:r>
          </a:p>
          <a:p>
            <a:pPr marL="1143000" indent="-1143000">
              <a:lnSpc>
                <a:spcPct val="120000"/>
              </a:lnSpc>
              <a:buFont typeface="+mj-lt"/>
              <a:buAutoNum type="arabicPeriod"/>
            </a:pPr>
            <a:r>
              <a:rPr lang="en-ZA" sz="6400" dirty="0">
                <a:cs typeface="Arial" panose="020B0604020202020204" pitchFamily="34" charset="0"/>
              </a:rPr>
              <a:t>Individual property practitioner application form, completed and signed.</a:t>
            </a:r>
          </a:p>
          <a:p>
            <a:pPr marL="1143000" indent="-1143000">
              <a:lnSpc>
                <a:spcPct val="120000"/>
              </a:lnSpc>
              <a:buFont typeface="+mj-lt"/>
              <a:buAutoNum type="arabicPeriod"/>
            </a:pPr>
            <a:r>
              <a:rPr lang="en-ZA" sz="6400" dirty="0">
                <a:cs typeface="Arial" panose="020B0604020202020204" pitchFamily="34" charset="0"/>
              </a:rPr>
              <a:t>Principal qualifications.</a:t>
            </a:r>
          </a:p>
          <a:p>
            <a:pPr marL="1143000" indent="-1143000">
              <a:lnSpc>
                <a:spcPct val="120000"/>
              </a:lnSpc>
              <a:buFont typeface="+mj-lt"/>
              <a:buAutoNum type="arabicPeriod"/>
            </a:pPr>
            <a:r>
              <a:rPr lang="en-ZA" sz="6400" dirty="0">
                <a:cs typeface="Arial" panose="020B0604020202020204" pitchFamily="34" charset="0"/>
              </a:rPr>
              <a:t>Proof of payment of registration fee.</a:t>
            </a:r>
          </a:p>
          <a:p>
            <a:pPr marL="0" indent="0">
              <a:lnSpc>
                <a:spcPct val="120000"/>
              </a:lnSpc>
              <a:buNone/>
            </a:pPr>
            <a:r>
              <a:rPr lang="en-ZA" sz="6400" b="1" dirty="0">
                <a:cs typeface="Arial" panose="020B0604020202020204" pitchFamily="34" charset="0"/>
              </a:rPr>
              <a:t>CANDIDATES</a:t>
            </a:r>
          </a:p>
          <a:p>
            <a:pPr marL="457200" indent="-457200">
              <a:lnSpc>
                <a:spcPct val="120000"/>
              </a:lnSpc>
              <a:buAutoNum type="arabicPeriod"/>
            </a:pPr>
            <a:r>
              <a:rPr lang="en-ZA" sz="6400" dirty="0">
                <a:cs typeface="Arial" panose="020B0604020202020204" pitchFamily="34" charset="0"/>
              </a:rPr>
              <a:t>Individual PP application form, completed and signed</a:t>
            </a:r>
          </a:p>
          <a:p>
            <a:pPr marL="457200" indent="-457200">
              <a:lnSpc>
                <a:spcPct val="120000"/>
              </a:lnSpc>
              <a:buAutoNum type="arabicPeriod"/>
            </a:pPr>
            <a:r>
              <a:rPr lang="en-ZA" sz="6400" dirty="0">
                <a:cs typeface="Arial" panose="020B0604020202020204" pitchFamily="34" charset="0"/>
              </a:rPr>
              <a:t>Letter of employment signed by director and employee, stating reference number of director and firm,</a:t>
            </a:r>
          </a:p>
          <a:p>
            <a:pPr marL="457200" indent="-457200">
              <a:lnSpc>
                <a:spcPct val="120000"/>
              </a:lnSpc>
              <a:buAutoNum type="arabicPeriod"/>
            </a:pPr>
            <a:r>
              <a:rPr lang="en-ZA" sz="6400" dirty="0">
                <a:cs typeface="Arial" panose="020B0604020202020204" pitchFamily="34" charset="0"/>
              </a:rPr>
              <a:t>Proof of payment of registration fee</a:t>
            </a:r>
          </a:p>
          <a:p>
            <a:pPr marL="0" indent="0">
              <a:lnSpc>
                <a:spcPct val="120000"/>
              </a:lnSpc>
              <a:buNone/>
            </a:pPr>
            <a:r>
              <a:rPr lang="en-ZA" sz="6400" dirty="0">
                <a:cs typeface="Arial" panose="020B0604020202020204" pitchFamily="34" charset="0"/>
              </a:rPr>
              <a:t>Submission to the same </a:t>
            </a:r>
            <a:r>
              <a:rPr lang="en-ZA" sz="6400" dirty="0">
                <a:cs typeface="Arial" panose="020B0604020202020204" pitchFamily="34" charset="0"/>
                <a:hlinkClick r:id="rId2"/>
              </a:rPr>
              <a:t>registrations@theppra.org.za</a:t>
            </a:r>
            <a:endParaRPr lang="en-ZA" sz="6400" dirty="0">
              <a:cs typeface="Arial" panose="020B0604020202020204" pitchFamily="34" charset="0"/>
            </a:endParaRPr>
          </a:p>
          <a:p>
            <a:pPr marL="0" indent="0">
              <a:lnSpc>
                <a:spcPct val="120000"/>
              </a:lnSpc>
              <a:buNone/>
            </a:pPr>
            <a:r>
              <a:rPr lang="en-ZA" sz="6400" dirty="0">
                <a:latin typeface="Arial" panose="020B0604020202020204" pitchFamily="34" charset="0"/>
                <a:cs typeface="Arial" panose="020B0604020202020204" pitchFamily="34" charset="0"/>
              </a:rPr>
              <a:t> </a:t>
            </a:r>
          </a:p>
          <a:p>
            <a:pPr marL="457200" indent="-457200">
              <a:lnSpc>
                <a:spcPct val="120000"/>
              </a:lnSpc>
              <a:buAutoNum type="arabicPeriod"/>
            </a:pPr>
            <a:endParaRPr lang="en-ZA" sz="7200" dirty="0">
              <a:latin typeface="Arial" panose="020B0604020202020204" pitchFamily="34" charset="0"/>
              <a:cs typeface="Arial" panose="020B0604020202020204" pitchFamily="34" charset="0"/>
            </a:endParaRPr>
          </a:p>
          <a:p>
            <a:pPr marL="457200" indent="-457200">
              <a:lnSpc>
                <a:spcPct val="120000"/>
              </a:lnSpc>
              <a:buAutoNum type="arabicPeriod"/>
            </a:pPr>
            <a:endParaRPr lang="en-ZA" sz="72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72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6400" dirty="0">
              <a:latin typeface="Arial" panose="020B0604020202020204" pitchFamily="34" charset="0"/>
              <a:cs typeface="Arial" panose="020B0604020202020204" pitchFamily="34" charset="0"/>
            </a:endParaRPr>
          </a:p>
          <a:p>
            <a:pPr marL="1143000" indent="-1143000">
              <a:lnSpc>
                <a:spcPct val="120000"/>
              </a:lnSpc>
              <a:buFont typeface="+mj-lt"/>
              <a:buAutoNum type="arabicPeriod"/>
            </a:pPr>
            <a:endParaRPr lang="en-ZA" sz="6400" dirty="0">
              <a:latin typeface="Arial" panose="020B0604020202020204" pitchFamily="34" charset="0"/>
              <a:cs typeface="Arial" panose="020B0604020202020204" pitchFamily="34" charset="0"/>
            </a:endParaRPr>
          </a:p>
          <a:p>
            <a:pPr marL="1143000" indent="-1143000">
              <a:lnSpc>
                <a:spcPct val="170000"/>
              </a:lnSpc>
              <a:buFont typeface="+mj-lt"/>
              <a:buAutoNum type="arabicPeriod"/>
            </a:pPr>
            <a:endParaRPr lang="en-ZA" sz="6400" dirty="0">
              <a:latin typeface="Arial" panose="020B0604020202020204" pitchFamily="34" charset="0"/>
              <a:cs typeface="Arial" panose="020B0604020202020204" pitchFamily="34" charset="0"/>
            </a:endParaRPr>
          </a:p>
          <a:p>
            <a:pPr marL="0" indent="0">
              <a:buNone/>
            </a:pPr>
            <a:endParaRPr lang="en-ZA" dirty="0"/>
          </a:p>
        </p:txBody>
      </p:sp>
    </p:spTree>
    <p:extLst>
      <p:ext uri="{BB962C8B-B14F-4D97-AF65-F5344CB8AC3E}">
        <p14:creationId xmlns:p14="http://schemas.microsoft.com/office/powerpoint/2010/main" val="2510264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92BAB-72FF-CA29-0F8C-34F3BF063366}"/>
              </a:ext>
            </a:extLst>
          </p:cNvPr>
          <p:cNvSpPr>
            <a:spLocks noGrp="1"/>
          </p:cNvSpPr>
          <p:nvPr>
            <p:ph type="title"/>
          </p:nvPr>
        </p:nvSpPr>
        <p:spPr/>
        <p:txBody>
          <a:bodyPr/>
          <a:lstStyle/>
          <a:p>
            <a:r>
              <a:rPr lang="en-ZA" b="1" dirty="0"/>
              <a:t>GENERAL CHANGES</a:t>
            </a:r>
          </a:p>
        </p:txBody>
      </p:sp>
      <p:sp>
        <p:nvSpPr>
          <p:cNvPr id="3" name="Content Placeholder 2">
            <a:extLst>
              <a:ext uri="{FF2B5EF4-FFF2-40B4-BE49-F238E27FC236}">
                <a16:creationId xmlns:a16="http://schemas.microsoft.com/office/drawing/2014/main" id="{A4F0AB00-EBEC-0804-1ED8-90E14862EEFC}"/>
              </a:ext>
            </a:extLst>
          </p:cNvPr>
          <p:cNvSpPr>
            <a:spLocks noGrp="1"/>
          </p:cNvSpPr>
          <p:nvPr>
            <p:ph idx="1"/>
          </p:nvPr>
        </p:nvSpPr>
        <p:spPr/>
        <p:txBody>
          <a:bodyPr/>
          <a:lstStyle/>
          <a:p>
            <a:r>
              <a:rPr lang="en-ZA" dirty="0"/>
              <a:t>FORMAT OF FFCS</a:t>
            </a:r>
          </a:p>
          <a:p>
            <a:r>
              <a:rPr lang="en-ZA" dirty="0"/>
              <a:t>UPGRADES- NO FFC ISSUED</a:t>
            </a:r>
          </a:p>
          <a:p>
            <a:r>
              <a:rPr lang="en-ZA" dirty="0"/>
              <a:t>EFFECT OF DEREGISTRATION OF FIRM ON FFCS</a:t>
            </a:r>
          </a:p>
          <a:p>
            <a:r>
              <a:rPr lang="en-ZA" dirty="0"/>
              <a:t>WHY ADMINISTRATIVE FEES ARE PAYABLE</a:t>
            </a:r>
          </a:p>
          <a:p>
            <a:r>
              <a:rPr lang="en-ZA" dirty="0"/>
              <a:t>SYSTEM UPGRADES</a:t>
            </a:r>
          </a:p>
          <a:p>
            <a:r>
              <a:rPr lang="en-ZA" dirty="0"/>
              <a:t>TIME PERIODS FOR ISSUING OF FFCS</a:t>
            </a:r>
          </a:p>
          <a:p>
            <a:r>
              <a:rPr lang="en-ZA" dirty="0"/>
              <a:t>REQUIREMENTS F,OR FFC RENEWAL</a:t>
            </a:r>
          </a:p>
          <a:p>
            <a:pPr marL="0" indent="0">
              <a:buNone/>
            </a:pPr>
            <a:endParaRPr lang="en-ZA" dirty="0"/>
          </a:p>
          <a:p>
            <a:pPr marL="0" indent="0">
              <a:buNone/>
            </a:pPr>
            <a:endParaRPr lang="en-ZA" dirty="0"/>
          </a:p>
          <a:p>
            <a:endParaRPr lang="en-ZA" dirty="0"/>
          </a:p>
          <a:p>
            <a:pPr marL="0" indent="0">
              <a:buNone/>
            </a:pPr>
            <a:endParaRPr lang="en-ZA" dirty="0"/>
          </a:p>
        </p:txBody>
      </p:sp>
    </p:spTree>
    <p:extLst>
      <p:ext uri="{BB962C8B-B14F-4D97-AF65-F5344CB8AC3E}">
        <p14:creationId xmlns:p14="http://schemas.microsoft.com/office/powerpoint/2010/main" val="3845074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BC535-BD56-E2CF-986C-B9CEA2DF7AC2}"/>
              </a:ext>
            </a:extLst>
          </p:cNvPr>
          <p:cNvSpPr>
            <a:spLocks noGrp="1"/>
          </p:cNvSpPr>
          <p:nvPr>
            <p:ph type="title"/>
          </p:nvPr>
        </p:nvSpPr>
        <p:spPr/>
        <p:txBody>
          <a:bodyPr/>
          <a:lstStyle/>
          <a:p>
            <a:r>
              <a:rPr lang="en-ZA" sz="5400" b="1" dirty="0"/>
              <a:t>SECTION 49</a:t>
            </a:r>
            <a:endParaRPr lang="en-ZA" b="1" dirty="0"/>
          </a:p>
        </p:txBody>
      </p:sp>
      <p:sp>
        <p:nvSpPr>
          <p:cNvPr id="3" name="Content Placeholder 2">
            <a:extLst>
              <a:ext uri="{FF2B5EF4-FFF2-40B4-BE49-F238E27FC236}">
                <a16:creationId xmlns:a16="http://schemas.microsoft.com/office/drawing/2014/main" id="{4A9E1E2A-60F7-B6B2-34EB-A220CEAD8255}"/>
              </a:ext>
            </a:extLst>
          </p:cNvPr>
          <p:cNvSpPr>
            <a:spLocks noGrp="1"/>
          </p:cNvSpPr>
          <p:nvPr>
            <p:ph idx="1"/>
          </p:nvPr>
        </p:nvSpPr>
        <p:spPr/>
        <p:txBody>
          <a:bodyPr>
            <a:normAutofit fontScale="62500" lnSpcReduction="20000"/>
          </a:bodyPr>
          <a:lstStyle/>
          <a:p>
            <a:r>
              <a:rPr lang="en-US" b="1" dirty="0"/>
              <a:t>49. </a:t>
            </a:r>
            <a:r>
              <a:rPr lang="en-US" dirty="0"/>
              <a:t>(1) The Authority must, </a:t>
            </a:r>
            <a:r>
              <a:rPr lang="en-US" dirty="0">
                <a:highlight>
                  <a:srgbClr val="FFFF00"/>
                </a:highlight>
              </a:rPr>
              <a:t>within 30 working days, consider any application</a:t>
            </a:r>
          </a:p>
          <a:p>
            <a:pPr marL="0" indent="0">
              <a:buNone/>
            </a:pPr>
            <a:r>
              <a:rPr lang="en-US" dirty="0"/>
              <a:t>	</a:t>
            </a:r>
            <a:r>
              <a:rPr lang="en-US" dirty="0">
                <a:highlight>
                  <a:srgbClr val="FFFF00"/>
                </a:highlight>
              </a:rPr>
              <a:t>submitted to it in terms of this Act, which fully meets the prescribed requirements,</a:t>
            </a:r>
          </a:p>
          <a:p>
            <a:pPr marL="0" indent="0">
              <a:buNone/>
            </a:pPr>
            <a:r>
              <a:rPr lang="en-US" dirty="0"/>
              <a:t>	</a:t>
            </a:r>
            <a:r>
              <a:rPr lang="en-US" dirty="0">
                <a:highlight>
                  <a:srgbClr val="00FFFF"/>
                </a:highlight>
              </a:rPr>
              <a:t>unless the Authority, on good grounds in writing, informs the applicant of the reasons</a:t>
            </a:r>
          </a:p>
          <a:p>
            <a:pPr marL="0" indent="0">
              <a:buNone/>
            </a:pPr>
            <a:r>
              <a:rPr lang="en-US" dirty="0"/>
              <a:t>	</a:t>
            </a:r>
            <a:r>
              <a:rPr lang="en-US" dirty="0">
                <a:highlight>
                  <a:srgbClr val="00FFFF"/>
                </a:highlight>
              </a:rPr>
              <a:t>why that period is to be extended, </a:t>
            </a:r>
            <a:r>
              <a:rPr lang="en-US" dirty="0"/>
              <a:t>provided that such </a:t>
            </a:r>
            <a:r>
              <a:rPr lang="en-US" dirty="0">
                <a:highlight>
                  <a:srgbClr val="00FFFF"/>
                </a:highlight>
              </a:rPr>
              <a:t>extension may not exceed 20</a:t>
            </a:r>
          </a:p>
          <a:p>
            <a:pPr marL="0" indent="0">
              <a:buNone/>
            </a:pPr>
            <a:r>
              <a:rPr lang="en-ZA" dirty="0"/>
              <a:t>	</a:t>
            </a:r>
            <a:r>
              <a:rPr lang="en-ZA" dirty="0">
                <a:highlight>
                  <a:srgbClr val="00FFFF"/>
                </a:highlight>
              </a:rPr>
              <a:t>working days</a:t>
            </a:r>
            <a:r>
              <a:rPr lang="en-ZA" dirty="0"/>
              <a:t>.</a:t>
            </a:r>
          </a:p>
          <a:p>
            <a:pPr marL="0" indent="0">
              <a:buNone/>
            </a:pPr>
            <a:r>
              <a:rPr lang="en-US" dirty="0"/>
              <a:t>	(2) The period of 30 working days contemplated in subsection (1) </a:t>
            </a:r>
            <a:r>
              <a:rPr lang="en-US" dirty="0">
                <a:highlight>
                  <a:srgbClr val="00FF00"/>
                </a:highlight>
              </a:rPr>
              <a:t>commences afresh</a:t>
            </a:r>
          </a:p>
          <a:p>
            <a:pPr marL="0" indent="0">
              <a:buNone/>
            </a:pPr>
            <a:r>
              <a:rPr lang="en-US" dirty="0"/>
              <a:t>	</a:t>
            </a:r>
            <a:r>
              <a:rPr lang="en-US" dirty="0">
                <a:highlight>
                  <a:srgbClr val="00FF00"/>
                </a:highlight>
              </a:rPr>
              <a:t>if the Authority requests the applicant to submit additional information </a:t>
            </a:r>
            <a:r>
              <a:rPr lang="en-US" dirty="0"/>
              <a:t>or to correct the</a:t>
            </a:r>
          </a:p>
          <a:p>
            <a:pPr marL="0" indent="0">
              <a:buNone/>
            </a:pPr>
            <a:r>
              <a:rPr lang="en-ZA" dirty="0"/>
              <a:t>	said application.</a:t>
            </a:r>
          </a:p>
          <a:p>
            <a:pPr marL="0" indent="0">
              <a:buNone/>
            </a:pPr>
            <a:r>
              <a:rPr lang="en-US" dirty="0"/>
              <a:t>	(3</a:t>
            </a:r>
            <a:r>
              <a:rPr lang="en-US" dirty="0">
                <a:highlight>
                  <a:srgbClr val="FF00FF"/>
                </a:highlight>
              </a:rPr>
              <a:t>) If the Authority has failed to comply with subsection (1), the application is deemed</a:t>
            </a:r>
          </a:p>
          <a:p>
            <a:pPr marL="0" indent="0">
              <a:buNone/>
            </a:pPr>
            <a:r>
              <a:rPr lang="en-US" dirty="0"/>
              <a:t>	</a:t>
            </a:r>
            <a:r>
              <a:rPr lang="en-US" dirty="0">
                <a:highlight>
                  <a:srgbClr val="FF00FF"/>
                </a:highlight>
              </a:rPr>
              <a:t>to have been approved </a:t>
            </a:r>
            <a:r>
              <a:rPr lang="en-US" dirty="0"/>
              <a:t>and the Authority must, upon written request by the applicant</a:t>
            </a:r>
          </a:p>
          <a:p>
            <a:pPr marL="0" indent="0">
              <a:buNone/>
            </a:pPr>
            <a:r>
              <a:rPr lang="en-US" dirty="0"/>
              <a:t>	within 10 working days, issue the applicant with the relevant certificate.</a:t>
            </a:r>
            <a:endParaRPr lang="en-ZA" dirty="0"/>
          </a:p>
        </p:txBody>
      </p:sp>
    </p:spTree>
    <p:extLst>
      <p:ext uri="{BB962C8B-B14F-4D97-AF65-F5344CB8AC3E}">
        <p14:creationId xmlns:p14="http://schemas.microsoft.com/office/powerpoint/2010/main" val="2037736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35845-E0AC-A215-7C09-BFC0BD704D11}"/>
              </a:ext>
            </a:extLst>
          </p:cNvPr>
          <p:cNvSpPr>
            <a:spLocks noGrp="1"/>
          </p:cNvSpPr>
          <p:nvPr>
            <p:ph type="title"/>
          </p:nvPr>
        </p:nvSpPr>
        <p:spPr/>
        <p:txBody>
          <a:bodyPr/>
          <a:lstStyle/>
          <a:p>
            <a:r>
              <a:rPr lang="en-ZA" b="1" dirty="0"/>
              <a:t>ANALYSIS OF SECTION 49(1) and (3)</a:t>
            </a:r>
          </a:p>
        </p:txBody>
      </p:sp>
      <p:sp>
        <p:nvSpPr>
          <p:cNvPr id="3" name="Content Placeholder 2">
            <a:extLst>
              <a:ext uri="{FF2B5EF4-FFF2-40B4-BE49-F238E27FC236}">
                <a16:creationId xmlns:a16="http://schemas.microsoft.com/office/drawing/2014/main" id="{7AF4FBAB-09A4-1EC2-92C6-567341923CCE}"/>
              </a:ext>
            </a:extLst>
          </p:cNvPr>
          <p:cNvSpPr>
            <a:spLocks noGrp="1"/>
          </p:cNvSpPr>
          <p:nvPr>
            <p:ph idx="1"/>
          </p:nvPr>
        </p:nvSpPr>
        <p:spPr>
          <a:xfrm>
            <a:off x="1530531" y="1827303"/>
            <a:ext cx="9823269" cy="5347938"/>
          </a:xfrm>
        </p:spPr>
        <p:txBody>
          <a:bodyPr>
            <a:normAutofit/>
          </a:bodyPr>
          <a:lstStyle/>
          <a:p>
            <a:pPr marL="0" indent="0">
              <a:buNone/>
            </a:pPr>
            <a:r>
              <a:rPr lang="en-ZA" sz="1800" dirty="0"/>
              <a:t>The PPRA must-</a:t>
            </a:r>
          </a:p>
          <a:p>
            <a:r>
              <a:rPr lang="en-ZA" sz="1800" dirty="0"/>
              <a:t>Consider an application which fully meets the requirements (fully compliant)</a:t>
            </a:r>
          </a:p>
          <a:p>
            <a:r>
              <a:rPr lang="en-ZA" sz="1800" dirty="0"/>
              <a:t>If the application is fully compliant, issue an FFC</a:t>
            </a:r>
          </a:p>
          <a:p>
            <a:r>
              <a:rPr lang="en-ZA" sz="1800" dirty="0"/>
              <a:t>Within 30 working days.</a:t>
            </a:r>
          </a:p>
          <a:p>
            <a:r>
              <a:rPr lang="en-ZA" sz="1800" dirty="0"/>
              <a:t>If we don’t consider a fully compliant application within the 30 days, the fully compliant application is deemed to have been compliant and we must issue  the FFC within 10 working days.</a:t>
            </a:r>
          </a:p>
          <a:p>
            <a:r>
              <a:rPr lang="en-ZA" sz="1800" dirty="0"/>
              <a:t>If it never fully met the requirements, no deeming provision applies.</a:t>
            </a:r>
          </a:p>
          <a:p>
            <a:r>
              <a:rPr lang="en-ZA" sz="1800" dirty="0"/>
              <a:t>Ss49(3) specifically refers to a 49(1) application and not a 49(2) application.</a:t>
            </a:r>
          </a:p>
          <a:p>
            <a:r>
              <a:rPr lang="en-ZA" sz="1800" dirty="0"/>
              <a:t>If it fully meets the requirements, then we have 30 working days to issue the FFC.</a:t>
            </a:r>
          </a:p>
          <a:p>
            <a:r>
              <a:rPr lang="en-ZA" sz="1800" dirty="0"/>
              <a:t>After the 30 days, we have another 10 working days to issue the FFC.</a:t>
            </a:r>
          </a:p>
          <a:p>
            <a:r>
              <a:rPr lang="en-ZA" sz="1800" dirty="0"/>
              <a:t>Drafting- no deeming provision that you are deemed to have been issued with the FFC, only that the application was compliant. </a:t>
            </a:r>
          </a:p>
          <a:p>
            <a:endParaRPr lang="en-ZA" sz="1800" dirty="0"/>
          </a:p>
          <a:p>
            <a:endParaRPr lang="en-ZA" sz="1800" dirty="0"/>
          </a:p>
          <a:p>
            <a:pPr marL="0" indent="0">
              <a:buNone/>
            </a:pPr>
            <a:r>
              <a:rPr lang="en-ZA" sz="1800" dirty="0"/>
              <a:t>	</a:t>
            </a:r>
          </a:p>
        </p:txBody>
      </p:sp>
    </p:spTree>
    <p:extLst>
      <p:ext uri="{BB962C8B-B14F-4D97-AF65-F5344CB8AC3E}">
        <p14:creationId xmlns:p14="http://schemas.microsoft.com/office/powerpoint/2010/main" val="2775729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1C37-E2C6-A4F7-D667-B2D605002F5B}"/>
              </a:ext>
            </a:extLst>
          </p:cNvPr>
          <p:cNvSpPr>
            <a:spLocks noGrp="1"/>
          </p:cNvSpPr>
          <p:nvPr>
            <p:ph type="title"/>
          </p:nvPr>
        </p:nvSpPr>
        <p:spPr/>
        <p:txBody>
          <a:bodyPr/>
          <a:lstStyle/>
          <a:p>
            <a:r>
              <a:rPr lang="en-ZA" b="1" dirty="0"/>
              <a:t>FOR NOTING</a:t>
            </a:r>
          </a:p>
        </p:txBody>
      </p:sp>
      <p:sp>
        <p:nvSpPr>
          <p:cNvPr id="3" name="Content Placeholder 2">
            <a:extLst>
              <a:ext uri="{FF2B5EF4-FFF2-40B4-BE49-F238E27FC236}">
                <a16:creationId xmlns:a16="http://schemas.microsoft.com/office/drawing/2014/main" id="{168E2C8F-432E-824E-8B7B-A17960901FC4}"/>
              </a:ext>
            </a:extLst>
          </p:cNvPr>
          <p:cNvSpPr>
            <a:spLocks noGrp="1"/>
          </p:cNvSpPr>
          <p:nvPr>
            <p:ph idx="1"/>
          </p:nvPr>
        </p:nvSpPr>
        <p:spPr/>
        <p:txBody>
          <a:bodyPr/>
          <a:lstStyle/>
          <a:p>
            <a:r>
              <a:rPr lang="en-ZA" dirty="0"/>
              <a:t>Section 4 exemptions /  equivalency exemptions / trust account exemptions:</a:t>
            </a:r>
          </a:p>
          <a:p>
            <a:pPr lvl="1"/>
            <a:r>
              <a:rPr lang="en-ZA" dirty="0"/>
              <a:t>Costs differ, address differs, criteria differ</a:t>
            </a:r>
          </a:p>
          <a:p>
            <a:pPr lvl="1"/>
            <a:r>
              <a:rPr lang="en-ZA" dirty="0">
                <a:hlinkClick r:id="rId2"/>
              </a:rPr>
              <a:t>section4exemptions@theppra.org.za</a:t>
            </a:r>
            <a:endParaRPr lang="en-ZA" dirty="0"/>
          </a:p>
          <a:p>
            <a:pPr lvl="1"/>
            <a:r>
              <a:rPr lang="en-ZA" dirty="0">
                <a:hlinkClick r:id="rId3"/>
              </a:rPr>
              <a:t>exemptions@theppra.org.za</a:t>
            </a:r>
            <a:r>
              <a:rPr lang="en-ZA" dirty="0"/>
              <a:t> </a:t>
            </a:r>
          </a:p>
          <a:p>
            <a:pPr lvl="1"/>
            <a:r>
              <a:rPr lang="en-ZA" dirty="0">
                <a:hlinkClick r:id="rId4"/>
              </a:rPr>
              <a:t>audit@theppra.org.za</a:t>
            </a:r>
            <a:endParaRPr lang="en-ZA" dirty="0"/>
          </a:p>
          <a:p>
            <a:pPr lvl="1"/>
            <a:r>
              <a:rPr lang="en-ZA" dirty="0"/>
              <a:t>Exemption application form / prescribed affidavit reg.2.</a:t>
            </a:r>
          </a:p>
          <a:p>
            <a:pPr lvl="1"/>
            <a:r>
              <a:rPr lang="en-ZA" dirty="0"/>
              <a:t>CPD </a:t>
            </a:r>
            <a:r>
              <a:rPr lang="en-ZA" dirty="0">
                <a:hlinkClick r:id="rId5"/>
              </a:rPr>
              <a:t>Zandile.Mahlangu@theppra.org.za</a:t>
            </a:r>
            <a:r>
              <a:rPr lang="en-ZA" dirty="0"/>
              <a:t>.</a:t>
            </a:r>
          </a:p>
          <a:p>
            <a:pPr lvl="1"/>
            <a:r>
              <a:rPr lang="en-ZA" dirty="0"/>
              <a:t>Escalation to EM and CEO.</a:t>
            </a:r>
          </a:p>
          <a:p>
            <a:pPr lvl="1"/>
            <a:endParaRPr lang="en-ZA" dirty="0"/>
          </a:p>
          <a:p>
            <a:pPr lvl="1"/>
            <a:endParaRPr lang="en-ZA" dirty="0"/>
          </a:p>
          <a:p>
            <a:pPr lvl="1"/>
            <a:endParaRPr lang="en-ZA" dirty="0"/>
          </a:p>
          <a:p>
            <a:pPr marL="457200" lvl="1" indent="0">
              <a:buNone/>
            </a:pPr>
            <a:endParaRPr lang="en-ZA" dirty="0"/>
          </a:p>
        </p:txBody>
      </p:sp>
    </p:spTree>
    <p:extLst>
      <p:ext uri="{BB962C8B-B14F-4D97-AF65-F5344CB8AC3E}">
        <p14:creationId xmlns:p14="http://schemas.microsoft.com/office/powerpoint/2010/main" val="514055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2139-343E-1E77-C742-35C96F4B47E1}"/>
              </a:ext>
            </a:extLst>
          </p:cNvPr>
          <p:cNvSpPr>
            <a:spLocks noGrp="1"/>
          </p:cNvSpPr>
          <p:nvPr>
            <p:ph type="title"/>
          </p:nvPr>
        </p:nvSpPr>
        <p:spPr/>
        <p:txBody>
          <a:bodyPr/>
          <a:lstStyle/>
          <a:p>
            <a:r>
              <a:rPr lang="en-ZA" b="1" dirty="0"/>
              <a:t>GENERAL</a:t>
            </a:r>
          </a:p>
        </p:txBody>
      </p:sp>
      <p:sp>
        <p:nvSpPr>
          <p:cNvPr id="3" name="Content Placeholder 2">
            <a:extLst>
              <a:ext uri="{FF2B5EF4-FFF2-40B4-BE49-F238E27FC236}">
                <a16:creationId xmlns:a16="http://schemas.microsoft.com/office/drawing/2014/main" id="{22DC2FE5-255A-98B2-6FB3-679ABBD29B10}"/>
              </a:ext>
            </a:extLst>
          </p:cNvPr>
          <p:cNvSpPr>
            <a:spLocks noGrp="1"/>
          </p:cNvSpPr>
          <p:nvPr>
            <p:ph idx="1"/>
          </p:nvPr>
        </p:nvSpPr>
        <p:spPr>
          <a:xfrm>
            <a:off x="1530531" y="1555423"/>
            <a:ext cx="9823269" cy="4937451"/>
          </a:xfrm>
        </p:spPr>
        <p:txBody>
          <a:bodyPr>
            <a:normAutofit fontScale="25000" lnSpcReduction="20000"/>
          </a:bodyPr>
          <a:lstStyle/>
          <a:p>
            <a:pPr marL="0" indent="0">
              <a:buNone/>
            </a:pPr>
            <a:r>
              <a:rPr lang="en-ZA" sz="19200" b="1" dirty="0"/>
              <a:t>PLEASE</a:t>
            </a:r>
            <a:endParaRPr lang="en-ZA" sz="11200" b="1" dirty="0"/>
          </a:p>
          <a:p>
            <a:r>
              <a:rPr lang="en-ZA" sz="7200" dirty="0"/>
              <a:t>Do not send an enquiry without a pin number.</a:t>
            </a:r>
          </a:p>
          <a:p>
            <a:r>
              <a:rPr lang="en-ZA" sz="7200" dirty="0"/>
              <a:t>Do not copy the EM and CEO on ordinary emails. Their emails are for escalation or legal enquiries, not for general registration matters.</a:t>
            </a:r>
          </a:p>
          <a:p>
            <a:r>
              <a:rPr lang="en-ZA" sz="7200" dirty="0"/>
              <a:t>New website with search capability- Read notices on the website.</a:t>
            </a:r>
          </a:p>
          <a:p>
            <a:r>
              <a:rPr lang="en-ZA" sz="7200" dirty="0"/>
              <a:t>Do not send emails to multiple people.</a:t>
            </a:r>
          </a:p>
          <a:p>
            <a:r>
              <a:rPr lang="en-ZA" sz="7200" dirty="0"/>
              <a:t>Do not send emails 15 times a week.</a:t>
            </a:r>
          </a:p>
          <a:p>
            <a:r>
              <a:rPr lang="en-ZA" sz="7200" dirty="0"/>
              <a:t>Note the 30 working day turnaround time for FFCs. (S49).</a:t>
            </a:r>
          </a:p>
          <a:p>
            <a:r>
              <a:rPr lang="en-ZA" sz="7200" dirty="0"/>
              <a:t>Be accurate.</a:t>
            </a:r>
          </a:p>
          <a:p>
            <a:r>
              <a:rPr lang="en-ZA" sz="7200" dirty="0"/>
              <a:t>Be clear.</a:t>
            </a:r>
          </a:p>
          <a:p>
            <a:r>
              <a:rPr lang="en-ZA" sz="7200" dirty="0"/>
              <a:t>Do not ask for something that is prohibited by the PPA.</a:t>
            </a:r>
          </a:p>
          <a:p>
            <a:r>
              <a:rPr lang="en-ZA" sz="7200" dirty="0"/>
              <a:t>Report stupid administrators to the EM or Vukani first, then if you get no joy escalate to CEO.</a:t>
            </a:r>
          </a:p>
          <a:p>
            <a:r>
              <a:rPr lang="en-ZA" sz="7200" dirty="0"/>
              <a:t>CEO cannot give permission to be non-compliant, even if she wants to.</a:t>
            </a:r>
          </a:p>
          <a:p>
            <a:r>
              <a:rPr lang="en-ZA" sz="7200" dirty="0"/>
              <a:t>Report corruption.</a:t>
            </a:r>
          </a:p>
          <a:p>
            <a:r>
              <a:rPr lang="en-ZA" sz="7200" dirty="0"/>
              <a:t>Report the date, time and person at the call centre who is useless.</a:t>
            </a:r>
          </a:p>
          <a:p>
            <a:pPr marL="0" indent="0">
              <a:buNone/>
            </a:pPr>
            <a:r>
              <a:rPr lang="en-ZA" sz="7200" dirty="0"/>
              <a:t> </a:t>
            </a:r>
          </a:p>
        </p:txBody>
      </p:sp>
      <p:pic>
        <p:nvPicPr>
          <p:cNvPr id="8" name="Picture 7" descr="Cartoon of a person with his mouth open&#10;&#10;AI-generated content may be incorrect.">
            <a:extLst>
              <a:ext uri="{FF2B5EF4-FFF2-40B4-BE49-F238E27FC236}">
                <a16:creationId xmlns:a16="http://schemas.microsoft.com/office/drawing/2014/main" id="{8BB4609B-3396-96F3-BC44-F7E8B970D7F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154604" y="-70213"/>
            <a:ext cx="2399908" cy="2544072"/>
          </a:xfrm>
          <a:prstGeom prst="rect">
            <a:avLst/>
          </a:prstGeom>
        </p:spPr>
      </p:pic>
    </p:spTree>
    <p:extLst>
      <p:ext uri="{BB962C8B-B14F-4D97-AF65-F5344CB8AC3E}">
        <p14:creationId xmlns:p14="http://schemas.microsoft.com/office/powerpoint/2010/main" val="3054909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064FC0-49F7-4FDB-87F5-4864EF11B152}"/>
              </a:ext>
            </a:extLst>
          </p:cNvPr>
          <p:cNvSpPr>
            <a:spLocks noGrp="1"/>
          </p:cNvSpPr>
          <p:nvPr>
            <p:ph type="ctrTitle"/>
          </p:nvPr>
        </p:nvSpPr>
        <p:spPr>
          <a:xfrm>
            <a:off x="1310309" y="1838284"/>
            <a:ext cx="9144000" cy="2387600"/>
          </a:xfrm>
        </p:spPr>
        <p:txBody>
          <a:bodyPr>
            <a:normAutofit/>
          </a:bodyPr>
          <a:lstStyle/>
          <a:p>
            <a:br>
              <a:rPr lang="en-ZA" dirty="0">
                <a:effectLst/>
                <a:latin typeface="+mn-lt"/>
                <a:ea typeface="Calibri" panose="020F0502020204030204" pitchFamily="34" charset="0"/>
                <a:cs typeface="Times New Roman" panose="02020603050405020304" pitchFamily="18" charset="0"/>
              </a:rPr>
            </a:br>
            <a:endParaRPr lang="en-ZA" b="1" dirty="0">
              <a:latin typeface="+mn-lt"/>
              <a:cs typeface="Arial" panose="020B0604020202020204" pitchFamily="34" charset="0"/>
            </a:endParaRPr>
          </a:p>
        </p:txBody>
      </p:sp>
      <p:sp>
        <p:nvSpPr>
          <p:cNvPr id="2" name="Isosceles Triangle 1">
            <a:extLst>
              <a:ext uri="{FF2B5EF4-FFF2-40B4-BE49-F238E27FC236}">
                <a16:creationId xmlns:a16="http://schemas.microsoft.com/office/drawing/2014/main" id="{90ED2B84-9F17-9E9D-054F-8DE210539D89}"/>
              </a:ext>
            </a:extLst>
          </p:cNvPr>
          <p:cNvSpPr/>
          <p:nvPr/>
        </p:nvSpPr>
        <p:spPr>
          <a:xfrm rot="9715259">
            <a:off x="4762349" y="236583"/>
            <a:ext cx="3147501" cy="6591594"/>
          </a:xfrm>
          <a:prstGeom prst="triangle">
            <a:avLst/>
          </a:prstGeom>
          <a:solidFill>
            <a:srgbClr val="FF0000">
              <a:alpha val="79000"/>
            </a:srgbClr>
          </a:solidFill>
          <a:ln>
            <a:noFill/>
          </a:ln>
          <a:scene3d>
            <a:camera prst="isometricOffAxis1Righ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sosceles Triangle 2">
            <a:extLst>
              <a:ext uri="{FF2B5EF4-FFF2-40B4-BE49-F238E27FC236}">
                <a16:creationId xmlns:a16="http://schemas.microsoft.com/office/drawing/2014/main" id="{360E75F9-4FBD-564C-D9DF-BEE879CE2A45}"/>
              </a:ext>
            </a:extLst>
          </p:cNvPr>
          <p:cNvSpPr/>
          <p:nvPr/>
        </p:nvSpPr>
        <p:spPr>
          <a:xfrm rot="12161720">
            <a:off x="6188640" y="810003"/>
            <a:ext cx="1457367" cy="4444163"/>
          </a:xfrm>
          <a:prstGeom prst="triangle">
            <a:avLst/>
          </a:prstGeom>
          <a:solidFill>
            <a:srgbClr val="58572B">
              <a:alpha val="48000"/>
            </a:srgbClr>
          </a:solidFill>
          <a:ln w="19050" cap="rnd" cmpd="sng" algn="ctr">
            <a:noFill/>
            <a:prstDash val="solid"/>
          </a:ln>
          <a:effectLst>
            <a:glow rad="228600">
              <a:srgbClr val="B64926">
                <a:lumMod val="75000"/>
                <a:alpha val="41000"/>
              </a:srgbClr>
            </a:glow>
          </a:effectLst>
          <a:scene3d>
            <a:camera prst="orthographicFront"/>
            <a:lightRig rig="threePt" dir="t"/>
          </a:scene3d>
          <a:sp3d>
            <a:bevelT prst="relaxedInse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5" name="TextBox 4">
            <a:extLst>
              <a:ext uri="{FF2B5EF4-FFF2-40B4-BE49-F238E27FC236}">
                <a16:creationId xmlns:a16="http://schemas.microsoft.com/office/drawing/2014/main" id="{AEEBA4DB-A45B-ABAD-397C-5D29EB9510C3}"/>
              </a:ext>
            </a:extLst>
          </p:cNvPr>
          <p:cNvSpPr txBox="1"/>
          <p:nvPr/>
        </p:nvSpPr>
        <p:spPr>
          <a:xfrm>
            <a:off x="1096618" y="530934"/>
            <a:ext cx="9571382" cy="2308324"/>
          </a:xfrm>
          <a:prstGeom prst="rect">
            <a:avLst/>
          </a:prstGeom>
          <a:solidFill>
            <a:schemeClr val="bg1">
              <a:alpha val="74000"/>
            </a:schemeClr>
          </a:solidFill>
        </p:spPr>
        <p:txBody>
          <a:bodyPr wrap="square" rtlCol="0">
            <a:spAutoFit/>
          </a:bodyPr>
          <a:lstStyle/>
          <a:p>
            <a:pPr algn="ctr" defTabSz="457200"/>
            <a:endParaRPr lang="en-ZA" sz="3600" b="1" dirty="0">
              <a:solidFill>
                <a:prstClr val="black"/>
              </a:solidFill>
              <a:latin typeface="Arial" panose="020B0604020202020204" pitchFamily="34" charset="0"/>
              <a:cs typeface="Arial" panose="020B0604020202020204" pitchFamily="34" charset="0"/>
            </a:endParaRPr>
          </a:p>
          <a:p>
            <a:pPr algn="ctr" defTabSz="457200"/>
            <a:r>
              <a:rPr lang="en-ZA" sz="5400" b="1" dirty="0">
                <a:solidFill>
                  <a:prstClr val="black"/>
                </a:solidFill>
                <a:latin typeface="Arial" panose="020B0604020202020204" pitchFamily="34" charset="0"/>
                <a:cs typeface="Arial" panose="020B0604020202020204" pitchFamily="34" charset="0"/>
              </a:rPr>
              <a:t>THANK YOU</a:t>
            </a:r>
          </a:p>
          <a:p>
            <a:pPr algn="ctr" defTabSz="457200"/>
            <a:r>
              <a:rPr lang="en-ZA" sz="5400" b="1">
                <a:solidFill>
                  <a:prstClr val="black"/>
                </a:solidFill>
                <a:latin typeface="Arial" panose="020B0604020202020204" pitchFamily="34" charset="0"/>
                <a:cs typeface="Arial" panose="020B0604020202020204" pitchFamily="34" charset="0"/>
              </a:rPr>
              <a:t>QUESTIONS</a:t>
            </a:r>
            <a:endParaRPr lang="en-ZA" sz="5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6971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F2895626C6504A87D3416F978D99AD" ma:contentTypeVersion="16" ma:contentTypeDescription="Create a new document." ma:contentTypeScope="" ma:versionID="af1b5bfd6c0ac4f999b912b9569c36d2">
  <xsd:schema xmlns:xsd="http://www.w3.org/2001/XMLSchema" xmlns:xs="http://www.w3.org/2001/XMLSchema" xmlns:p="http://schemas.microsoft.com/office/2006/metadata/properties" xmlns:ns3="7a6cf16e-1eb8-4a7e-8ba0-22674bd4a2f3" xmlns:ns4="e91ccb7f-34df-491f-931e-b0ee5147e60a" targetNamespace="http://schemas.microsoft.com/office/2006/metadata/properties" ma:root="true" ma:fieldsID="04af77b419d982584c6c19e36b5d59b5" ns3:_="" ns4:_="">
    <xsd:import namespace="7a6cf16e-1eb8-4a7e-8ba0-22674bd4a2f3"/>
    <xsd:import namespace="e91ccb7f-34df-491f-931e-b0ee5147e60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_activity" minOccurs="0"/>
                <xsd:element ref="ns4:MediaServiceObjectDetectorVersions" minOccurs="0"/>
                <xsd:element ref="ns4:MediaServiceAutoTags" minOccurs="0"/>
                <xsd:element ref="ns4:MediaServiceSystemTags" minOccurs="0"/>
                <xsd:element ref="ns4:MediaServiceLocation" minOccurs="0"/>
                <xsd:element ref="ns4:MediaServiceGenerationTime" minOccurs="0"/>
                <xsd:element ref="ns4:MediaServiceEventHashCode" minOccurs="0"/>
                <xsd:element ref="ns4:MediaServiceOCR"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cf16e-1eb8-4a7e-8ba0-22674bd4a2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91ccb7f-34df-491f-931e-b0ee5147e60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_activity" ma:index="15" nillable="true" ma:displayName="_activity" ma:hidden="true" ma:internalName="_activity">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91ccb7f-34df-491f-931e-b0ee5147e60a" xsi:nil="true"/>
  </documentManagement>
</p:properties>
</file>

<file path=customXml/itemProps1.xml><?xml version="1.0" encoding="utf-8"?>
<ds:datastoreItem xmlns:ds="http://schemas.openxmlformats.org/officeDocument/2006/customXml" ds:itemID="{F8A17D70-5C26-4E9C-A50C-26D4B3213A2A}">
  <ds:schemaRefs>
    <ds:schemaRef ds:uri="http://schemas.microsoft.com/sharepoint/v3/contenttype/forms"/>
  </ds:schemaRefs>
</ds:datastoreItem>
</file>

<file path=customXml/itemProps2.xml><?xml version="1.0" encoding="utf-8"?>
<ds:datastoreItem xmlns:ds="http://schemas.openxmlformats.org/officeDocument/2006/customXml" ds:itemID="{84A554ED-76CB-45E0-9922-C05EE811B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6cf16e-1eb8-4a7e-8ba0-22674bd4a2f3"/>
    <ds:schemaRef ds:uri="e91ccb7f-34df-491f-931e-b0ee5147e6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6150F6-AD3F-4189-AE82-BAA150306BC6}">
  <ds:schemaRefs>
    <ds:schemaRef ds:uri="http://www.w3.org/XML/1998/namespace"/>
    <ds:schemaRef ds:uri="http://purl.org/dc/terms/"/>
    <ds:schemaRef ds:uri="7a6cf16e-1eb8-4a7e-8ba0-22674bd4a2f3"/>
    <ds:schemaRef ds:uri="http://purl.org/dc/elements/1.1/"/>
    <ds:schemaRef ds:uri="e91ccb7f-34df-491f-931e-b0ee5147e60a"/>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9917</TotalTime>
  <Words>2214</Words>
  <Application>Microsoft Office PowerPoint</Application>
  <PresentationFormat>Widescreen</PresentationFormat>
  <Paragraphs>251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Trebuchet MS</vt:lpstr>
      <vt:lpstr>Office Theme</vt:lpstr>
      <vt:lpstr>PowerPoint Presentation</vt:lpstr>
      <vt:lpstr>HISTORICAL FRAMEWORK</vt:lpstr>
      <vt:lpstr>WHAT’S CHANGED? </vt:lpstr>
      <vt:lpstr>EFFECTS OF THE INDUSTRY BASED OR “FLOATING” FFC </vt:lpstr>
      <vt:lpstr>FIRM FFCS</vt:lpstr>
      <vt:lpstr>IN SUMMARY</vt:lpstr>
      <vt:lpstr>ADMINISTRATORS</vt:lpstr>
      <vt:lpstr>ADMINISTRATORS 2</vt:lpstr>
      <vt:lpstr>CURRENT PORTAL ISSUES</vt:lpstr>
      <vt:lpstr>12 INDUSTRIES ON REGISTRATIONS SYSTEM</vt:lpstr>
      <vt:lpstr>12 CATEGORIES OF PROPERTY PRACTITIONERS UNDER THE PPA  </vt:lpstr>
      <vt:lpstr>REGISTRATION PROCESS IS EVOLVING IN LINE WITH NEW REQUIREMENTS</vt:lpstr>
      <vt:lpstr> REGISTRATION OF INDIVIDUAL PPs. (PERSONS)</vt:lpstr>
      <vt:lpstr> REGISTRATION OF ESTATE AGENT PPs</vt:lpstr>
      <vt:lpstr>GENERAL CHANGES</vt:lpstr>
      <vt:lpstr>SECTION 49</vt:lpstr>
      <vt:lpstr>ANALYSIS OF SECTION 49(1) and (3)</vt:lpstr>
      <vt:lpstr>FOR NOTING</vt:lpstr>
      <vt:lpstr>GENERAL</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Lindani Tshabalala</dc:creator>
  <cp:lastModifiedBy>Adrianne du Toit</cp:lastModifiedBy>
  <cp:revision>96</cp:revision>
  <dcterms:created xsi:type="dcterms:W3CDTF">2022-04-23T15:22:07Z</dcterms:created>
  <dcterms:modified xsi:type="dcterms:W3CDTF">2026-04-09T21:33:59Z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0x010100DDF2895626C6504A87D3416F978D99AD</vt:lpwstr>
  </property>
</Properties>
</file>